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settings.xml" ContentType="application/vnd.openxmlformats-officedocument.wordprocessingml.settings+xml"/>
  <Override PartName="/word/glossary/document.xml" ContentType="application/vnd.openxmlformats-officedocument.wordprocessingml.document.glossary+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fontTable.xml" ContentType="application/vnd.openxmlformats-officedocument.wordprocessingml.fontTable+xml"/>
  <Override PartName="/word/glossary/styles.xml" ContentType="application/vnd.openxmlformats-officedocument.wordprocessingml.styles+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FA15C9B" w14:textId="77777777" w:rsidR="00873A37" w:rsidRDefault="00873A37" w:rsidP="00873A37">
      <w:pPr>
        <w:spacing w:after="0"/>
        <w:rPr>
          <w:rStyle w:val="Otsikko1Char"/>
          <w:rFonts w:eastAsiaTheme="minorHAnsi" w:cstheme="minorHAnsi"/>
          <w:color w:val="auto"/>
          <w:sz w:val="20"/>
          <w:szCs w:val="22"/>
        </w:rPr>
      </w:pPr>
      <w:r>
        <w:rPr>
          <w:rStyle w:val="Otsikko1Char"/>
          <w:rFonts w:eastAsiaTheme="minorHAnsi" w:cstheme="minorHAnsi"/>
          <w:color w:val="auto"/>
          <w:sz w:val="20"/>
          <w:szCs w:val="22"/>
        </w:rPr>
        <w:t>Maatietopalvelu</w:t>
      </w:r>
    </w:p>
    <w:p w14:paraId="4C6A8C5C" w14:textId="77777777" w:rsidR="00873A37" w:rsidRPr="00873A37" w:rsidRDefault="00873A37" w:rsidP="00873A37">
      <w:pPr>
        <w:spacing w:before="0"/>
        <w:rPr>
          <w:rStyle w:val="Otsikko1Char"/>
          <w:rFonts w:eastAsiaTheme="minorHAnsi" w:cstheme="minorHAnsi"/>
          <w:b w:val="0"/>
          <w:color w:val="auto"/>
          <w:sz w:val="20"/>
          <w:szCs w:val="22"/>
        </w:rPr>
      </w:pPr>
      <w:r>
        <w:rPr>
          <w:rStyle w:val="Otsikko1Char"/>
          <w:rFonts w:eastAsiaTheme="minorHAnsi" w:cstheme="minorHAnsi"/>
          <w:b w:val="0"/>
          <w:color w:val="auto"/>
          <w:sz w:val="20"/>
          <w:szCs w:val="22"/>
        </w:rPr>
        <w:t>Kyselyvastaus</w:t>
      </w:r>
    </w:p>
    <w:p w14:paraId="2E978E66" w14:textId="2D2000E3" w:rsidR="00800AA9" w:rsidRPr="00800AA9" w:rsidRDefault="00800AA9" w:rsidP="00C348A3">
      <w:pPr>
        <w:spacing w:before="0" w:after="0"/>
      </w:pPr>
      <w:r w:rsidRPr="00BB7F45">
        <w:rPr>
          <w:b/>
        </w:rPr>
        <w:t>Asiakirjan tunnus:</w:t>
      </w:r>
      <w:r>
        <w:t xml:space="preserve"> KT</w:t>
      </w:r>
      <w:r w:rsidR="000C53DD">
        <w:t>1397</w:t>
      </w:r>
    </w:p>
    <w:p w14:paraId="073EA4E4" w14:textId="37F200D5" w:rsidR="00800AA9" w:rsidRDefault="00800AA9" w:rsidP="00C348A3">
      <w:pPr>
        <w:spacing w:before="0" w:after="0"/>
      </w:pPr>
      <w:r w:rsidRPr="00BB7F45">
        <w:rPr>
          <w:b/>
        </w:rPr>
        <w:t>Päivämäärä</w:t>
      </w:r>
      <w:r>
        <w:t xml:space="preserve">: </w:t>
      </w:r>
      <w:r w:rsidR="00746A32">
        <w:t>8.9.2026</w:t>
      </w:r>
    </w:p>
    <w:p w14:paraId="09487D66" w14:textId="798D1D8C" w:rsidR="00800AA9" w:rsidRPr="00800AA9" w:rsidRDefault="00800AA9" w:rsidP="00C348A3">
      <w:pPr>
        <w:spacing w:before="0"/>
        <w:rPr>
          <w:rStyle w:val="Otsikko1Char"/>
          <w:rFonts w:eastAsiaTheme="minorHAnsi" w:cstheme="minorHAnsi"/>
          <w:b w:val="0"/>
          <w:color w:val="auto"/>
          <w:sz w:val="20"/>
          <w:szCs w:val="22"/>
        </w:rPr>
      </w:pPr>
      <w:r w:rsidRPr="00BB7F45">
        <w:rPr>
          <w:b/>
        </w:rPr>
        <w:t>Julkisuus:</w:t>
      </w:r>
      <w:r>
        <w:t xml:space="preserve"> Julkinen </w:t>
      </w:r>
      <w:r w:rsidR="000C53DD">
        <w:t xml:space="preserve"> </w:t>
      </w:r>
    </w:p>
    <w:p w14:paraId="3CFF58DE" w14:textId="77777777" w:rsidR="00800AA9" w:rsidRPr="00633BBD" w:rsidRDefault="00746A32" w:rsidP="00800AA9">
      <w:pPr>
        <w:rPr>
          <w:rStyle w:val="Otsikko1Char"/>
          <w:b w:val="0"/>
          <w:sz w:val="20"/>
          <w:szCs w:val="20"/>
        </w:rPr>
      </w:pPr>
      <w:r>
        <w:rPr>
          <w:b/>
        </w:rPr>
        <w:pict w14:anchorId="2F23BE86">
          <v:rect id="_x0000_i1025" style="width:0;height:1.5pt" o:hralign="center" o:hrstd="t" o:hr="t" fillcolor="#a0a0a0" stroked="f"/>
        </w:pict>
      </w:r>
    </w:p>
    <w:p w14:paraId="2B0119F0" w14:textId="7F0F1FD1" w:rsidR="008020E6" w:rsidRPr="00810D2C" w:rsidRDefault="00746A32" w:rsidP="00543F66">
      <w:pPr>
        <w:pStyle w:val="POTSIKKO"/>
        <w:rPr>
          <w:rStyle w:val="Otsikko1Char"/>
          <w:rFonts w:cs="Times New Roman"/>
          <w:b/>
          <w:szCs w:val="24"/>
        </w:rPr>
      </w:pPr>
      <w:sdt>
        <w:sdtPr>
          <w:rPr>
            <w:rStyle w:val="Otsikko1Char"/>
            <w:rFonts w:cs="Times New Roman"/>
            <w:b/>
            <w:szCs w:val="24"/>
          </w:rPr>
          <w:alias w:val="Maa / Otsikko"/>
          <w:tag w:val="Otsikko"/>
          <w:id w:val="597070427"/>
          <w:placeholder>
            <w:docPart w:val="43605765E5B14A2AB53954E43CA1484A"/>
          </w:placeholder>
          <w:text/>
        </w:sdtPr>
        <w:sdtEndPr>
          <w:rPr>
            <w:rStyle w:val="Otsikko1Char"/>
          </w:rPr>
        </w:sdtEndPr>
        <w:sdtContent>
          <w:r w:rsidR="000C53DD" w:rsidRPr="00810D2C">
            <w:rPr>
              <w:rStyle w:val="Otsikko1Char"/>
              <w:rFonts w:cs="Times New Roman"/>
              <w:b/>
              <w:szCs w:val="24"/>
            </w:rPr>
            <w:t>Irak</w:t>
          </w:r>
          <w:r w:rsidR="00543F66" w:rsidRPr="00810D2C">
            <w:rPr>
              <w:rStyle w:val="Otsikko1Char"/>
              <w:rFonts w:cs="Times New Roman"/>
              <w:b/>
              <w:szCs w:val="24"/>
            </w:rPr>
            <w:t xml:space="preserve"> / </w:t>
          </w:r>
          <w:r w:rsidR="000C53DD" w:rsidRPr="00810D2C">
            <w:rPr>
              <w:rStyle w:val="Otsikko1Char"/>
              <w:rFonts w:cs="Times New Roman"/>
              <w:b/>
              <w:szCs w:val="24"/>
            </w:rPr>
            <w:t xml:space="preserve">Ilmaisunvapaus </w:t>
          </w:r>
          <w:r w:rsidR="00810D2C" w:rsidRPr="00810D2C">
            <w:rPr>
              <w:rStyle w:val="Otsikko1Char"/>
              <w:rFonts w:cs="Times New Roman"/>
              <w:b/>
              <w:szCs w:val="24"/>
            </w:rPr>
            <w:t xml:space="preserve">Irakissa, ml. </w:t>
          </w:r>
          <w:r w:rsidR="000C53DD" w:rsidRPr="00810D2C">
            <w:rPr>
              <w:rStyle w:val="Otsikko1Char"/>
              <w:rFonts w:cs="Times New Roman"/>
              <w:b/>
              <w:szCs w:val="24"/>
            </w:rPr>
            <w:t>Irakin Kurdistanissa</w:t>
          </w:r>
        </w:sdtContent>
      </w:sdt>
    </w:p>
    <w:sdt>
      <w:sdtPr>
        <w:rPr>
          <w:rStyle w:val="Otsikko1Char"/>
          <w:rFonts w:cs="Times New Roman"/>
          <w:b/>
          <w:color w:val="auto"/>
          <w:szCs w:val="24"/>
          <w:lang w:val="en-US"/>
        </w:rPr>
        <w:alias w:val="Country / Title in English"/>
        <w:tag w:val="Country / Title in English"/>
        <w:id w:val="2146699517"/>
        <w:lock w:val="sdtLocked"/>
        <w:placeholder>
          <w:docPart w:val="65871AE4E20A46619C4D3CC53FC6AA80"/>
        </w:placeholder>
        <w:text/>
      </w:sdtPr>
      <w:sdtEndPr>
        <w:rPr>
          <w:rStyle w:val="Otsikko1Char"/>
        </w:rPr>
      </w:sdtEndPr>
      <w:sdtContent>
        <w:p w14:paraId="644CC522" w14:textId="23681905" w:rsidR="00082DFE" w:rsidRPr="00E074C4" w:rsidRDefault="000C53DD" w:rsidP="00543F66">
          <w:pPr>
            <w:pStyle w:val="POTSIKKO"/>
            <w:rPr>
              <w:color w:val="auto"/>
              <w:lang w:val="en-US"/>
            </w:rPr>
          </w:pPr>
          <w:r w:rsidRPr="00E074C4">
            <w:rPr>
              <w:rStyle w:val="Otsikko1Char"/>
              <w:rFonts w:cs="Times New Roman"/>
              <w:b/>
              <w:color w:val="auto"/>
              <w:szCs w:val="24"/>
              <w:lang w:val="en-US"/>
            </w:rPr>
            <w:t>Iraq / Freedom of Expression in</w:t>
          </w:r>
          <w:r w:rsidR="00810D2C">
            <w:rPr>
              <w:rStyle w:val="Otsikko1Char"/>
              <w:rFonts w:cs="Times New Roman"/>
              <w:b/>
              <w:color w:val="auto"/>
              <w:szCs w:val="24"/>
              <w:lang w:val="en-US"/>
            </w:rPr>
            <w:t xml:space="preserve"> Iraq and</w:t>
          </w:r>
          <w:r w:rsidRPr="00E074C4">
            <w:rPr>
              <w:rStyle w:val="Otsikko1Char"/>
              <w:rFonts w:cs="Times New Roman"/>
              <w:b/>
              <w:color w:val="auto"/>
              <w:szCs w:val="24"/>
              <w:lang w:val="en-US"/>
            </w:rPr>
            <w:t xml:space="preserve"> Kurdistan Region – Iraq (KRI)</w:t>
          </w:r>
        </w:p>
      </w:sdtContent>
    </w:sdt>
    <w:p w14:paraId="703384FC" w14:textId="77777777" w:rsidR="00082DFE" w:rsidRPr="00E074C4" w:rsidRDefault="00746A32" w:rsidP="00082DFE">
      <w:pPr>
        <w:rPr>
          <w:b/>
        </w:rPr>
      </w:pPr>
      <w:r>
        <w:rPr>
          <w:b/>
        </w:rPr>
        <w:pict w14:anchorId="0950EF47">
          <v:rect id="_x0000_i1026" style="width:0;height:1.5pt" o:hralign="center" o:hrstd="t" o:hr="t" fillcolor="#a0a0a0" stroked="f"/>
        </w:pict>
      </w:r>
    </w:p>
    <w:p w14:paraId="0381BD5F" w14:textId="77777777" w:rsidR="00082DFE" w:rsidRPr="00E074C4" w:rsidRDefault="00082DFE" w:rsidP="00C348A3">
      <w:pPr>
        <w:pStyle w:val="Numeroimatonotsikko"/>
      </w:pPr>
      <w:r w:rsidRPr="00E074C4">
        <w:t>Kysymykset</w:t>
      </w:r>
    </w:p>
    <w:sdt>
      <w:sdtPr>
        <w:rPr>
          <w:rStyle w:val="KysymyksetChar"/>
          <w:color w:val="auto"/>
        </w:rPr>
        <w:alias w:val="Kysymykset"/>
        <w:tag w:val="Täytä kysymykset tähän"/>
        <w:id w:val="527610168"/>
        <w:lock w:val="sdtLocked"/>
        <w:placeholder>
          <w:docPart w:val="41B9B1799D4744C7BE4D93BB675BACF0"/>
        </w:placeholder>
      </w:sdtPr>
      <w:sdtEndPr>
        <w:rPr>
          <w:rStyle w:val="Kappaleenoletusfontti"/>
        </w:rPr>
      </w:sdtEndPr>
      <w:sdtContent>
        <w:sdt>
          <w:sdtPr>
            <w:rPr>
              <w:rFonts w:eastAsia="Calibri" w:cs="Calibri"/>
              <w:color w:val="auto"/>
            </w:rPr>
            <w:alias w:val="Questions"/>
            <w:tag w:val="Fill in the questions here"/>
            <w:id w:val="353243802"/>
            <w:placeholder>
              <w:docPart w:val="4529317D36864EC29F3B52BB55DB5EAC"/>
            </w:placeholder>
            <w:text w:multiLine="1"/>
          </w:sdtPr>
          <w:sdtEndPr/>
          <w:sdtContent>
            <w:p w14:paraId="234AA8E0" w14:textId="72B7596B" w:rsidR="00810134" w:rsidRPr="00E074C4" w:rsidRDefault="000C53DD" w:rsidP="000C53DD">
              <w:pPr>
                <w:pStyle w:val="Lainaus"/>
                <w:ind w:left="720"/>
                <w:jc w:val="left"/>
                <w:rPr>
                  <w:i w:val="0"/>
                  <w:iCs w:val="0"/>
                  <w:color w:val="auto"/>
                </w:rPr>
              </w:pPr>
              <w:r w:rsidRPr="00E074C4">
                <w:rPr>
                  <w:rFonts w:eastAsia="Calibri" w:cs="Calibri"/>
                  <w:color w:val="auto"/>
                </w:rPr>
                <w:t>1. Onko Irakissa, ml. Irakin Kurdistan ilmaisunvapauteen liittyviä rajoitteita? Millaisia toimia sananvapauden rajoittamiseen käytetään?</w:t>
              </w:r>
              <w:r w:rsidRPr="00E074C4">
                <w:rPr>
                  <w:rFonts w:eastAsia="Calibri" w:cs="Calibri"/>
                  <w:color w:val="auto"/>
                </w:rPr>
                <w:br/>
                <w:t>2. Mitkä toimijat rajoittavat sananvapautta Irakin Kurdistanissa? Mihin tahoihin sananvapautta rajoittavat toimet kohdistuvat?</w:t>
              </w:r>
            </w:p>
          </w:sdtContent>
        </w:sdt>
      </w:sdtContent>
    </w:sdt>
    <w:p w14:paraId="023D582B" w14:textId="77777777" w:rsidR="00082DFE" w:rsidRPr="00E074C4" w:rsidRDefault="00082DFE" w:rsidP="00C348A3">
      <w:pPr>
        <w:pStyle w:val="Numeroimatonotsikko"/>
      </w:pPr>
      <w:r w:rsidRPr="00E074C4">
        <w:t>Questions</w:t>
      </w:r>
    </w:p>
    <w:sdt>
      <w:sdtPr>
        <w:rPr>
          <w:rFonts w:eastAsia="Calibri" w:cs="Calibri"/>
          <w:color w:val="auto"/>
          <w:lang w:val="en-US"/>
        </w:rPr>
        <w:alias w:val="Questions"/>
        <w:tag w:val="Fill in the questions here"/>
        <w:id w:val="-849104524"/>
        <w:lock w:val="sdtLocked"/>
        <w:placeholder>
          <w:docPart w:val="A7A04662D0A0431FADCB16302BC67E56"/>
        </w:placeholder>
        <w:text w:multiLine="1"/>
      </w:sdtPr>
      <w:sdtEndPr/>
      <w:sdtContent>
        <w:p w14:paraId="066C2558" w14:textId="2AC2B348" w:rsidR="00082DFE" w:rsidRPr="00E074C4" w:rsidRDefault="000C53DD" w:rsidP="000C53DD">
          <w:pPr>
            <w:pStyle w:val="Lainaus"/>
            <w:ind w:left="720"/>
            <w:jc w:val="left"/>
            <w:rPr>
              <w:rStyle w:val="KysymyksetChar"/>
              <w:color w:val="auto"/>
              <w:lang w:val="en-US"/>
            </w:rPr>
          </w:pPr>
          <w:r w:rsidRPr="00EA2499">
            <w:rPr>
              <w:rFonts w:eastAsia="Calibri" w:cs="Calibri"/>
              <w:color w:val="auto"/>
              <w:lang w:val="en-US"/>
            </w:rPr>
            <w:t xml:space="preserve">1. What restrictions on freedom of expression exist in Iraq, including Iraqi Kurdistan (KRI)? </w:t>
          </w:r>
          <w:r w:rsidRPr="00EA2499">
            <w:rPr>
              <w:rFonts w:eastAsia="Calibri" w:cs="Calibri"/>
              <w:color w:val="auto"/>
              <w:lang w:val="en-US"/>
            </w:rPr>
            <w:br/>
            <w:t>2. By what means and by whom is freedom of expression restricted in the KRI? Who are being targeted by restrictions on freedom of expression?</w:t>
          </w:r>
        </w:p>
      </w:sdtContent>
    </w:sdt>
    <w:p w14:paraId="7DE14B87" w14:textId="77777777" w:rsidR="00082DFE" w:rsidRPr="00E074C4" w:rsidRDefault="00746A32" w:rsidP="00082DFE">
      <w:pPr>
        <w:pStyle w:val="LeiptekstiMigri"/>
        <w:ind w:left="0"/>
        <w:rPr>
          <w:lang w:val="en-GB"/>
        </w:rPr>
      </w:pPr>
      <w:r>
        <w:rPr>
          <w:b/>
        </w:rPr>
        <w:pict w14:anchorId="00F82D0C">
          <v:rect id="_x0000_i1027" style="width:0;height:1.5pt" o:hralign="center" o:hrstd="t" o:hr="t" fillcolor="#a0a0a0" stroked="f"/>
        </w:pict>
      </w:r>
    </w:p>
    <w:p w14:paraId="471B7178" w14:textId="29AEB35D" w:rsidR="00543F66" w:rsidRPr="00E074C4" w:rsidRDefault="000C53DD" w:rsidP="00543F66">
      <w:pPr>
        <w:pStyle w:val="Otsikko1"/>
        <w:rPr>
          <w:color w:val="auto"/>
        </w:rPr>
      </w:pPr>
      <w:bookmarkStart w:id="0" w:name="_Hlk129259295"/>
      <w:r w:rsidRPr="00E074C4">
        <w:rPr>
          <w:color w:val="auto"/>
        </w:rPr>
        <w:t>Onko Irakissa, ml. Irakin Kurdistan ilmaisunvapauteen liittyviä rajoitteita? Millaisia toimia sananvapauden rajoittamiseen käytetään?</w:t>
      </w:r>
      <w:r w:rsidR="00543F66" w:rsidRPr="00E074C4">
        <w:rPr>
          <w:color w:val="auto"/>
        </w:rPr>
        <w:t xml:space="preserve"> </w:t>
      </w:r>
    </w:p>
    <w:p w14:paraId="02DCE7D5" w14:textId="3117F1BC" w:rsidR="00543F66" w:rsidRPr="005579C7" w:rsidRDefault="000C53DD" w:rsidP="000C53DD">
      <w:r w:rsidRPr="00E074C4">
        <w:t xml:space="preserve">Yhdysvaltalainen Freedom House -tutkimuslaitos luokittelee maailman maat vapaiksi, osittain vapaiksi ja ei-vapaiksi ja pisteyttää maat poliittisten oikeuksien kannalta asteikolla 0–40 ja kansalaisoikeuksien </w:t>
      </w:r>
      <w:r w:rsidRPr="005579C7">
        <w:t>kannalta 0–60. Freedom House antaa vuotta 2025 käsittelevässä vuosiraportissaan Irakille yhteispisteet 31/100 ja katsoo Irakin ei-vapaaksi maaksi. Vuotta 2024 käsittelevässä vuosiraportissa pisteet olivat samat.</w:t>
      </w:r>
      <w:r w:rsidRPr="005579C7">
        <w:rPr>
          <w:rStyle w:val="Alaviitteenviite"/>
        </w:rPr>
        <w:footnoteReference w:id="1"/>
      </w:r>
      <w:r w:rsidRPr="005579C7">
        <w:t xml:space="preserve"> </w:t>
      </w:r>
    </w:p>
    <w:p w14:paraId="6B0E1C88" w14:textId="690F5BFF" w:rsidR="00E26251" w:rsidRPr="005579C7" w:rsidRDefault="00E26251" w:rsidP="000C53DD">
      <w:r w:rsidRPr="005579C7">
        <w:t>Kysymykseen, onko Irakissa vapaa ja riippumaton media, Freedom House antoi pisteet 1/4, 4:n ollessa paras luku ja 0:n huonoin. Freedom Housen vuotta</w:t>
      </w:r>
      <w:r w:rsidRPr="00E074C4">
        <w:t xml:space="preserve"> 2024 koskevassa raportissa luku oli myös 1/4. Kysymykseen, voivatko ihmiset vapaasti harjoittaa Irakissa uskontoaan tai </w:t>
      </w:r>
      <w:r w:rsidRPr="00E074C4">
        <w:lastRenderedPageBreak/>
        <w:t xml:space="preserve">epäuskoaan julkisesti ja yksityisesti, Freedom House antoi pisteet 1/4. Freedom Housen vuotta 2024 koskevassa raportissa arvio oli myös 1/4. Kysymykseen, onko Irakissa akateemista vapautta, ja onko koulutusjärjestelmä vapaa laajamittaisesta poliittisesta indoktrinaatiosta, Freedom House antoi pisteet 1/4. Freedom Housen vuotta 2024 koskevassa raportissa arvio oli myös 1/4. Kysymykseen, voivatko ihmiset vapaasti ilmaista henkilökohtaisia näkemyksiään politiikasta ja muista sensitiivistä </w:t>
      </w:r>
      <w:r w:rsidRPr="005579C7">
        <w:t>aiheista ilman pelkoa valvonnasta tai kostosta, Freedom House antoi pisteet 1/4. Freedom Housen vuotta 2024 koskevassa raportissa arvio oli myös 1/4.</w:t>
      </w:r>
      <w:r w:rsidRPr="005579C7">
        <w:rPr>
          <w:rStyle w:val="Alaviitteenviite"/>
        </w:rPr>
        <w:footnoteReference w:id="2"/>
      </w:r>
      <w:r w:rsidRPr="005579C7">
        <w:t xml:space="preserve"> </w:t>
      </w:r>
    </w:p>
    <w:p w14:paraId="6E6BEBAE" w14:textId="0F050800" w:rsidR="00DF4C60" w:rsidRPr="005579C7" w:rsidRDefault="00DF4C60" w:rsidP="00DF4C60">
      <w:r w:rsidRPr="005579C7">
        <w:t>Saksalaisen, riippumattoman Bertelsmann Stiftung -säätiön Irakia ajanjaksolla 1.2.2023–31.1.2025 tarkastelevan, vuonna 2026 julkaistun maaraportin mukaan Irakin perustuslain 38 artikla takaa ilmaisun- ja lehdistönvapauden sekä rauhanomaisen kokoontumisen. Käytännössä näitä oikeuksia heikentävät kuitenkin usein viranomaiset, aseelliset ryhmät ja kunnianloukkauksen kriminalisoiva lainsäädäntö. Kyseisten oikeuksien toteutumisen valvonta on epäjohdonmukaista</w:t>
      </w:r>
      <w:r w:rsidR="00EA2499">
        <w:t xml:space="preserve"> </w:t>
      </w:r>
      <w:r w:rsidRPr="005579C7">
        <w:t>ja viranomaiset käyttävät usein hyväkseen heikkoja lakeja vaientaakseen valtioon kohdistuvan kritiikin.</w:t>
      </w:r>
      <w:r w:rsidRPr="005579C7">
        <w:rPr>
          <w:rStyle w:val="Alaviitteenviite"/>
        </w:rPr>
        <w:footnoteReference w:id="3"/>
      </w:r>
    </w:p>
    <w:p w14:paraId="3C0D1309" w14:textId="4B600689" w:rsidR="00DF4C60" w:rsidRPr="005579C7" w:rsidRDefault="00DF4C60" w:rsidP="00DF4C60">
      <w:bookmarkStart w:id="2" w:name="_Hlk239165037"/>
      <w:r w:rsidRPr="005579C7">
        <w:t xml:space="preserve">Bertelsmann Stiftungin raportin mukaan </w:t>
      </w:r>
      <w:bookmarkEnd w:id="2"/>
      <w:r w:rsidRPr="005579C7">
        <w:t>Irakin rikoslaki kriminalisoi kunnianloukkauksen ja virkahenkilöiden loukkaamisen. Tätä on käytetty hyväksi journalistien ja aktivistien häirinnässä.</w:t>
      </w:r>
      <w:r w:rsidRPr="005579C7">
        <w:rPr>
          <w:rStyle w:val="Alaviitteenviite"/>
        </w:rPr>
        <w:footnoteReference w:id="4"/>
      </w:r>
      <w:r w:rsidRPr="005579C7">
        <w:t xml:space="preserve"> Esimerkiksi YK:n turvallisuusneuvoston toukokuun 2024 ja toukokuun 2025 välisissä raporteissa dokumentoitiin Irakissa 26 tapausta, joissa aktivisteja ja journalisteja vastaan oli nostettu kunnianloukkaussyytteitä heidän kritisoitua</w:t>
      </w:r>
      <w:r w:rsidR="00EA2499">
        <w:t>an</w:t>
      </w:r>
      <w:r w:rsidRPr="005579C7">
        <w:t xml:space="preserve"> hallinnon viranomaisia tai politiikkaa.</w:t>
      </w:r>
      <w:r w:rsidRPr="005579C7">
        <w:rPr>
          <w:rStyle w:val="Alaviitteenviite"/>
        </w:rPr>
        <w:footnoteReference w:id="5"/>
      </w:r>
      <w:r w:rsidRPr="005579C7">
        <w:t xml:space="preserve">     </w:t>
      </w:r>
    </w:p>
    <w:p w14:paraId="03DE3373" w14:textId="0989286A" w:rsidR="003C48AA" w:rsidRPr="00E074C4" w:rsidRDefault="0097467E" w:rsidP="000C53DD">
      <w:r w:rsidRPr="005579C7">
        <w:t>Bertelsmann Stiftungin raportin mukaan t</w:t>
      </w:r>
      <w:r w:rsidR="00E26251" w:rsidRPr="005579C7">
        <w:t xml:space="preserve">iedonvapautta koskevaa lakia on </w:t>
      </w:r>
      <w:r w:rsidR="00150D30" w:rsidRPr="005579C7">
        <w:t>valmisteltu</w:t>
      </w:r>
      <w:r w:rsidR="00E26251" w:rsidRPr="005579C7">
        <w:t xml:space="preserve"> Irakissa, mutta lakiluonnos on edelleen keskustelun alla parlamentissa. Irakin hallinnon läpinäkyvyys on heik</w:t>
      </w:r>
      <w:r w:rsidR="00150D30" w:rsidRPr="005579C7">
        <w:t>olla tasolla</w:t>
      </w:r>
      <w:r w:rsidR="00E26251" w:rsidRPr="005579C7">
        <w:t xml:space="preserve"> ja virallisten asiakirjojen saavutettavuudessa on edelleen vaikeuksia. Irakin mediakenttä on monimuotoinen</w:t>
      </w:r>
      <w:r w:rsidR="00EA2499">
        <w:t>,</w:t>
      </w:r>
      <w:r w:rsidR="00E26251" w:rsidRPr="005579C7">
        <w:t xml:space="preserve"> mutta hyvin polarisoitunut. Monet mediat ovat kytköksissä poliittisiin puolueisiin tai vaikutusvaltaisiin liike-elämän intresseihin, jotka dominoivat media-alaa. Riippumattomilla medioilla on vaikeuksia kilpailussa tällaisten hyvin rahoitettujen medioiden kanssa ja heillä on taloudellisia vaikeuksia. </w:t>
      </w:r>
      <w:r w:rsidR="00EA2499">
        <w:t>Raportin mukaan d</w:t>
      </w:r>
      <w:r w:rsidR="00E26251" w:rsidRPr="005579C7">
        <w:t>igitaalinen media ja</w:t>
      </w:r>
      <w:r w:rsidR="00E26251" w:rsidRPr="00E074C4">
        <w:t xml:space="preserve"> sosiaaliset mediat antavat vaihtoehtoisen keskustelukanavan, mutta </w:t>
      </w:r>
      <w:r w:rsidR="00EA2499">
        <w:t>”</w:t>
      </w:r>
      <w:r w:rsidR="00E26251" w:rsidRPr="00E074C4">
        <w:t>eliitit</w:t>
      </w:r>
      <w:r w:rsidR="00EA2499">
        <w:t>”</w:t>
      </w:r>
      <w:r w:rsidR="00E26251" w:rsidRPr="00E074C4">
        <w:t xml:space="preserve"> ovat aktiivisia myös näillä foorumeilla.</w:t>
      </w:r>
      <w:r w:rsidR="00E26251" w:rsidRPr="00E074C4">
        <w:rPr>
          <w:rStyle w:val="Alaviitteenviite"/>
        </w:rPr>
        <w:footnoteReference w:id="6"/>
      </w:r>
      <w:r w:rsidR="003C48AA" w:rsidRPr="00E074C4">
        <w:t xml:space="preserve"> </w:t>
      </w:r>
    </w:p>
    <w:p w14:paraId="36365B4B" w14:textId="6BA4BB43" w:rsidR="00490587" w:rsidRPr="00E074C4" w:rsidRDefault="00490587" w:rsidP="00490587">
      <w:pPr>
        <w:pStyle w:val="Luettelo1"/>
      </w:pPr>
      <w:r w:rsidRPr="00E074C4">
        <w:t>Irakin militiat ja ilmaisunvapauden rajoittaminen</w:t>
      </w:r>
    </w:p>
    <w:p w14:paraId="1B578FFB" w14:textId="1D506D59" w:rsidR="005E6292" w:rsidRPr="005579C7" w:rsidRDefault="00B92317" w:rsidP="005E6292">
      <w:r w:rsidRPr="00E074C4">
        <w:t xml:space="preserve">Yhdysvaltalaisen The Washington Institute -tutkimuslaitoksen Irak-tutkijat Ameer Al-Kaabi ja Michael Knights raportoivat helmikuussa 2024, </w:t>
      </w:r>
      <w:r w:rsidRPr="005579C7">
        <w:t>että Irakin Iraniin kytköksissä olevat militiat olivat ottaneet kohteekseen aseettomia aktivisteja pyrkien nähtävästi koordinoidu</w:t>
      </w:r>
      <w:r w:rsidR="00150D30" w:rsidRPr="005579C7">
        <w:t>lla tavalla</w:t>
      </w:r>
      <w:r w:rsidRPr="005579C7">
        <w:t xml:space="preserve"> tukahduttamaan ilmaisunvapautta. Militiat pyrkivät hiljentämään kaiken niiden vastaisen opposition medioissa.</w:t>
      </w:r>
      <w:r w:rsidR="005E6292" w:rsidRPr="005579C7">
        <w:t xml:space="preserve"> </w:t>
      </w:r>
      <w:r w:rsidR="005E0D1E" w:rsidRPr="005579C7">
        <w:t xml:space="preserve">Al-Kaabin ja Knightsin mukaan viime vuosina Irakin media- ja viestintäkomissio on kieltänyt aktivisteja esiintymästä televisiossa, syyttäen heitä kielletyn Baath-puolueen kannattamisesta tai </w:t>
      </w:r>
      <w:r w:rsidR="00150D30" w:rsidRPr="005579C7">
        <w:t>yhteistyöstä</w:t>
      </w:r>
      <w:r w:rsidR="005E0D1E" w:rsidRPr="005579C7">
        <w:t xml:space="preserve"> Israelin kanssa. Tällaisen sensuurin kohteeksi ovat joutuneet esimerkiksi aktivistit Yahya al-Kubaisi, Rabee al-Jawari, Alaa al-Nashoo, Omar Abdal-Sattar, Ahmed al-Abyad ja Imad Bajalan.</w:t>
      </w:r>
      <w:r w:rsidR="005E0D1E" w:rsidRPr="005579C7">
        <w:rPr>
          <w:rStyle w:val="Alaviitteenviite"/>
        </w:rPr>
        <w:footnoteReference w:id="7"/>
      </w:r>
      <w:r w:rsidR="005E6292" w:rsidRPr="005579C7">
        <w:t xml:space="preserve"> </w:t>
      </w:r>
    </w:p>
    <w:p w14:paraId="4ADA2389" w14:textId="117EC59E" w:rsidR="005E0D1E" w:rsidRPr="005579C7" w:rsidRDefault="000B292A" w:rsidP="000C53DD">
      <w:r w:rsidRPr="005579C7">
        <w:t xml:space="preserve">Al-Kaabin ja Knightsin mukaan </w:t>
      </w:r>
      <w:r w:rsidR="005E6292" w:rsidRPr="005579C7">
        <w:t xml:space="preserve">Irakin parlamentin </w:t>
      </w:r>
      <w:r w:rsidR="00EA2499">
        <w:t xml:space="preserve">silloinen </w:t>
      </w:r>
      <w:r w:rsidR="002E7C0C" w:rsidRPr="005579C7">
        <w:t xml:space="preserve">virkaatekevä </w:t>
      </w:r>
      <w:r w:rsidR="005E6292" w:rsidRPr="005579C7">
        <w:t xml:space="preserve">puhemies Mohsen al-Mandalawi, joka oli läheisesti liitoksissa Iranin tukemaan Badr Organization -militiaan määräsi </w:t>
      </w:r>
      <w:r w:rsidR="005E6292" w:rsidRPr="005579C7">
        <w:lastRenderedPageBreak/>
        <w:t>helmikuussa 2024 parlamentin oikeudellisen viraston haastamaan oikeuteen minkä tahansa henkilön tai instituution, joka loukka</w:t>
      </w:r>
      <w:r w:rsidR="00150D30" w:rsidRPr="005579C7">
        <w:t>a</w:t>
      </w:r>
      <w:r w:rsidR="005E6292" w:rsidRPr="005579C7">
        <w:t xml:space="preserve"> parlamenttia tai sen henkilöstöä.</w:t>
      </w:r>
      <w:r w:rsidR="005E6292" w:rsidRPr="005579C7">
        <w:rPr>
          <w:rStyle w:val="Alaviitteenviite"/>
        </w:rPr>
        <w:t xml:space="preserve"> </w:t>
      </w:r>
      <w:r w:rsidR="005E6292" w:rsidRPr="005579C7">
        <w:rPr>
          <w:rStyle w:val="Alaviitteenviite"/>
        </w:rPr>
        <w:footnoteReference w:id="8"/>
      </w:r>
      <w:r w:rsidR="005E6292" w:rsidRPr="005579C7">
        <w:t xml:space="preserve"> </w:t>
      </w:r>
    </w:p>
    <w:p w14:paraId="5E17CF4D" w14:textId="76B2C20D" w:rsidR="00DF4C60" w:rsidRPr="005579C7" w:rsidRDefault="00DF4C60" w:rsidP="00DF4C60">
      <w:r w:rsidRPr="005579C7">
        <w:t>X-alustalla julkaisevan, Irakin ja Lähi-idän turvallisuutta ja politiikkaa tutkivan Tammuz Intel -sivun marraskuussa 2025 julkaiseman viestin mukaan Irakin media- ja viestintäkomissio</w:t>
      </w:r>
      <w:r w:rsidRPr="005579C7">
        <w:rPr>
          <w:rStyle w:val="Alaviitteenviite"/>
        </w:rPr>
        <w:footnoteReference w:id="9"/>
      </w:r>
      <w:r w:rsidRPr="005579C7">
        <w:t xml:space="preserve">  keskeytti poliittisia keskusteluohjelmia, rajoitti joidenkin ohjelmien lähetyksiä ja kielsi tiettyjen mediakommentaattoreiden toiminnan Irakin shiiamilitioiden Coordination Framework -liittouman ja shiiataustaisten uskonnollisten johtajien asetuttua heitä vastaan. Useat </w:t>
      </w:r>
      <w:r w:rsidR="00EA2499">
        <w:t>tv-</w:t>
      </w:r>
      <w:r w:rsidRPr="005579C7">
        <w:t>kanavat saivat uhkauksia aseellisilta ryhmiltä. TikTokin kieltämistä on harkittu viestintäministeri Hiyam Al-Yasirin väitettyä, että sovellus ”heikentää Irakin sosiaalista yhte</w:t>
      </w:r>
      <w:r w:rsidR="00EA2499">
        <w:t>näisyy</w:t>
      </w:r>
      <w:r w:rsidRPr="005579C7">
        <w:t>ttä”</w:t>
      </w:r>
      <w:r w:rsidRPr="005579C7">
        <w:rPr>
          <w:rStyle w:val="Alaviitteenviite"/>
        </w:rPr>
        <w:footnoteReference w:id="10"/>
      </w:r>
      <w:r w:rsidRPr="005579C7">
        <w:t>.</w:t>
      </w:r>
      <w:r w:rsidRPr="005579C7">
        <w:rPr>
          <w:rStyle w:val="Alaviitteenviite"/>
        </w:rPr>
        <w:footnoteReference w:id="11"/>
      </w:r>
      <w:r w:rsidRPr="005579C7">
        <w:t xml:space="preserve"> Irakin tilanteesta X-alustalla raportoivan Tammuz Intel -sivun marraskuun 2025 julkaisun mukaan Iranin tukemat tahot Irakissa pitivät otteessaan</w:t>
      </w:r>
      <w:r w:rsidR="00AD2AF3">
        <w:t xml:space="preserve"> </w:t>
      </w:r>
      <w:r w:rsidRPr="005579C7">
        <w:t>Irakin media- ja viestintäkomissio</w:t>
      </w:r>
      <w:r w:rsidR="00EA2499">
        <w:t>t</w:t>
      </w:r>
      <w:r w:rsidRPr="005579C7">
        <w:t>a, jota käytettiin journalistien ja politiikkaan keskittyvien ohjelmien painostamiseen.</w:t>
      </w:r>
      <w:r w:rsidRPr="005579C7">
        <w:rPr>
          <w:rStyle w:val="Alaviitteenviite"/>
        </w:rPr>
        <w:footnoteReference w:id="12"/>
      </w:r>
      <w:r w:rsidRPr="005579C7">
        <w:t xml:space="preserve"> </w:t>
      </w:r>
    </w:p>
    <w:p w14:paraId="1689A7A1" w14:textId="6768C645" w:rsidR="00DF4C60" w:rsidRPr="00E074C4" w:rsidRDefault="00DF4C60" w:rsidP="000C53DD">
      <w:r w:rsidRPr="005579C7">
        <w:t xml:space="preserve">Irak-tutkija Elizabeth Tsurkov kertoi X-alustalla marraskuussa 2025, että kuluneena vuonna, ennen Irakin vaaleja Irakin median- ja sananvapaudet heikkenivät nopeasti. Irakin viranomaiset pidättivät journalisteja, kielsivät tiettyjä ihmisiä ja juontajia esiintymästä televisiossa, </w:t>
      </w:r>
      <w:r w:rsidR="00A02FC4" w:rsidRPr="00A02FC4">
        <w:t>poistivat Facebook-sivustoja, jotka olivat kriittisiä Irania tukevia militoita kohtaan</w:t>
      </w:r>
      <w:r w:rsidR="00A02FC4" w:rsidRPr="00A02FC4">
        <w:t xml:space="preserve"> </w:t>
      </w:r>
      <w:r w:rsidRPr="005579C7">
        <w:t xml:space="preserve">ja aloittivat tuhansia perusteettomia oikeusjuttuja journalisteja vastaan vaientaakseen heidät. Tsurkovin mukaan huomattavin viimeaikainen kohde oli </w:t>
      </w:r>
      <w:r w:rsidR="007804F2" w:rsidRPr="005579C7">
        <w:t>Adnan al-Tai</w:t>
      </w:r>
      <w:r w:rsidR="00A02FC4">
        <w:t xml:space="preserve">, </w:t>
      </w:r>
      <w:r w:rsidRPr="00E074C4">
        <w:t>yksi merkittävimmistä irakilaisista journalisteista, joka edelleen uskalsi kritisoida Iraniin kytköksissä olevia militioita. Tsurkovin mukaan ”harvojen vapaiden äänten” sortaminen oli osoitus Irakin johtajien ”heikkoudesta ja autoritaarisista taipumuksista”.</w:t>
      </w:r>
      <w:r w:rsidRPr="00E074C4">
        <w:rPr>
          <w:rStyle w:val="Alaviitteenviite"/>
        </w:rPr>
        <w:footnoteReference w:id="13"/>
      </w:r>
      <w:r w:rsidRPr="00E074C4">
        <w:t xml:space="preserve">  </w:t>
      </w:r>
    </w:p>
    <w:p w14:paraId="02CFD8F0" w14:textId="03111D7C" w:rsidR="00490587" w:rsidRPr="00E074C4" w:rsidRDefault="00490587" w:rsidP="00490587">
      <w:pPr>
        <w:pStyle w:val="Luettelo1"/>
      </w:pPr>
      <w:r w:rsidRPr="00E074C4">
        <w:t xml:space="preserve">Ilmaisunvapauden rajoittamiseen liittyvistä oikeudenloukkauksista </w:t>
      </w:r>
    </w:p>
    <w:p w14:paraId="4678FD29" w14:textId="4C962B73" w:rsidR="000B292A" w:rsidRPr="005579C7" w:rsidRDefault="000B292A" w:rsidP="000C53DD">
      <w:r w:rsidRPr="005579C7">
        <w:t>Euroopan turvapaikkaviraston (EUAA) vuonna 2025 julkaiseman Irak-raportin mukaan kansalaisyhteiskunnan toimijoilla, ihmisoikeuspuolustajilla ja journalisteilla oli riski joutua viranomaisten taholta väkivallan, häirinnän ja uhkausten kohteeksi, ml. sähköisesti, jos he kritisoivat virkahenkilöitä. Irakin viranomaiset ovat enenevässä määrin tukeutuneet rikoslain kunnianloukkausta, vandalismia ja hallituksen rakennusten tuhoamista käsitteleviin rikoslain artikloihin aktivistien ja journalistien pidätyksissä ja tuomitsemisissa. Tässä on pyrkimyksenä vaientaa vaikutusvaltaisiin poliittisiin ja uskonnollisiin hahmoihin kohdistuva kritiikki.</w:t>
      </w:r>
      <w:r w:rsidRPr="005579C7">
        <w:rPr>
          <w:rStyle w:val="Alaviitteenviite"/>
        </w:rPr>
        <w:footnoteReference w:id="14"/>
      </w:r>
    </w:p>
    <w:p w14:paraId="2A012410" w14:textId="37AF8689" w:rsidR="002D3458" w:rsidRPr="005579C7" w:rsidRDefault="00725A15" w:rsidP="002D3458">
      <w:r w:rsidRPr="005579C7">
        <w:t>EUAA:n raportin</w:t>
      </w:r>
      <w:r w:rsidR="000B292A" w:rsidRPr="005579C7">
        <w:t xml:space="preserve"> </w:t>
      </w:r>
      <w:r w:rsidRPr="005579C7">
        <w:t>mukaan Irakin perustuslain 38 artiklassa taataan ilmaisunvapaus.</w:t>
      </w:r>
      <w:r w:rsidRPr="005579C7">
        <w:rPr>
          <w:rStyle w:val="Alaviitteenviite"/>
        </w:rPr>
        <w:footnoteReference w:id="15"/>
      </w:r>
      <w:r w:rsidRPr="005579C7">
        <w:t xml:space="preserve"> Irakin perustuslaki takaa sellaisen ilmaisunvapauden, joka ei riko yleistä järjestystä ja moraalia.  Irakin rikoslaissa on useita väljästi määriteltyjä kohtia, jotka rajoittavat ilmaisunvapautta ja rauhanomaista kokoontumista, ja joiden perusteella viranomaiset pidättävät ja syyttävät henkilöitä heidän mielipiteidensä ilmaisu</w:t>
      </w:r>
      <w:r w:rsidR="00150D30" w:rsidRPr="005579C7">
        <w:t>un liittyen</w:t>
      </w:r>
      <w:r w:rsidRPr="005579C7">
        <w:t>.</w:t>
      </w:r>
      <w:r w:rsidRPr="005579C7">
        <w:rPr>
          <w:rStyle w:val="Alaviitteenviite"/>
        </w:rPr>
        <w:footnoteReference w:id="16"/>
      </w:r>
      <w:r w:rsidRPr="005579C7">
        <w:t xml:space="preserve"> </w:t>
      </w:r>
      <w:r w:rsidR="002D3458" w:rsidRPr="005579C7">
        <w:t>EUAA:n raportin</w:t>
      </w:r>
      <w:r w:rsidR="00FD3F51" w:rsidRPr="005579C7">
        <w:t xml:space="preserve"> </w:t>
      </w:r>
      <w:r w:rsidR="002D3458" w:rsidRPr="005579C7">
        <w:t>mukaan virkahenkilöitä kritisoineita kansalaisyhteiskunnan järjestöjä, ihmisoikeuspuolustajia ja journalisteja vastaan kohdistui Irakissa oikeusjuttuja, pelottelua ja häirintää, ml. hyökkäyksiä sosiaalisten medioiden tilejä vastaan.</w:t>
      </w:r>
      <w:r w:rsidR="002D3458" w:rsidRPr="005579C7">
        <w:rPr>
          <w:rStyle w:val="Alaviitteenviite"/>
        </w:rPr>
        <w:footnoteReference w:id="17"/>
      </w:r>
      <w:r w:rsidR="000B292A" w:rsidRPr="005579C7">
        <w:t xml:space="preserve"> </w:t>
      </w:r>
    </w:p>
    <w:p w14:paraId="3A04CF2A" w14:textId="77777777" w:rsidR="00B921F7" w:rsidRPr="00E074C4" w:rsidRDefault="00B921F7" w:rsidP="002D3458"/>
    <w:p w14:paraId="2F315490" w14:textId="63C91095" w:rsidR="00B921F7" w:rsidRPr="00E074C4" w:rsidRDefault="00B921F7" w:rsidP="002D3458">
      <w:r w:rsidRPr="00E074C4">
        <w:t>Amnesty International raportoi lokakuussa 2025, että kuusi vuotta Irakin vuoden 2019 Tishreen-mielenosoitusten</w:t>
      </w:r>
      <w:r w:rsidRPr="00E074C4">
        <w:rPr>
          <w:rStyle w:val="Alaviitteenviite"/>
        </w:rPr>
        <w:footnoteReference w:id="18"/>
      </w:r>
      <w:r w:rsidRPr="00E074C4">
        <w:t xml:space="preserve"> jälkeen Irakin viranomaiset jatkoivat aktivistien ja mielenosoittajien sortamista, samalla kun he olivat kyvyttömiä saamaan ihmisiä vastuuseen</w:t>
      </w:r>
      <w:r w:rsidR="00876E99" w:rsidRPr="00E074C4">
        <w:t xml:space="preserve"> tai oikeutta uhreille</w:t>
      </w:r>
      <w:r w:rsidRPr="00E074C4">
        <w:t xml:space="preserve"> turvallisuusjoukkojen ja militioiden tekemistä satojen mielenosoittajien surmista ja tuhansien haavoittamisista</w:t>
      </w:r>
      <w:r w:rsidR="00876E99" w:rsidRPr="00E074C4">
        <w:t xml:space="preserve"> ja katoamisista.</w:t>
      </w:r>
      <w:r w:rsidRPr="00E074C4">
        <w:t xml:space="preserve"> Vaikka noin 2 700 rikossyytettä on nostettu, vain harvat ihmiset ovat joutuneet näistä teoista oikeuteen. </w:t>
      </w:r>
      <w:r w:rsidRPr="00871087">
        <w:t xml:space="preserve">Heidän saamiaan tuomioita on myös kumottu. </w:t>
      </w:r>
      <w:r w:rsidR="00876E99" w:rsidRPr="00E074C4">
        <w:t>Amnesty Internationalin mukaan t</w:t>
      </w:r>
      <w:r w:rsidRPr="00E074C4">
        <w:t xml:space="preserve">änä päivänä syvälle juurtunutta rankaisemattomuuden ilmapiiriä lisää kasvava </w:t>
      </w:r>
      <w:r w:rsidR="00E555BB" w:rsidRPr="00E074C4">
        <w:t xml:space="preserve">kansalaisyhteiskunnan tilan, ilmaisunvapauden ja rauhanomaisen kokoontumisen rajoittaminen. Militiat ovat pakottaneet lukuisia aktivisteja piilottelemaan tai pakenemaan ulkomaille. Aktivisteja on myös vangittu. Viranomaiset tekevät edelleen epävirallisia ratsioita aktivistien kotiin, käyttäen usein väkivaltaa ja häiriten perheenjäseniä. </w:t>
      </w:r>
      <w:r w:rsidR="00876E99" w:rsidRPr="00E074C4">
        <w:t>A</w:t>
      </w:r>
      <w:r w:rsidR="00E555BB" w:rsidRPr="00E074C4">
        <w:t xml:space="preserve">ktivistit </w:t>
      </w:r>
      <w:r w:rsidR="00876E99" w:rsidRPr="00E074C4">
        <w:t>vaarantavat</w:t>
      </w:r>
      <w:r w:rsidR="00E555BB" w:rsidRPr="00E074C4">
        <w:t xml:space="preserve"> oman ja perheidensä hengen</w:t>
      </w:r>
      <w:r w:rsidR="00A02FC4">
        <w:t>,</w:t>
      </w:r>
      <w:r w:rsidR="00E555BB" w:rsidRPr="00E074C4">
        <w:t xml:space="preserve"> kun he ottavat asioihin kantaa.</w:t>
      </w:r>
      <w:r w:rsidR="00E555BB" w:rsidRPr="00E074C4">
        <w:rPr>
          <w:rStyle w:val="Alaviitteenviite"/>
        </w:rPr>
        <w:footnoteReference w:id="19"/>
      </w:r>
      <w:r w:rsidR="00E555BB" w:rsidRPr="00E074C4">
        <w:t xml:space="preserve">   </w:t>
      </w:r>
    </w:p>
    <w:p w14:paraId="518952C6" w14:textId="100B0B54" w:rsidR="00DF4C60" w:rsidRPr="00E074C4" w:rsidRDefault="00DF4C60" w:rsidP="002D3458">
      <w:pPr>
        <w:pStyle w:val="Luettelo1"/>
      </w:pPr>
      <w:r w:rsidRPr="00E074C4">
        <w:t>Verkkosisällön valvonnasta ja Ballegh-ilmoituskanavasta</w:t>
      </w:r>
    </w:p>
    <w:p w14:paraId="0B1517F0" w14:textId="3EF56609" w:rsidR="002D3458" w:rsidRPr="005579C7" w:rsidRDefault="002D3458" w:rsidP="000C53DD">
      <w:r w:rsidRPr="005579C7">
        <w:t xml:space="preserve">EUAA:n raportin </w:t>
      </w:r>
      <w:r w:rsidR="00FD3F51" w:rsidRPr="005579C7">
        <w:t xml:space="preserve">(2025) </w:t>
      </w:r>
      <w:r w:rsidRPr="005579C7">
        <w:t>mukaan Irakin viranomaisten raportoitiin tekevän verkkosisällön ”massavalvontaa”. Vuonna 2024 sisällöntuottajia vastaan nostettiin aikaisempaa enemmän syytteitä "sopimattomasta sisällöstä"</w:t>
      </w:r>
      <w:r w:rsidR="00264C2A" w:rsidRPr="005579C7">
        <w:rPr>
          <w:rStyle w:val="Alaviitteenviite"/>
        </w:rPr>
        <w:footnoteReference w:id="20"/>
      </w:r>
      <w:r w:rsidRPr="005579C7">
        <w:t xml:space="preserve">  verkossa kyseisen artiklan nojalla. Naisiin ja seksuaali- ja sukupuolivähemmistöihin kuuluviin ihmisiin on kohdistunut verkossa häirintää, ml. kiristämistarkoituksessa. </w:t>
      </w:r>
      <w:r w:rsidR="0097467E" w:rsidRPr="005579C7">
        <w:t>M</w:t>
      </w:r>
      <w:r w:rsidRPr="005579C7">
        <w:t>iehet ovat esimerkiksi uhanneet julkaista nais</w:t>
      </w:r>
      <w:r w:rsidR="0097467E" w:rsidRPr="005579C7">
        <w:t>ista</w:t>
      </w:r>
      <w:r w:rsidRPr="005579C7">
        <w:t xml:space="preserve"> raskauttav</w:t>
      </w:r>
      <w:r w:rsidR="0097467E" w:rsidRPr="005579C7">
        <w:t>ia</w:t>
      </w:r>
      <w:r w:rsidRPr="005579C7">
        <w:t xml:space="preserve"> kuv</w:t>
      </w:r>
      <w:r w:rsidR="0097467E" w:rsidRPr="005579C7">
        <w:t>ia</w:t>
      </w:r>
      <w:r w:rsidRPr="005579C7">
        <w:t xml:space="preserve">, jos </w:t>
      </w:r>
      <w:r w:rsidR="0097467E" w:rsidRPr="005579C7">
        <w:t>he eivät toimi</w:t>
      </w:r>
      <w:r w:rsidRPr="005579C7">
        <w:t xml:space="preserve"> miesten halun mukaisesti. Kuvat saattavat olla myös tekoälyllä manipuloituja. Irakissa tällaisen häirinnän koetaan kohdistuvan ei vain yksilön, mutta koko perheen kunniaan.</w:t>
      </w:r>
      <w:r w:rsidR="0014288F" w:rsidRPr="005579C7">
        <w:rPr>
          <w:rStyle w:val="Alaviitteenviite"/>
        </w:rPr>
        <w:footnoteReference w:id="21"/>
      </w:r>
      <w:r w:rsidRPr="005579C7">
        <w:t xml:space="preserve"> EUAA:n raportin mukaan sosiaalisen median vaikuttajia voidaan myös pidättää uskonnollisen tai ateistisen puheen perusteella.</w:t>
      </w:r>
      <w:r w:rsidRPr="005579C7">
        <w:rPr>
          <w:rStyle w:val="Alaviitteenviite"/>
        </w:rPr>
        <w:footnoteReference w:id="22"/>
      </w:r>
      <w:r w:rsidRPr="005579C7">
        <w:t xml:space="preserve">   </w:t>
      </w:r>
    </w:p>
    <w:p w14:paraId="45010E42" w14:textId="689337C0" w:rsidR="00797EF4" w:rsidRPr="005579C7" w:rsidRDefault="000B292A" w:rsidP="000B292A">
      <w:r w:rsidRPr="005579C7">
        <w:t>Ihmisoikeuksia verkossa Länsi-Aasiassa ja Pohjois-Afrikassa edistävän, voittoa tavoittelemattoman SMEX-kansalaisjärjestön mukaan Irakin sisäministeriö ilmoitti tammikuussa 2023 verkossa olevan Ballegh (</w:t>
      </w:r>
      <w:r w:rsidR="0097467E" w:rsidRPr="005579C7">
        <w:rPr>
          <w:rFonts w:ascii="Arial" w:hAnsi="Arial" w:cs="Arial"/>
        </w:rPr>
        <w:t>بلغ</w:t>
      </w:r>
      <w:r w:rsidR="0097467E" w:rsidRPr="005579C7">
        <w:t xml:space="preserve"> </w:t>
      </w:r>
      <w:r w:rsidRPr="005579C7">
        <w:t>=</w:t>
      </w:r>
      <w:r w:rsidR="0097467E" w:rsidRPr="005579C7">
        <w:t xml:space="preserve"> </w:t>
      </w:r>
      <w:r w:rsidRPr="005579C7">
        <w:t>raportti) -alustan avaamisesta. Kyseessä on ilmoituskanava, johon voi ilmoittaa sellaisesta verkkosisällöstä, joka rikkoo yleistä moraalia, tapoja, perinteitä, irakilaisen perheen arvoja sekä sosiaalista vakautta, ja joka sisältää negatiivisia ja siveettömiä viestejä tai loukkaa sotilaallisia instituutioita.</w:t>
      </w:r>
      <w:r w:rsidRPr="005579C7">
        <w:rPr>
          <w:rStyle w:val="Alaviitteenviite"/>
        </w:rPr>
        <w:footnoteReference w:id="23"/>
      </w:r>
      <w:r w:rsidRPr="005579C7">
        <w:t xml:space="preserve"> EUAA:n raportin mukaan Ballegh-alustalle rekisteröitiin 152 000 valitusta pelkästään helmi- elokuussa 2024.</w:t>
      </w:r>
      <w:r w:rsidRPr="005579C7">
        <w:rPr>
          <w:rStyle w:val="Alaviitteenviite"/>
        </w:rPr>
        <w:footnoteReference w:id="24"/>
      </w:r>
      <w:r w:rsidRPr="005579C7">
        <w:t xml:space="preserve"> Amwaj-verkkolehden heinäkuussa 2025 julkaiseman artikkelin mukaan Ballegh-alustalle tehtyjen ilmoitusten perusteella ihmisiä oli pidätetty väljästi määritellyn ”epäsiveellisen sisällön” jakamisesta.</w:t>
      </w:r>
      <w:r w:rsidRPr="005579C7">
        <w:rPr>
          <w:rStyle w:val="Alaviitteenviite"/>
        </w:rPr>
        <w:footnoteReference w:id="25"/>
      </w:r>
      <w:r w:rsidR="00797EF4" w:rsidRPr="005579C7">
        <w:t xml:space="preserve"> </w:t>
      </w:r>
    </w:p>
    <w:p w14:paraId="6D368E87" w14:textId="2211631F" w:rsidR="00876E99" w:rsidRPr="005579C7" w:rsidRDefault="00490587" w:rsidP="00876E99">
      <w:r w:rsidRPr="005579C7">
        <w:t>EUAA:n raportin mukaan Irakin hallitus julkaisi maaliskuussa 2025 sisällöntuottajia koskevia määräyksiä, joilla vaaditaan heidän rekisteröitymistään ja asiaan liittyvien maksujen suorittamista. Tämä on nähty hallituksen ”epäsiveelliseen sisältöön” kohdistaman tukahduttamisen jatkumona.</w:t>
      </w:r>
      <w:r w:rsidRPr="005579C7">
        <w:rPr>
          <w:vertAlign w:val="superscript"/>
        </w:rPr>
        <w:footnoteReference w:id="26"/>
      </w:r>
      <w:r w:rsidRPr="005579C7">
        <w:t xml:space="preserve"> </w:t>
      </w:r>
    </w:p>
    <w:p w14:paraId="0AB27F94" w14:textId="0D672D22" w:rsidR="00876E99" w:rsidRPr="00E074C4" w:rsidRDefault="00876E99" w:rsidP="00490587">
      <w:r w:rsidRPr="00E074C4">
        <w:lastRenderedPageBreak/>
        <w:t>Amnesty International raportoi lokakuussa 2025, että Irakin sisäministeriö on pidättänyt kymmeniä sosiaalisen median sisällöntuottajia ”</w:t>
      </w:r>
      <w:r w:rsidR="007804F2" w:rsidRPr="00E074C4">
        <w:t>säädyttömän</w:t>
      </w:r>
      <w:r w:rsidRPr="00E074C4">
        <w:t xml:space="preserve"> sisällön”</w:t>
      </w:r>
      <w:r w:rsidRPr="00E074C4">
        <w:rPr>
          <w:rStyle w:val="Alaviitteenviite"/>
        </w:rPr>
        <w:footnoteReference w:id="27"/>
      </w:r>
      <w:r w:rsidRPr="00E074C4">
        <w:t xml:space="preserve"> nojalla. </w:t>
      </w:r>
      <w:r w:rsidR="007804F2" w:rsidRPr="00E074C4">
        <w:t>Oikeusistuimet ovat määränneet sisällöntuottajille sakkoja ja vankeustuomioita rikoslain eri artiklojen perusteella, vaikka on epäselvää, minkälainen sisältö koetaan säädyttömäksi. Irakin parlamentti on myös yrittänyt saada läpi ilmaisunvapautta, rauhanomaista mielenosoittamista ja kansalaisjärjestötoimintaa rajoittavia lakeja.</w:t>
      </w:r>
      <w:r w:rsidR="007804F2" w:rsidRPr="00E074C4">
        <w:rPr>
          <w:rStyle w:val="Alaviitteenviite"/>
        </w:rPr>
        <w:t xml:space="preserve"> </w:t>
      </w:r>
      <w:r w:rsidR="007804F2" w:rsidRPr="00E074C4">
        <w:rPr>
          <w:rStyle w:val="Alaviitteenviite"/>
        </w:rPr>
        <w:footnoteReference w:id="28"/>
      </w:r>
      <w:r w:rsidR="007804F2" w:rsidRPr="00E074C4">
        <w:t xml:space="preserve">  </w:t>
      </w:r>
    </w:p>
    <w:p w14:paraId="10F52E15" w14:textId="5CAFEDA4" w:rsidR="00490587" w:rsidRPr="00E074C4" w:rsidRDefault="00490587" w:rsidP="00490587">
      <w:pPr>
        <w:pStyle w:val="Luettelo1"/>
      </w:pPr>
      <w:r w:rsidRPr="00E074C4">
        <w:t xml:space="preserve">Irakin ja </w:t>
      </w:r>
      <w:r w:rsidR="00DF4C60" w:rsidRPr="00E074C4">
        <w:t>suurten</w:t>
      </w:r>
      <w:r w:rsidRPr="00E074C4">
        <w:t xml:space="preserve"> sosiaalisten medioiden yhteistyön ongelmista</w:t>
      </w:r>
    </w:p>
    <w:p w14:paraId="731BCB31" w14:textId="09111A34" w:rsidR="00F4155E" w:rsidRPr="005579C7" w:rsidRDefault="00797EF4" w:rsidP="000B292A">
      <w:r w:rsidRPr="005579C7">
        <w:t>Kansainvälinen, sanan- ja tiedonsaannin vapauksia puolustava</w:t>
      </w:r>
      <w:r w:rsidR="000B292A" w:rsidRPr="005579C7">
        <w:t xml:space="preserve"> </w:t>
      </w:r>
      <w:r w:rsidRPr="005579C7">
        <w:t>Article 19 -järjestö esitti lokakuussa 2025 huolensa</w:t>
      </w:r>
      <w:r w:rsidR="000B292A" w:rsidRPr="005579C7">
        <w:t xml:space="preserve"> </w:t>
      </w:r>
      <w:r w:rsidRPr="005579C7">
        <w:t>Irakin media- ja viestintäkomission yhteistyöstä suurten sosiaalisten medioiden kuten Metan</w:t>
      </w:r>
      <w:r w:rsidR="00425B65" w:rsidRPr="005579C7">
        <w:t xml:space="preserve"> (Facebook, Instagram, WhatsApp) </w:t>
      </w:r>
      <w:r w:rsidRPr="005579C7">
        <w:t xml:space="preserve">ja TikTokin kanssa. Järjestön mukaan yhteistyö on johtanut lisääntyneeseen sensuuriin, </w:t>
      </w:r>
      <w:r w:rsidR="00425B65" w:rsidRPr="005579C7">
        <w:t>satunnaiseen sisällön poistamiseen ja journalistien, hallituksen kriitikkojen ja ihmisoikeuspuolustajien sortoon verkossa. Irakin media- ja viestintäkomissio on pyytänyt Metalta toistuvasti Irak</w:t>
      </w:r>
      <w:r w:rsidR="006E6DE9" w:rsidRPr="005579C7">
        <w:t xml:space="preserve">ilaisten </w:t>
      </w:r>
      <w:r w:rsidR="00425B65" w:rsidRPr="005579C7">
        <w:t>viestien ja tilien maantieteellistä rajoittamista, käyttäen väljiä perusteluita kuten julkis</w:t>
      </w:r>
      <w:r w:rsidR="006E6DE9" w:rsidRPr="005579C7">
        <w:t>iin</w:t>
      </w:r>
      <w:r w:rsidR="00425B65" w:rsidRPr="005579C7">
        <w:t xml:space="preserve"> virkahenkilöi</w:t>
      </w:r>
      <w:r w:rsidR="006E6DE9" w:rsidRPr="005579C7">
        <w:t>hin</w:t>
      </w:r>
      <w:r w:rsidR="00425B65" w:rsidRPr="005579C7">
        <w:t xml:space="preserve"> kohdistuvaa loukkaamista, joka kielletään Irakin rikoslain artiklassa 229. Esimerkiksi lokakuussa 2025 Meta vahvisti</w:t>
      </w:r>
      <w:r w:rsidR="006D03BD">
        <w:t>,</w:t>
      </w:r>
      <w:r w:rsidR="00425B65" w:rsidRPr="005579C7">
        <w:t xml:space="preserve"> että se oli rajoittanut kahta Faceboo</w:t>
      </w:r>
      <w:r w:rsidR="003777C3" w:rsidRPr="005579C7">
        <w:t>k-postausta</w:t>
      </w:r>
      <w:r w:rsidR="006D03BD">
        <w:t>,</w:t>
      </w:r>
      <w:r w:rsidR="003777C3" w:rsidRPr="005579C7">
        <w:t xml:space="preserve"> joissa oli väitöksiä korruptiosta Irakin oikeuslaitoksessa sen jälkeen</w:t>
      </w:r>
      <w:r w:rsidR="006D03BD">
        <w:t>,</w:t>
      </w:r>
      <w:r w:rsidR="00B47F55">
        <w:t xml:space="preserve"> </w:t>
      </w:r>
      <w:r w:rsidR="003777C3" w:rsidRPr="005579C7">
        <w:t xml:space="preserve">kun </w:t>
      </w:r>
      <w:r w:rsidR="006E6DE9" w:rsidRPr="005579C7">
        <w:t>Irakin media- ja viestintäkomissio oli uhannut Metaa mainostamiskielloilla ja maksukatkoksilla</w:t>
      </w:r>
      <w:r w:rsidR="003777C3" w:rsidRPr="005579C7">
        <w:t>.</w:t>
      </w:r>
      <w:r w:rsidR="00425B65" w:rsidRPr="005579C7">
        <w:t xml:space="preserve"> </w:t>
      </w:r>
      <w:r w:rsidR="006E6DE9" w:rsidRPr="005579C7">
        <w:t>TikTok taas poisti tai rajoitti 410 tiliä tai postausta Irakin hallituksesta tulleiden 454 pyynnön perusteella heinä-joulukuussa 2024. Irakin hallitus perusteli pyyntöjä yhteisöllisten sääntöjen tai rikoslain rikkomuksilla.</w:t>
      </w:r>
      <w:r w:rsidR="00817620" w:rsidRPr="005579C7">
        <w:t xml:space="preserve"> Article 19 -järjestön mukaan</w:t>
      </w:r>
      <w:r w:rsidR="00F4155E" w:rsidRPr="005579C7">
        <w:t xml:space="preserve"> </w:t>
      </w:r>
      <w:r w:rsidR="00817620" w:rsidRPr="005579C7">
        <w:t>t</w:t>
      </w:r>
      <w:r w:rsidR="00F4155E" w:rsidRPr="005579C7">
        <w:t xml:space="preserve">ällaisten toimien </w:t>
      </w:r>
      <w:r w:rsidR="00817620" w:rsidRPr="005579C7">
        <w:t>tavoitteena</w:t>
      </w:r>
      <w:r w:rsidR="00F4155E" w:rsidRPr="005579C7">
        <w:t xml:space="preserve"> oli verkkosensuurin oikeuttaminen ja journalis</w:t>
      </w:r>
      <w:r w:rsidR="00817620" w:rsidRPr="005579C7">
        <w:t>tien, aktivistien sekä hallituskriitikkojen vaientaminen.</w:t>
      </w:r>
      <w:r w:rsidR="00817620" w:rsidRPr="005579C7">
        <w:rPr>
          <w:rStyle w:val="Alaviitteenviite"/>
        </w:rPr>
        <w:footnoteReference w:id="29"/>
      </w:r>
    </w:p>
    <w:p w14:paraId="6054EB6F" w14:textId="7C30797D" w:rsidR="000B292A" w:rsidRPr="005579C7" w:rsidRDefault="000B292A" w:rsidP="000B292A">
      <w:r w:rsidRPr="005579C7">
        <w:t>Bertelsmann Stiftungin raportin mukaan valtion harjoittama sensuuri on rajoitettua, mutta joidenkin medioiden harjoittama itsesensuuri on laajamittaista. Irakin hallinnon mediasääntelyelin, viestintä -ja mediakomissio on julkaissut toimintakieltoja ja varoituksia sellaisille medioille, joiden se katsoo rikkoneen standardejaan.</w:t>
      </w:r>
      <w:r w:rsidRPr="005579C7">
        <w:rPr>
          <w:rStyle w:val="Alaviitteenviite"/>
        </w:rPr>
        <w:footnoteReference w:id="30"/>
      </w:r>
      <w:r w:rsidRPr="005579C7">
        <w:t xml:space="preserve">  Amwaj-lehden heinäkuussa 2025 julkaiseman artikkelin mukaan Irakin liittovaltion korkein oikeus oli taannoin laajentanut hallituksen sensuurioikeuksia kriminalisoimalla käytännössä kaiken sellaisen verkkosisällön, jonka saattoi katsoa loukkaavaksi. Tämän seurauksena esimerkiksi Irakin parlamentin johtohenkilöt ohjeistivat asianajajiaan nostamaan syytteitä ketä tahansa parlamenttia tai sen jäseniä ”loukkaavaa” henkilöä vastaan.</w:t>
      </w:r>
      <w:r w:rsidRPr="005579C7">
        <w:rPr>
          <w:rStyle w:val="Alaviitteenviite"/>
        </w:rPr>
        <w:footnoteReference w:id="31"/>
      </w:r>
      <w:r w:rsidRPr="005579C7">
        <w:t xml:space="preserve">  EUAA:n raportin mukaan Ballegh-alustan olemassaolo on raportoidusti johtanut itsesensuurin ilmapiiriin Irakissa.</w:t>
      </w:r>
      <w:r w:rsidRPr="005579C7">
        <w:rPr>
          <w:rStyle w:val="Alaviitteenviite"/>
        </w:rPr>
        <w:footnoteReference w:id="32"/>
      </w:r>
    </w:p>
    <w:p w14:paraId="00DB0A19" w14:textId="06B2CF27" w:rsidR="00DF4C60" w:rsidRPr="00E074C4" w:rsidRDefault="00DF4C60" w:rsidP="00DF4C60">
      <w:pPr>
        <w:pStyle w:val="Luettelo1"/>
      </w:pPr>
      <w:r w:rsidRPr="00E074C4">
        <w:t>Iraki</w:t>
      </w:r>
      <w:r w:rsidR="00876E99" w:rsidRPr="00E074C4">
        <w:t>ssa</w:t>
      </w:r>
      <w:r w:rsidRPr="00E074C4">
        <w:t xml:space="preserve"> medianvapaudella </w:t>
      </w:r>
      <w:r w:rsidR="00876E99" w:rsidRPr="00E074C4">
        <w:t>heikko</w:t>
      </w:r>
      <w:r w:rsidRPr="00E074C4">
        <w:t xml:space="preserve"> luokitus</w:t>
      </w:r>
    </w:p>
    <w:p w14:paraId="023C7BA7" w14:textId="65605955" w:rsidR="00B921F7" w:rsidRPr="005579C7" w:rsidRDefault="000B292A" w:rsidP="000B292A">
      <w:r w:rsidRPr="005579C7">
        <w:t>Toimittajat ilman rajoja (RSF) -järjestön vuoden 2026 vapausindeksissä Irak on järjestön arvioimista valtioista sijalla 162/180, 180:n ollessa huonoin sijoitus. Vuonna 2025 sijoitus oli 155/180. RSF:n mukaan Irakin poliittisen epävakauden ja taloudellisten paineiden määrittämässä tilanteessa journalisteihin kohdistuu uhkauksia ”kaikilta tahoilta”, ja heikko valtiovalta ei kykene suojelemaan heitä. Irakin mediat ovat pitkälti läheisesti kytköksissä poliittisiin puolueisiin, jotka kontrolloivat niiden toimituksellista linjaa. Mediaan kohdistuvan poliittisen vaikuttamisen vuoksi riippumatonta uutisointia on lähes mahdotonta löytää. RSF:n mukaan Irakin journalistit kamppailevat oikeuksistaan, ja ”suurin osa</w:t>
      </w:r>
      <w:r w:rsidRPr="00E074C4">
        <w:t xml:space="preserve">” heistä on joutunut </w:t>
      </w:r>
      <w:r w:rsidRPr="005579C7">
        <w:lastRenderedPageBreak/>
        <w:t>jatkuvien uhkausten kohteeksi vuoden 2019 jälkeen. Moneen mediaan on hyökätty heidän uutisoituaan korruption vastaisista mielenosoituksista.</w:t>
      </w:r>
      <w:r w:rsidRPr="005579C7">
        <w:rPr>
          <w:rStyle w:val="Alaviitteenviite"/>
        </w:rPr>
        <w:footnoteReference w:id="33"/>
      </w:r>
    </w:p>
    <w:p w14:paraId="40231303" w14:textId="7026ED4B" w:rsidR="000B292A" w:rsidRPr="005579C7" w:rsidRDefault="000B292A" w:rsidP="000B292A">
      <w:r w:rsidRPr="005579C7">
        <w:t>RSF:n mukaan Irakin perustuslaki takaa medianvapauden, mutta muut lait ovat joiltakin osin perustuslain kanssa ristiriidassa. Julkisuuden vaikuttajat nostavat usein kunnianloukkaussyytteitä heitä tutkivassa journalismissa maininneita journalisteja vastaan. Median rahoitus on epäoikeudenmukaista, ja läheisesti yhteydessä poliittisiin kytköksiin. Monet mediat ovat luopuneet toimituksellisesta riippumattomuudesta tai lopettaneet kokonaan toimintansa rahoituksen puutteen vuoksi. Muutamia, usein paikallisia riippumattomia medioita on vielä olemassa, ja ne kamppailevat eloonjäämisestään.</w:t>
      </w:r>
      <w:r w:rsidRPr="005579C7">
        <w:rPr>
          <w:rStyle w:val="Alaviitteenviite"/>
        </w:rPr>
        <w:footnoteReference w:id="34"/>
      </w:r>
      <w:r w:rsidRPr="005579C7">
        <w:t xml:space="preserve"> </w:t>
      </w:r>
    </w:p>
    <w:p w14:paraId="166FA2F1" w14:textId="13927A5E" w:rsidR="000B292A" w:rsidRPr="005579C7" w:rsidRDefault="000B292A" w:rsidP="000C53DD">
      <w:r w:rsidRPr="005579C7">
        <w:t>RSF:n mukaan diktatuurin vuosien</w:t>
      </w:r>
      <w:r w:rsidRPr="005579C7">
        <w:rPr>
          <w:rStyle w:val="Alaviitteenviite"/>
        </w:rPr>
        <w:footnoteReference w:id="35"/>
      </w:r>
      <w:r w:rsidRPr="005579C7">
        <w:t>, Irakiin valtaamisen (2003) ja sotien seurauksena journalismia pidetään uhkana valtiolle. Irakissa jotkut instituutiot ja uskonnolliset hahmot ovat ”koskemattomia</w:t>
      </w:r>
      <w:r w:rsidR="00B47F55">
        <w:t>”.</w:t>
      </w:r>
      <w:r w:rsidRPr="005579C7">
        <w:t xml:space="preserve"> Ei ole harvinaista, että medioita sanktioidaan tai niiden toiminta keskeytetään korkeiden virkahenkilöiden korruption tutkimisesta. Medioita syytetään säännösten rikkomisesta ja ”valtion symboleiden vahingoittamisesta”. RSF:n mukaan Irakin viimeaikainen tilanne on poliittisesti vakaa, joskin hauras. Tästä huolimatta monia journalisteja on vangittu, surmattu tai siepattu aseellisten ryhmien kuten jihadististen organisaatioiden ja militioiden toimesta viime vuosina. Tällaiset surmat johtavat harvoin tutkimuksiin, eikä syyllisiä rangaista. Journalisteja pelotellaan ja vaiennetaan tappouhkausten ja sieppausten keinoin. Aikaisemmin tällaista uhkailua kohdistettiin vaikutusvaltaisiin, korkean profiilin omaaviin journalisteihin.</w:t>
      </w:r>
      <w:r w:rsidRPr="005579C7">
        <w:rPr>
          <w:rStyle w:val="Alaviitteenviite"/>
        </w:rPr>
        <w:footnoteReference w:id="36"/>
      </w:r>
      <w:r w:rsidRPr="005579C7">
        <w:t xml:space="preserve"> Nykyään sitä kohdistuu myös vähemmän tunnettuihin journalisteihin.  Turvallisuusjoukot ovat käyttäneet koko Irakissa väkivaltaa journalisteja vastaan mielenosoitusten aikana.</w:t>
      </w:r>
      <w:r w:rsidRPr="005579C7">
        <w:rPr>
          <w:rStyle w:val="Alaviitteenviite"/>
        </w:rPr>
        <w:footnoteReference w:id="37"/>
      </w:r>
      <w:r w:rsidRPr="005579C7">
        <w:t xml:space="preserve">  </w:t>
      </w:r>
    </w:p>
    <w:p w14:paraId="32F8DE30" w14:textId="1F9C40F0" w:rsidR="00725A15" w:rsidRPr="00E074C4" w:rsidRDefault="00E0102F" w:rsidP="002C65F8">
      <w:pPr>
        <w:pStyle w:val="Otsikko2"/>
      </w:pPr>
      <w:r w:rsidRPr="00E074C4">
        <w:t>A</w:t>
      </w:r>
      <w:r w:rsidR="004A2DC6" w:rsidRPr="00E074C4">
        <w:t>rtikloja, joiden perusteella tukahdutet</w:t>
      </w:r>
      <w:r w:rsidR="00907AC4" w:rsidRPr="00E074C4">
        <w:t>aan</w:t>
      </w:r>
      <w:r w:rsidR="004A2DC6" w:rsidRPr="00E074C4">
        <w:t xml:space="preserve"> ilmaisunvapautta</w:t>
      </w:r>
      <w:r w:rsidR="00725A15" w:rsidRPr="00E074C4">
        <w:t xml:space="preserve"> </w:t>
      </w:r>
      <w:r w:rsidRPr="00E074C4">
        <w:t>Irakissa</w:t>
      </w:r>
    </w:p>
    <w:p w14:paraId="18BD44ED" w14:textId="36E94512" w:rsidR="00A879E0" w:rsidRPr="00E074C4" w:rsidRDefault="00A879E0" w:rsidP="00A879E0">
      <w:r w:rsidRPr="00E074C4">
        <w:t>Alla esitellään keskeisiä käytössä olleista lähteistä nousseita artikloja, joita on käytetty Irakissa ilmaisunvapauden tukahduttamise</w:t>
      </w:r>
      <w:r w:rsidR="00FD3F51" w:rsidRPr="00E074C4">
        <w:t>en</w:t>
      </w:r>
      <w:r w:rsidRPr="00E074C4">
        <w:t xml:space="preserve">. Kohdassa 2.1. listataan keskeisiä Irakin Kurdistanissa samassa kontekstissa käytettyjä </w:t>
      </w:r>
      <w:r w:rsidR="00FD3F51" w:rsidRPr="00E074C4">
        <w:t xml:space="preserve">(osittain samoja) </w:t>
      </w:r>
      <w:r w:rsidRPr="00E074C4">
        <w:t>artikloja.</w:t>
      </w:r>
      <w:r w:rsidR="00E832BC">
        <w:rPr>
          <w:rStyle w:val="Alaviitteenviite"/>
        </w:rPr>
        <w:footnoteReference w:id="38"/>
      </w:r>
    </w:p>
    <w:p w14:paraId="36D2A2D7" w14:textId="78806D07" w:rsidR="00876058" w:rsidRPr="005579C7" w:rsidRDefault="006D2C9D" w:rsidP="009E2571">
      <w:pPr>
        <w:pStyle w:val="Luettelo1"/>
      </w:pPr>
      <w:r w:rsidRPr="005579C7">
        <w:t xml:space="preserve">EUAA:n raportin </w:t>
      </w:r>
      <w:r w:rsidR="00FD3F51" w:rsidRPr="005579C7">
        <w:t xml:space="preserve">(2025) </w:t>
      </w:r>
      <w:r w:rsidRPr="005579C7">
        <w:t xml:space="preserve">mukaan </w:t>
      </w:r>
      <w:r w:rsidR="00725A15" w:rsidRPr="005579C7">
        <w:t>Irakin rikoslain 226 artiklaa</w:t>
      </w:r>
      <w:r w:rsidR="00E443B2" w:rsidRPr="005579C7">
        <w:rPr>
          <w:rStyle w:val="Alaviitteenviite"/>
        </w:rPr>
        <w:footnoteReference w:id="39"/>
      </w:r>
      <w:r w:rsidR="00725A15" w:rsidRPr="005579C7">
        <w:t xml:space="preserve"> käytetään enenevässä määrin kansalaisten äänten (civil voices) tukahduttamiseen. Esimerkiksi naisten oikeuksien ajajat ja kansalaisjärjestöjen työntekijät ovat joutuneet raportoidusti oikeudellisen häirinnän kohteeksi. Ne, jotka haastavat vallitsevan asiaintilan, varsinkin naisaktivistit, ovat olleet lisääntyvässä määrin alttiina heidän turvallisuuttaan ja työtään koskeville uhkille.</w:t>
      </w:r>
      <w:r w:rsidR="00725A15" w:rsidRPr="005579C7">
        <w:rPr>
          <w:rStyle w:val="Alaviitteenviite"/>
        </w:rPr>
        <w:footnoteReference w:id="40"/>
      </w:r>
      <w:r w:rsidR="00FD2558" w:rsidRPr="005579C7">
        <w:t xml:space="preserve"> </w:t>
      </w:r>
      <w:r w:rsidR="00830589" w:rsidRPr="005579C7">
        <w:t xml:space="preserve">Vuonna 2024 Irakin pääministeri  Mohammed Shia al-Sudani ryhtyi </w:t>
      </w:r>
      <w:r w:rsidR="00830589" w:rsidRPr="005579C7">
        <w:lastRenderedPageBreak/>
        <w:t>käyttämään rikoslain artikla 226:tta hyväkseen häntä kritisoineita mediakommentaattoreita vastaan.</w:t>
      </w:r>
      <w:r w:rsidR="00830589" w:rsidRPr="005579C7">
        <w:rPr>
          <w:rStyle w:val="Alaviitteenviite"/>
        </w:rPr>
        <w:footnoteReference w:id="41"/>
      </w:r>
      <w:r w:rsidR="00830589" w:rsidRPr="005579C7">
        <w:t xml:space="preserve"> </w:t>
      </w:r>
      <w:r w:rsidR="00AA465A" w:rsidRPr="005579C7">
        <w:t xml:space="preserve">Rikoslain </w:t>
      </w:r>
      <w:r w:rsidR="00830589" w:rsidRPr="005579C7">
        <w:t>226 artiklan perusteella on syytetty esimerkiksi tammikuussa 2024 sadristeihin kytköksissä olevaa Mohammed Nenaata</w:t>
      </w:r>
      <w:r w:rsidR="00830589" w:rsidRPr="005579C7">
        <w:rPr>
          <w:rStyle w:val="Alaviitteenviite"/>
        </w:rPr>
        <w:footnoteReference w:id="42"/>
      </w:r>
      <w:r w:rsidR="00E21682" w:rsidRPr="005579C7">
        <w:t xml:space="preserve"> ja </w:t>
      </w:r>
      <w:r w:rsidR="00830589" w:rsidRPr="005579C7">
        <w:t>helmikuussa 2024 The News Center - WhatsApp-ryhmään liitoksissa olevaa Mustafa Kamelia</w:t>
      </w:r>
      <w:r w:rsidR="00830589" w:rsidRPr="005579C7">
        <w:rPr>
          <w:rStyle w:val="Alaviitteenviite"/>
        </w:rPr>
        <w:footnoteReference w:id="43"/>
      </w:r>
      <w:r w:rsidR="00033690" w:rsidRPr="005579C7">
        <w:t xml:space="preserve"> ja pidätetty Basrassa syyskuussa 2023 aktivisti Ammar Sarhan</w:t>
      </w:r>
      <w:r w:rsidR="00033690" w:rsidRPr="005579C7">
        <w:rPr>
          <w:rStyle w:val="Alaviitteenviite"/>
        </w:rPr>
        <w:footnoteReference w:id="44"/>
      </w:r>
      <w:r w:rsidR="00E21682" w:rsidRPr="005579C7">
        <w:t xml:space="preserve">. </w:t>
      </w:r>
      <w:r w:rsidR="00AA465A" w:rsidRPr="005579C7">
        <w:t>Näistä tapauksista lisää kohdassa 1.2.</w:t>
      </w:r>
    </w:p>
    <w:p w14:paraId="0B6D97A8" w14:textId="1FC9619E" w:rsidR="00402743" w:rsidRPr="005579C7" w:rsidRDefault="0057641E" w:rsidP="009E2571">
      <w:pPr>
        <w:pStyle w:val="Luettelo1"/>
      </w:pPr>
      <w:r w:rsidRPr="005579C7">
        <w:t>Rikoslain 403 artikla kriminalisoi sellaisen materiaalin, joka rikkoo julkista integriteettiä tai säädyllisyyttä. Artiklassa ei kuitenkaan määritellä näitä termejä</w:t>
      </w:r>
      <w:r w:rsidRPr="005579C7">
        <w:rPr>
          <w:rStyle w:val="Alaviitteenviite"/>
        </w:rPr>
        <w:footnoteReference w:id="45"/>
      </w:r>
      <w:r w:rsidRPr="005579C7">
        <w:t>.</w:t>
      </w:r>
      <w:r w:rsidR="007F389B" w:rsidRPr="005579C7">
        <w:rPr>
          <w:rStyle w:val="Alaviitteenviite"/>
        </w:rPr>
        <w:footnoteReference w:id="46"/>
      </w:r>
      <w:r w:rsidRPr="005579C7">
        <w:t xml:space="preserve"> </w:t>
      </w:r>
      <w:r w:rsidR="008112A9" w:rsidRPr="005579C7">
        <w:t>EUAA:n raportin mukaan i</w:t>
      </w:r>
      <w:r w:rsidRPr="005579C7">
        <w:t>hmisiä pidätettiin rikoslain 403 artiklan nojalla julkisen säädyllisyyden tai siveellisyyden vastaisen sisällön jakamisesta. Rikoslain mukaan tästä voi saada sakkoja tai enintään kahden vuoden vankeusrangaistuksen. Vuonna 2024 sisällöntuottajia vastaan nostettiin aikaisempaa enemmän syytteitä "sopimattomasta sisällöstä"</w:t>
      </w:r>
      <w:r w:rsidRPr="005579C7">
        <w:rPr>
          <w:rStyle w:val="Alaviitteenviite"/>
        </w:rPr>
        <w:footnoteReference w:id="47"/>
      </w:r>
      <w:r w:rsidRPr="005579C7">
        <w:t xml:space="preserve">  verkossa kyseisen artiklan nojalla</w:t>
      </w:r>
      <w:r w:rsidR="007F389B" w:rsidRPr="005579C7">
        <w:t>.</w:t>
      </w:r>
      <w:r w:rsidR="007F389B" w:rsidRPr="005579C7">
        <w:rPr>
          <w:rStyle w:val="Alaviitteenviite"/>
        </w:rPr>
        <w:footnoteReference w:id="48"/>
      </w:r>
    </w:p>
    <w:p w14:paraId="5C910F5C" w14:textId="2B2726DF" w:rsidR="00A26998" w:rsidRPr="005579C7" w:rsidRDefault="00876058" w:rsidP="00E832BC">
      <w:pPr>
        <w:pStyle w:val="Luettelo1"/>
      </w:pPr>
      <w:r w:rsidRPr="005579C7">
        <w:t>R</w:t>
      </w:r>
      <w:r w:rsidR="00A26998" w:rsidRPr="005579C7">
        <w:t>iippumaton Iraqi Observatory for Human Rights</w:t>
      </w:r>
      <w:r w:rsidR="000E4875" w:rsidRPr="005579C7">
        <w:t xml:space="preserve"> </w:t>
      </w:r>
      <w:r w:rsidR="00A26998" w:rsidRPr="005579C7">
        <w:t>(</w:t>
      </w:r>
      <w:r w:rsidR="000E4875" w:rsidRPr="005579C7">
        <w:t>IOHR</w:t>
      </w:r>
      <w:r w:rsidR="00A26998" w:rsidRPr="005579C7">
        <w:t xml:space="preserve">) </w:t>
      </w:r>
      <w:r w:rsidR="000E4875" w:rsidRPr="005579C7">
        <w:t>-ihmisoikeusjärjestö dokumentoi joulukuussa 2025 ICHR-ihmisoikeusjärjestön</w:t>
      </w:r>
      <w:r w:rsidR="00E4746A" w:rsidRPr="005579C7">
        <w:rPr>
          <w:rStyle w:val="Alaviitteenviite"/>
        </w:rPr>
        <w:footnoteReference w:id="49"/>
      </w:r>
      <w:r w:rsidR="000E4875" w:rsidRPr="005579C7">
        <w:t xml:space="preserve"> johtajan Ali </w:t>
      </w:r>
      <w:r w:rsidR="00264BDF" w:rsidRPr="005579C7">
        <w:t>a</w:t>
      </w:r>
      <w:r w:rsidR="000E4875" w:rsidRPr="005579C7">
        <w:t>l-Abbadin pidätyksen Irakin rikoslain kunnianloukkausta ja solvaamista koskevan 433 artiklan</w:t>
      </w:r>
      <w:r w:rsidR="00196D7E" w:rsidRPr="005579C7">
        <w:rPr>
          <w:rStyle w:val="Alaviitteenviite"/>
        </w:rPr>
        <w:footnoteReference w:id="50"/>
      </w:r>
      <w:r w:rsidR="000E4875" w:rsidRPr="005579C7">
        <w:t xml:space="preserve"> perusteella.</w:t>
      </w:r>
      <w:r w:rsidR="000E4875" w:rsidRPr="005579C7">
        <w:rPr>
          <w:rStyle w:val="Alaviitteenviite"/>
        </w:rPr>
        <w:footnoteReference w:id="51"/>
      </w:r>
      <w:r w:rsidR="00E4746A" w:rsidRPr="005579C7">
        <w:t xml:space="preserve"> </w:t>
      </w:r>
      <w:r w:rsidR="003A17B8" w:rsidRPr="005579C7">
        <w:t xml:space="preserve">Toukokuussa 2023 </w:t>
      </w:r>
      <w:r w:rsidR="006145EE" w:rsidRPr="005579C7">
        <w:t>m</w:t>
      </w:r>
      <w:r w:rsidR="003A17B8" w:rsidRPr="005579C7">
        <w:t xml:space="preserve">osulilainen oikeusistuin vapautti ihmisoikeuspuolustajan ja journalistin Yasser al-Hamdanin, jota oli syytetty 433 artiklan nojalla virkahenkilön kunnian loukkaamisesta ja </w:t>
      </w:r>
      <w:r w:rsidR="006145EE" w:rsidRPr="005579C7">
        <w:t>solvaamisesta.</w:t>
      </w:r>
      <w:r w:rsidR="006145EE" w:rsidRPr="005579C7">
        <w:rPr>
          <w:rStyle w:val="Alaviitteenviite"/>
        </w:rPr>
        <w:footnoteReference w:id="52"/>
      </w:r>
      <w:r w:rsidR="006145EE" w:rsidRPr="005579C7">
        <w:t xml:space="preserve"> Näistä t</w:t>
      </w:r>
      <w:r w:rsidR="000E4875" w:rsidRPr="005579C7">
        <w:t>apauks</w:t>
      </w:r>
      <w:r w:rsidR="006145EE" w:rsidRPr="005579C7">
        <w:t>i</w:t>
      </w:r>
      <w:r w:rsidR="000E4875" w:rsidRPr="005579C7">
        <w:t>sta lisää kohdassa 1.2.</w:t>
      </w:r>
      <w:r w:rsidR="003A17B8" w:rsidRPr="005579C7">
        <w:t xml:space="preserve"> </w:t>
      </w:r>
    </w:p>
    <w:p w14:paraId="4A46D7D1" w14:textId="1929E1C7" w:rsidR="009219A7" w:rsidRPr="005579C7" w:rsidRDefault="007F389B" w:rsidP="00E832BC">
      <w:pPr>
        <w:pStyle w:val="Luettelo1"/>
      </w:pPr>
      <w:r w:rsidRPr="005579C7">
        <w:lastRenderedPageBreak/>
        <w:t>Rikoslain 434 artikla kriminalisoi kunnianloukkauksen ja muun loukkaamisen</w:t>
      </w:r>
      <w:r w:rsidRPr="005579C7">
        <w:rPr>
          <w:rStyle w:val="Alaviitteenviite"/>
        </w:rPr>
        <w:footnoteReference w:id="53"/>
      </w:r>
      <w:r w:rsidRPr="005579C7">
        <w:t>.</w:t>
      </w:r>
      <w:r w:rsidR="00264C2A" w:rsidRPr="005579C7">
        <w:rPr>
          <w:rStyle w:val="Alaviitteenviite"/>
        </w:rPr>
        <w:footnoteReference w:id="54"/>
      </w:r>
      <w:r w:rsidRPr="005579C7">
        <w:t xml:space="preserve"> </w:t>
      </w:r>
      <w:r w:rsidR="009219A7" w:rsidRPr="005579C7">
        <w:t>Ihmisoikeusjärjestö IOHR kertoi lokakuussa 2024 journalisti Safaa Rashidista, jota eräs korkea-arvoinen virkahenkilö syytti kunnianloukkauksesta tämän artiklan nojalla.</w:t>
      </w:r>
      <w:r w:rsidR="009219A7" w:rsidRPr="005579C7">
        <w:rPr>
          <w:rStyle w:val="Alaviitteenviite"/>
        </w:rPr>
        <w:footnoteReference w:id="55"/>
      </w:r>
      <w:r w:rsidR="009219A7" w:rsidRPr="005579C7">
        <w:t xml:space="preserve"> </w:t>
      </w:r>
    </w:p>
    <w:p w14:paraId="25D406EA" w14:textId="6C79801D" w:rsidR="00FD2558" w:rsidRPr="005579C7" w:rsidRDefault="004A2DC6" w:rsidP="00FA6F56">
      <w:r w:rsidRPr="005579C7">
        <w:t>EUAA:n raportin</w:t>
      </w:r>
      <w:r w:rsidR="00FD3F51" w:rsidRPr="005579C7">
        <w:t xml:space="preserve"> </w:t>
      </w:r>
      <w:r w:rsidRPr="005579C7">
        <w:t xml:space="preserve">mukaan </w:t>
      </w:r>
      <w:r w:rsidR="00E21682" w:rsidRPr="005579C7">
        <w:t>tällaisia</w:t>
      </w:r>
      <w:r w:rsidR="007F389B" w:rsidRPr="005579C7">
        <w:t xml:space="preserve"> artikloja käytetään usein hyväksi varsinkin riippumattomia journalisteja vastaan, vaikutusvaltaisiin poliittisiin ja uskonnollisiin hahmoihin kohdistuvan kritiikin ehkäisemiseksi.</w:t>
      </w:r>
      <w:r w:rsidR="007F389B" w:rsidRPr="005579C7">
        <w:rPr>
          <w:rStyle w:val="Alaviitteenviite"/>
        </w:rPr>
        <w:footnoteReference w:id="56"/>
      </w:r>
      <w:r w:rsidRPr="005579C7">
        <w:t xml:space="preserve"> Näin ollen, Irakin viranomaiset ovat jatkaneet ilmaisunvapauden tukahduttamista, usein vakauden tai julkisen moraalin ylläpitämisen tekosyitä käyttäen.</w:t>
      </w:r>
      <w:r w:rsidRPr="005579C7">
        <w:rPr>
          <w:rStyle w:val="Alaviitteenviite"/>
        </w:rPr>
        <w:footnoteReference w:id="57"/>
      </w:r>
    </w:p>
    <w:p w14:paraId="6CEDDC55" w14:textId="4A07BAC5" w:rsidR="0014103B" w:rsidRPr="00E074C4" w:rsidRDefault="004A2DC6" w:rsidP="002C65F8">
      <w:pPr>
        <w:pStyle w:val="Otsikko2"/>
      </w:pPr>
      <w:bookmarkStart w:id="7" w:name="_Hlk238557490"/>
      <w:r w:rsidRPr="00E074C4">
        <w:t>J</w:t>
      </w:r>
      <w:r w:rsidR="0014103B" w:rsidRPr="00E074C4">
        <w:t xml:space="preserve">ulkisuudessa olleita tapauksia, jotka koskevat </w:t>
      </w:r>
      <w:r w:rsidR="0014103B" w:rsidRPr="00E074C4">
        <w:rPr>
          <w:bCs/>
        </w:rPr>
        <w:t xml:space="preserve">ilmaisunvapauden rikkomista Irakissa </w:t>
      </w:r>
      <w:r w:rsidR="00FD3F51" w:rsidRPr="00E074C4">
        <w:rPr>
          <w:bCs/>
        </w:rPr>
        <w:t xml:space="preserve"> </w:t>
      </w:r>
    </w:p>
    <w:bookmarkEnd w:id="7"/>
    <w:p w14:paraId="6D30A48D" w14:textId="7176BA52" w:rsidR="006145EE" w:rsidRPr="005579C7" w:rsidRDefault="00A511BD" w:rsidP="009E2571">
      <w:pPr>
        <w:pStyle w:val="Luettelo1"/>
      </w:pPr>
      <w:r w:rsidRPr="005579C7">
        <w:t>Amerikkalainen, Irakia tutkiva tunnettu journalisti Shelly Kittleson siepattiin Kataib Hezbollah -militian toimesta Bagdadin kesku</w:t>
      </w:r>
      <w:r w:rsidR="00507C5E" w:rsidRPr="005579C7">
        <w:t>s</w:t>
      </w:r>
      <w:r w:rsidRPr="005579C7">
        <w:t>tassa maaliskuussa 2026. Hän haavoittui sieppauksen yhteydessä.</w:t>
      </w:r>
      <w:r w:rsidRPr="005579C7">
        <w:rPr>
          <w:rStyle w:val="Alaviitteenviite"/>
        </w:rPr>
        <w:footnoteReference w:id="58"/>
      </w:r>
      <w:r w:rsidRPr="005579C7">
        <w:t xml:space="preserve"> Hänet vapautettiin huhtikuussa 2026.</w:t>
      </w:r>
      <w:r w:rsidRPr="005579C7">
        <w:rPr>
          <w:rStyle w:val="Alaviitteenviite"/>
        </w:rPr>
        <w:footnoteReference w:id="59"/>
      </w:r>
    </w:p>
    <w:p w14:paraId="30BC6124" w14:textId="61072C71" w:rsidR="00A26998" w:rsidRPr="005579C7" w:rsidRDefault="00A26998" w:rsidP="009E2571">
      <w:pPr>
        <w:pStyle w:val="Luettelo1"/>
      </w:pPr>
      <w:r w:rsidRPr="005579C7">
        <w:t>Irak</w:t>
      </w:r>
      <w:r w:rsidR="006145EE" w:rsidRPr="005579C7">
        <w:t>i</w:t>
      </w:r>
      <w:r w:rsidRPr="005579C7">
        <w:t>lainen t</w:t>
      </w:r>
      <w:r w:rsidR="000E4875" w:rsidRPr="005579C7">
        <w:t xml:space="preserve">iedustelupalvelu National Security Service (NSS) pidätti ICHR-ihmisoikeusjärjestön johtajan Ali </w:t>
      </w:r>
      <w:bookmarkStart w:id="9" w:name="_Hlk239081105"/>
      <w:r w:rsidR="000E4875" w:rsidRPr="005579C7">
        <w:t xml:space="preserve">Al-Abbadin </w:t>
      </w:r>
      <w:bookmarkEnd w:id="9"/>
      <w:r w:rsidR="000E4875" w:rsidRPr="005579C7">
        <w:t xml:space="preserve">joulukuussa 2025 rikoslain </w:t>
      </w:r>
      <w:r w:rsidRPr="005579C7">
        <w:t xml:space="preserve">kunnianloukkausta ja solvaamista koskevan </w:t>
      </w:r>
      <w:r w:rsidR="000E4875" w:rsidRPr="005579C7">
        <w:t>433 artiklan perusteella. Al-Abbadin mukaan pidätykseen johti Hashd al-Shaabin 41. prikaatin hänestä tekemä valitus, koska Al-Abbadi oli jaellut erään henkilön laatimaa tekstiä, jossa hän väitti joutuneensa kidutetuksi.</w:t>
      </w:r>
      <w:r w:rsidRPr="005579C7">
        <w:t xml:space="preserve"> Ihmisoikeusjärjestö IOHR esitti huolensa tapauksesta, todeten että jos tällainen asia tulisi käsitellä muun kuin rikoslain prosessissa, jos sitä ylipäätään tulee käsitellä.</w:t>
      </w:r>
      <w:r w:rsidRPr="005579C7">
        <w:rPr>
          <w:rStyle w:val="Alaviitteenviite"/>
        </w:rPr>
        <w:footnoteReference w:id="60"/>
      </w:r>
      <w:r w:rsidR="00217921" w:rsidRPr="005579C7">
        <w:t xml:space="preserve"> Basran valitusoikeusistuin vapautti Al-Abbadin kesäkuussa 2026 takuita vastaan sen jälkeen, kun Basran terveysvirasto oli tehnyt valituksen asianomaisen pidätyskeskuksen huonoista olosuhteista.</w:t>
      </w:r>
      <w:r w:rsidR="00217921" w:rsidRPr="005579C7">
        <w:rPr>
          <w:rStyle w:val="Alaviitteenviite"/>
        </w:rPr>
        <w:footnoteReference w:id="61"/>
      </w:r>
    </w:p>
    <w:p w14:paraId="0CBE747A" w14:textId="6B40D7B2" w:rsidR="00686BE3" w:rsidRPr="005579C7" w:rsidRDefault="00686BE3" w:rsidP="009E2571">
      <w:pPr>
        <w:pStyle w:val="Luettelo1"/>
      </w:pPr>
      <w:r w:rsidRPr="005579C7">
        <w:t>Lokakuussa 2024 naispuolinen, sosiaalisessa mediassa toiminut aktivisti Shayan Ali kuoli epämääräisissä olosuhteissa bagdadilaisessa vankilassa hänen saatuaan kahden vuoden vankeustuomion Kirkukissa sijaitsevalta tuomioistuimelta. Ali oli julkaissut sosiaalisessa mediassa videoita, joissa hän kritisoi sukupuoleen kohdistuvaa syrjintää ja väitteli poliisien kanssa. Irakin viranomaiset eivät suostuneet paljastamaan hänen kuolinsyytään.</w:t>
      </w:r>
      <w:r w:rsidR="00C6565A" w:rsidRPr="005579C7">
        <w:rPr>
          <w:rStyle w:val="Alaviitteenviite"/>
        </w:rPr>
        <w:footnoteReference w:id="62"/>
      </w:r>
      <w:r w:rsidRPr="005579C7">
        <w:t xml:space="preserve">  </w:t>
      </w:r>
    </w:p>
    <w:p w14:paraId="7EC9B1B0" w14:textId="2EA26788" w:rsidR="00686BE3" w:rsidRPr="005579C7" w:rsidRDefault="00686BE3" w:rsidP="009E2571">
      <w:pPr>
        <w:pStyle w:val="Luettelo1"/>
      </w:pPr>
      <w:r w:rsidRPr="005579C7">
        <w:t>Nineven läänin Sinjarin piirikunnasta tulevaa jesiditaustaista peshmerga-sotilaskomentajaa vastaan nostettiin elokuussa 2024 syyte jumalanpilkasta, profeetta Muhammadin loukkaamisesta ja uskonnolliseen konfliktiin yllyttämisestä.</w:t>
      </w:r>
      <w:r w:rsidR="00C6565A" w:rsidRPr="005579C7">
        <w:rPr>
          <w:rStyle w:val="Alaviitteenviite"/>
        </w:rPr>
        <w:footnoteReference w:id="63"/>
      </w:r>
      <w:r w:rsidRPr="005579C7">
        <w:t xml:space="preserve">   </w:t>
      </w:r>
    </w:p>
    <w:p w14:paraId="121C0135" w14:textId="77777777" w:rsidR="00406A2B" w:rsidRPr="005579C7" w:rsidRDefault="00406A2B" w:rsidP="00406A2B">
      <w:pPr>
        <w:pStyle w:val="Luettelokappale"/>
      </w:pPr>
    </w:p>
    <w:p w14:paraId="1AB29803" w14:textId="13556B19" w:rsidR="00686BE3" w:rsidRPr="005579C7" w:rsidRDefault="00406A2B" w:rsidP="009E2571">
      <w:pPr>
        <w:pStyle w:val="Luettelo1"/>
      </w:pPr>
      <w:r w:rsidRPr="005579C7">
        <w:lastRenderedPageBreak/>
        <w:t xml:space="preserve">Turkin ilmaiskussa Nineven läänin Sinjarin piirikuntaan 8.7.2024 haavoittui Çira FM:n </w:t>
      </w:r>
      <w:r w:rsidR="00086801" w:rsidRPr="005579C7">
        <w:t>journalisti</w:t>
      </w:r>
      <w:r w:rsidRPr="005579C7">
        <w:t xml:space="preserve"> Murad Mirza Ibrahim,</w:t>
      </w:r>
      <w:r w:rsidR="00086801" w:rsidRPr="005579C7">
        <w:t xml:space="preserve"> Çira TV:n journalisti Medya Kamal Hassan, ja heidän autonkuljettajansa Khalaf Khader. Murad Mirza Ibrahim kuoli saamiinsa vammoihin neljä päivää myöhemmin mosulilaisessa sairaalassa.</w:t>
      </w:r>
      <w:r w:rsidRPr="005579C7">
        <w:rPr>
          <w:rStyle w:val="Alaviitteenviite"/>
        </w:rPr>
        <w:footnoteReference w:id="64"/>
      </w:r>
    </w:p>
    <w:p w14:paraId="4FDF8841" w14:textId="03D8FAED" w:rsidR="00C6565A" w:rsidRPr="005579C7" w:rsidRDefault="00686BE3" w:rsidP="009E2571">
      <w:pPr>
        <w:pStyle w:val="Luettelo1"/>
      </w:pPr>
      <w:r w:rsidRPr="005579C7">
        <w:t xml:space="preserve">EUAA:n raportissa </w:t>
      </w:r>
      <w:r w:rsidR="0006643D" w:rsidRPr="005579C7">
        <w:t xml:space="preserve">(2025) </w:t>
      </w:r>
      <w:r w:rsidRPr="005579C7">
        <w:t xml:space="preserve">kerrotaan, että Irakin viranomaiset pidättivät elokuussa 2024 Natalie-nimellä esiintyvän vaikuttajan Raghad Muhammad Ghali Jabr Al-Janabin ”säädyttömän” sisällön promotoimisesta TikTokissa. Samassa kuussa pidätettiin kaksi muuta sosiaalisen median </w:t>
      </w:r>
      <w:r w:rsidR="00B47F55">
        <w:t>vaikuttajaa</w:t>
      </w:r>
      <w:r w:rsidRPr="005579C7">
        <w:t xml:space="preserve"> samalla perusteella.</w:t>
      </w:r>
      <w:r w:rsidR="00C6565A" w:rsidRPr="005579C7">
        <w:rPr>
          <w:rStyle w:val="Alaviitteenviite"/>
        </w:rPr>
        <w:footnoteReference w:id="65"/>
      </w:r>
      <w:r w:rsidRPr="005579C7">
        <w:t xml:space="preserve">  </w:t>
      </w:r>
    </w:p>
    <w:p w14:paraId="5FE16B7A" w14:textId="2A4E5772" w:rsidR="0057641E" w:rsidRPr="005579C7" w:rsidRDefault="00250A41" w:rsidP="009E2571">
      <w:pPr>
        <w:pStyle w:val="Luettelo1"/>
      </w:pPr>
      <w:r w:rsidRPr="005579C7">
        <w:t>Irakin viranomaiset aloittivat tiukat turvatoimet Bagdadin keskustassa olevan UTV-kanavan ympäristössä 9.6.2024. UTV-kanava oli saanut uhkauksia sen jälkeen, kun kanavan tunnettu journalisti Ahmed Mulla Talal oli kritisoinut Irakin militiaryhmiä televisiossa.</w:t>
      </w:r>
      <w:r w:rsidRPr="005579C7">
        <w:rPr>
          <w:rStyle w:val="Alaviitteenviite"/>
        </w:rPr>
        <w:footnoteReference w:id="66"/>
      </w:r>
      <w:r w:rsidRPr="005579C7">
        <w:t xml:space="preserve"> </w:t>
      </w:r>
    </w:p>
    <w:p w14:paraId="76E92DEB" w14:textId="6E4F4407" w:rsidR="00E21682" w:rsidRPr="005579C7" w:rsidRDefault="0014103B" w:rsidP="009E2571">
      <w:pPr>
        <w:pStyle w:val="Luettelo1"/>
      </w:pPr>
      <w:r w:rsidRPr="005579C7">
        <w:t>Al-Mada for Media, Culture, and Arts -median johtaja Fakhari Karim joutui tunnistamattoman aseellisen ryhmän murhayrityksen kohteeksi 22.2.2024.</w:t>
      </w:r>
      <w:r w:rsidR="001F0519" w:rsidRPr="005579C7">
        <w:rPr>
          <w:rStyle w:val="Alaviitteenviite"/>
        </w:rPr>
        <w:footnoteReference w:id="67"/>
      </w:r>
      <w:r w:rsidR="001F0519" w:rsidRPr="005579C7">
        <w:t xml:space="preserve"> Karim ei haavoittunut </w:t>
      </w:r>
      <w:r w:rsidR="0006643D" w:rsidRPr="005579C7">
        <w:t xml:space="preserve">Bagdadin Qadissiyan kaupunginosassa tapahtuneessa </w:t>
      </w:r>
      <w:r w:rsidR="001F0519" w:rsidRPr="005579C7">
        <w:t>hyökkäyksessä.</w:t>
      </w:r>
      <w:r w:rsidR="001F0519" w:rsidRPr="005579C7">
        <w:rPr>
          <w:rStyle w:val="Alaviitteenviite"/>
        </w:rPr>
        <w:footnoteReference w:id="68"/>
      </w:r>
      <w:r w:rsidR="00695AE2" w:rsidRPr="005579C7">
        <w:t>. Seuraavana päivänä Saudi-Arabiaan kytköksissä olevan, Lontoossa päämajaa pitävän Asharq al-Awsat -lehden vastaava päätoimittaja Ghassan Charbel tviittasi että Bagdadista oli tullut ”murhatehdas”. Asaib Ahl al-Haq -militian Al-Ahd TV:n haastattelema Irakin armeijan entinen komentaja Abdul Karim Khalaf vastasi tähän, että Charbel tulisi haastaa oikeuteen.</w:t>
      </w:r>
      <w:r w:rsidR="00695AE2" w:rsidRPr="005579C7">
        <w:rPr>
          <w:rStyle w:val="Alaviitteenviite"/>
        </w:rPr>
        <w:footnoteReference w:id="69"/>
      </w:r>
      <w:r w:rsidR="001F0519" w:rsidRPr="005579C7">
        <w:t xml:space="preserve"> Irakin sisäministeriö aloitti murhayrityksen tutkimuksen.</w:t>
      </w:r>
      <w:r w:rsidR="001F0519" w:rsidRPr="005579C7">
        <w:rPr>
          <w:rStyle w:val="Alaviitteenviite"/>
        </w:rPr>
        <w:footnoteReference w:id="70"/>
      </w:r>
      <w:r w:rsidR="001F0519" w:rsidRPr="005579C7">
        <w:t xml:space="preserve"> </w:t>
      </w:r>
      <w:r w:rsidR="00695AE2" w:rsidRPr="005579C7">
        <w:t xml:space="preserve"> </w:t>
      </w:r>
      <w:bookmarkEnd w:id="0"/>
    </w:p>
    <w:p w14:paraId="05CF52EE" w14:textId="3B1EC918" w:rsidR="00E21682" w:rsidRPr="005579C7" w:rsidRDefault="00E21682" w:rsidP="009E2571">
      <w:pPr>
        <w:pStyle w:val="Luettelo1"/>
      </w:pPr>
      <w:r w:rsidRPr="005579C7">
        <w:t xml:space="preserve">Helmikuussa 2024 </w:t>
      </w:r>
      <w:r w:rsidR="0006643D" w:rsidRPr="005579C7">
        <w:t xml:space="preserve">Irakin </w:t>
      </w:r>
      <w:r w:rsidRPr="005579C7">
        <w:t xml:space="preserve">liittovaltion korkeimman oikeuden päätuomari Jassem Mohammed Aboud lähetti Irakin presidentti Abdul Latif Rashidille kirjeen, jonka mukaan Mustafa Kamel -nimisen henkilön ja muiden henkilöiden </w:t>
      </w:r>
      <w:bookmarkStart w:id="10" w:name="_Hlk239077050"/>
      <w:r w:rsidRPr="005579C7">
        <w:t xml:space="preserve">WhatsApp-ryhmä </w:t>
      </w:r>
      <w:bookmarkEnd w:id="10"/>
      <w:r w:rsidRPr="005579C7">
        <w:t xml:space="preserve">The News center evaluoi Irakin hallinnon virastoja ja niiden johtajia sellaisella tavalla, joka ei ollut yleisen järjestyksen ja etiikan mukaista. Päätuomari Jassemin mukaan ryhmä teki syytöksiä ja käytti ”epämoraalisia” termejä. Hän myös mainitsi kirjeessään nimeltä aktivisti Yahya al-Kubaisin, sekä </w:t>
      </w:r>
      <w:r w:rsidR="00B47F55">
        <w:t xml:space="preserve">sen </w:t>
      </w:r>
      <w:r w:rsidRPr="005579C7">
        <w:t>että jotkut sensitiivisissä asemissa olevat virkahenkilöt</w:t>
      </w:r>
      <w:r w:rsidR="0006643D" w:rsidRPr="005579C7">
        <w:t>kin</w:t>
      </w:r>
      <w:r w:rsidRPr="005579C7">
        <w:t xml:space="preserve"> ottivat osaa tällaiseen aktiviteettiin. Päätuomarin mukaan kaikki tällainen oli rikoslain 226 artiklan vastaista. Päätuomari myös julkisti presidentille lähettämänsä kirjeen, ja sai siitä militioiden medioilta ylistystä. Hän myös antoi signaalin siitä, että 226 artiklaa tultaisiin käyttämään vastaisuudessa aikaisempaa enemmän.</w:t>
      </w:r>
      <w:r w:rsidRPr="005579C7">
        <w:rPr>
          <w:rStyle w:val="Alaviitteenviite"/>
        </w:rPr>
        <w:footnoteReference w:id="71"/>
      </w:r>
      <w:r w:rsidRPr="005579C7">
        <w:t xml:space="preserve">  </w:t>
      </w:r>
    </w:p>
    <w:p w14:paraId="37CE77C7" w14:textId="6A9E9D83" w:rsidR="00E21682" w:rsidRPr="005579C7" w:rsidRDefault="00E21682" w:rsidP="009E2571">
      <w:pPr>
        <w:pStyle w:val="Luettelo1"/>
      </w:pPr>
      <w:bookmarkStart w:id="11" w:name="_Hlk239077150"/>
      <w:r w:rsidRPr="005579C7">
        <w:t>Irakin turvallisuusjoukot ottivat kiinni 26.2.2024 internet-</w:t>
      </w:r>
      <w:r w:rsidR="00B47F55">
        <w:t>vaikuttajan</w:t>
      </w:r>
      <w:r w:rsidRPr="005579C7">
        <w:t xml:space="preserve"> Yasser al-Jubourin Bagdadin lentokentällä. Hän on myös Irlannin kansalainen. Kiinniotto tapahtui, koska </w:t>
      </w:r>
      <w:r w:rsidR="0006643D" w:rsidRPr="005579C7">
        <w:t xml:space="preserve">Irakin </w:t>
      </w:r>
      <w:r w:rsidRPr="005579C7">
        <w:t xml:space="preserve">pääministerin toimisto väitti Al-Jubourin tviitanneen pääministeri Mohammed Shia Al-Sudanin harjoittaneen nepotismia nimittämällä sukulaisiaan virkoihin. Väitökset tehtiin sen jälkeen, kun Al-Jubouri oli kieltäytynyt pääministerin toimiston </w:t>
      </w:r>
      <w:r w:rsidR="0006643D" w:rsidRPr="005579C7">
        <w:t>hänelle tarjoamasta työpaikasta</w:t>
      </w:r>
      <w:r w:rsidRPr="005579C7">
        <w:t>.</w:t>
      </w:r>
      <w:r w:rsidRPr="005579C7">
        <w:rPr>
          <w:rStyle w:val="Alaviitteenviite"/>
        </w:rPr>
        <w:footnoteReference w:id="72"/>
      </w:r>
      <w:r w:rsidRPr="005579C7">
        <w:t xml:space="preserve"> EPIC</w:t>
      </w:r>
      <w:r w:rsidR="0006643D" w:rsidRPr="005579C7">
        <w:t>-verkkojulkaisun</w:t>
      </w:r>
      <w:r w:rsidRPr="005579C7">
        <w:t xml:space="preserve"> mukaan Al-Jubourin kiinniottaminen tapahtui ilman pidätysmääräystä. Irakin pääministeri Al-Sudanin oikeudellinen tiimi syytti häntä rikoslain 226 artiklan rikkomisesta. Al-Jubourin perheen mukaan häntä hakattiin ja nöyryytettiin ja häntä pidettiin silmät sidottuna kiinniottoaikana. Pääministeri</w:t>
      </w:r>
      <w:r w:rsidRPr="00E074C4">
        <w:t xml:space="preserve"> </w:t>
      </w:r>
      <w:r w:rsidRPr="005579C7">
        <w:t xml:space="preserve">Al-Sudani luopui syytteistä ja Al-Jubouri vapautettiin 29.2.2024 asiasta nousseen kohun vuoksi. EPICin mukaan Irakin liittovaltion korkein oikeus oli uhannut helmikuussa 2024 </w:t>
      </w:r>
      <w:r w:rsidRPr="005579C7">
        <w:lastRenderedPageBreak/>
        <w:t>käyttää rikoslain 226 artiklaa oikeusistuinta WhatsApp:issa kritisoinutta ryhmää vastaan.</w:t>
      </w:r>
      <w:r w:rsidRPr="005579C7">
        <w:rPr>
          <w:rStyle w:val="Alaviitteenviite"/>
        </w:rPr>
        <w:footnoteReference w:id="73"/>
      </w:r>
      <w:r w:rsidR="0006643D" w:rsidRPr="005579C7">
        <w:t xml:space="preserve"> </w:t>
      </w:r>
    </w:p>
    <w:p w14:paraId="75DC5FA0" w14:textId="09251F6D" w:rsidR="00E21682" w:rsidRPr="005579C7" w:rsidRDefault="0006643D" w:rsidP="009E2571">
      <w:pPr>
        <w:pStyle w:val="Luettelo1"/>
      </w:pPr>
      <w:r w:rsidRPr="005579C7">
        <w:t>Irakin p</w:t>
      </w:r>
      <w:r w:rsidR="00E21682" w:rsidRPr="005579C7">
        <w:t xml:space="preserve">ääministeri Mohammed Shia Al-Sudani oli kantajana, kun Irakin turvallisuusjoukot ottivat kiinni 14.1.2024 sadristeihin kytköksissä olevan Mohammed Nenaan pääministerin loukkaamisesta televisiossa. Nenaa vapautettiin 29.1.2024 valtavan mediakohun ja pääministerin diktatorisia otteita korostaneiden </w:t>
      </w:r>
      <w:r w:rsidRPr="005579C7">
        <w:t>kommenttien</w:t>
      </w:r>
      <w:r w:rsidR="00E21682" w:rsidRPr="005579C7">
        <w:t xml:space="preserve"> vuoksi.</w:t>
      </w:r>
      <w:r w:rsidR="00E21682" w:rsidRPr="005579C7">
        <w:rPr>
          <w:rStyle w:val="Alaviitteenviite"/>
        </w:rPr>
        <w:footnoteReference w:id="74"/>
      </w:r>
      <w:r w:rsidR="00E21682" w:rsidRPr="005579C7">
        <w:t xml:space="preserve"> </w:t>
      </w:r>
      <w:bookmarkEnd w:id="11"/>
    </w:p>
    <w:p w14:paraId="65894CF9" w14:textId="620D88FF" w:rsidR="00AA465A" w:rsidRPr="005579C7" w:rsidRDefault="00AA465A" w:rsidP="009E2571">
      <w:pPr>
        <w:pStyle w:val="Luettelo1"/>
      </w:pPr>
      <w:r w:rsidRPr="005579C7">
        <w:t xml:space="preserve">Turvallisuusjoukot ottivat kiinni syyskuussa 2023 rikoslain 226 artiklan perusteella johtavan paikallisen aktivistin Ammar Sarhanin Etelä-Irakin Basrassa. Hän oli </w:t>
      </w:r>
      <w:r w:rsidR="0006643D" w:rsidRPr="005579C7">
        <w:t xml:space="preserve">osallistumassa ehdokkaana </w:t>
      </w:r>
      <w:r w:rsidRPr="005579C7">
        <w:t>tulevi</w:t>
      </w:r>
      <w:r w:rsidR="0006643D" w:rsidRPr="005579C7">
        <w:t>in</w:t>
      </w:r>
      <w:r w:rsidRPr="005579C7">
        <w:t xml:space="preserve"> maakuntavaalei</w:t>
      </w:r>
      <w:r w:rsidR="0006643D" w:rsidRPr="005579C7">
        <w:t>hin</w:t>
      </w:r>
      <w:r w:rsidRPr="005579C7">
        <w:t>. Aktivistin tuttavat uskoivat, että hänet otettiin kiinni, koska hän oli kirjoittanut vuotta aikaisemmin sosiaalisessa mediassa hallitusta ja johtavia puolueita kritisoivia kommentteja.</w:t>
      </w:r>
      <w:r w:rsidRPr="005579C7">
        <w:rPr>
          <w:rStyle w:val="Alaviitteenviite"/>
        </w:rPr>
        <w:footnoteReference w:id="75"/>
      </w:r>
      <w:r w:rsidR="00A861CC" w:rsidRPr="005579C7">
        <w:t xml:space="preserve"> Sarhan vapautettiin muutamaa päivää myöhemmin takuita vastaan, ja hänet poistettiin maakuntavaalien ehdokasluettelosta epäselvistä syistä.</w:t>
      </w:r>
      <w:r w:rsidR="00A861CC" w:rsidRPr="005579C7">
        <w:rPr>
          <w:rStyle w:val="Alaviitteenviite"/>
        </w:rPr>
        <w:footnoteReference w:id="76"/>
      </w:r>
      <w:r w:rsidR="00A861CC" w:rsidRPr="005579C7">
        <w:t xml:space="preserve"> </w:t>
      </w:r>
    </w:p>
    <w:p w14:paraId="1B967A94" w14:textId="7C4A5B31" w:rsidR="00E21682" w:rsidRPr="005579C7" w:rsidRDefault="006145EE" w:rsidP="009E2571">
      <w:pPr>
        <w:pStyle w:val="Luettelo1"/>
      </w:pPr>
      <w:r w:rsidRPr="005579C7">
        <w:t>Mosulilainen oikeusistuin vapautti toukokuussa 2023 ihmisoikeuspuolustajan ja journalistin Yasser al-Hamdanin, jota oli syytetty rikoslain 433 artiklan nojalla virkahenkilön kunnian loukkaamisesta ja solvaamisesta. Syytteen nosto liittyi Al-Hamdanin korruption vastaiseen työhön. Al-Hamdani oli kertonut sosiaalisessa mediassa korruptiosta eräässä valtion organisaatiossa. Oikeusistuin katsoi, etteivät syytteen nostamisen edellytykset täyttyneet.</w:t>
      </w:r>
      <w:r w:rsidRPr="005579C7">
        <w:rPr>
          <w:rStyle w:val="Alaviitteenviite"/>
        </w:rPr>
        <w:footnoteReference w:id="77"/>
      </w:r>
    </w:p>
    <w:p w14:paraId="7432FD62" w14:textId="46A65631" w:rsidR="009E2571" w:rsidRPr="00E074C4" w:rsidRDefault="00693FED" w:rsidP="0039013D">
      <w:pPr>
        <w:pStyle w:val="Otsikko1"/>
        <w:rPr>
          <w:color w:val="auto"/>
        </w:rPr>
      </w:pPr>
      <w:r w:rsidRPr="00E074C4">
        <w:rPr>
          <w:color w:val="auto"/>
        </w:rPr>
        <w:t>Mitkä toimijat rajoittavat sananvapautta Irakin Kurdistanissa? Mihin tahoihin sananvapautta rajoittavat toimet kohdistuvat?</w:t>
      </w:r>
    </w:p>
    <w:p w14:paraId="3AE43F54" w14:textId="17F83394" w:rsidR="00693FED" w:rsidRPr="005579C7" w:rsidRDefault="00693FED" w:rsidP="0039013D">
      <w:r w:rsidRPr="005579C7">
        <w:t>Bertelsmann Stiftung -säätiön Irakia ajanjaksolla 1.2.2023–31.1.2025 tarkastelevan Irakin maaraportin mukaan Iraki</w:t>
      </w:r>
      <w:r w:rsidR="009E2571" w:rsidRPr="005579C7">
        <w:t>ssa</w:t>
      </w:r>
      <w:r w:rsidRPr="005579C7">
        <w:t xml:space="preserve"> ilmaisunvapauden </w:t>
      </w:r>
      <w:r w:rsidR="00FA6F56" w:rsidRPr="005579C7">
        <w:t xml:space="preserve">tilanne on erityisen heikko </w:t>
      </w:r>
      <w:r w:rsidRPr="005579C7">
        <w:t>Irakin Kurdistanissa. Riippumattomia journalisteja otetaan enenevässä määrin kohteeksi ja heitä uhkaillaan pidätyksillä ja oikeustoimilla.</w:t>
      </w:r>
      <w:r w:rsidR="00F7096D" w:rsidRPr="005579C7">
        <w:t xml:space="preserve"> Esimerkiksi</w:t>
      </w:r>
      <w:r w:rsidRPr="005579C7">
        <w:t xml:space="preserve"> </w:t>
      </w:r>
      <w:r w:rsidR="00F7096D" w:rsidRPr="005579C7">
        <w:t>v</w:t>
      </w:r>
      <w:r w:rsidRPr="005579C7">
        <w:t xml:space="preserve">uonna 2024 useita journalisteja otettiin kiinni Irakin Kurdistanin jännitteisten, </w:t>
      </w:r>
      <w:r w:rsidR="00564913" w:rsidRPr="005579C7">
        <w:t xml:space="preserve">aluetta johtavien </w:t>
      </w:r>
      <w:r w:rsidRPr="005579C7">
        <w:t>KDP- ja PUK-puolueiden välisen kamppailun siivittämien parlamenttivaalien yhteydessä.</w:t>
      </w:r>
      <w:r w:rsidRPr="005579C7">
        <w:rPr>
          <w:rStyle w:val="Alaviitteenviite"/>
        </w:rPr>
        <w:footnoteReference w:id="78"/>
      </w:r>
      <w:r w:rsidRPr="005579C7">
        <w:t xml:space="preserve"> </w:t>
      </w:r>
      <w:r w:rsidR="009E2571" w:rsidRPr="005579C7">
        <w:t xml:space="preserve">X-alustalla julkaisevan </w:t>
      </w:r>
      <w:r w:rsidR="00F7096D" w:rsidRPr="005579C7">
        <w:t>Kurdistan Watch</w:t>
      </w:r>
      <w:r w:rsidR="009E2571" w:rsidRPr="005579C7">
        <w:t xml:space="preserve"> -median ja Peregraf-verkkolehden</w:t>
      </w:r>
      <w:r w:rsidR="00F7096D" w:rsidRPr="005579C7">
        <w:t xml:space="preserve"> mukaan Irakin Kurdistanin telekommunikaatiovälineiden väärinkäyttöä koskevaa lakia</w:t>
      </w:r>
      <w:r w:rsidR="00F7096D" w:rsidRPr="005579C7">
        <w:rPr>
          <w:vertAlign w:val="superscript"/>
        </w:rPr>
        <w:footnoteReference w:id="79"/>
      </w:r>
      <w:r w:rsidR="00F7096D" w:rsidRPr="005579C7">
        <w:t xml:space="preserve"> on käytetty enenevässä määrin journalisteja ja mediatyöntekijöitä vastaan Irakin Kurdistanissa.</w:t>
      </w:r>
      <w:r w:rsidR="00F7096D" w:rsidRPr="005579C7">
        <w:rPr>
          <w:vertAlign w:val="superscript"/>
        </w:rPr>
        <w:footnoteReference w:id="80"/>
      </w:r>
      <w:r w:rsidR="00F7096D" w:rsidRPr="005579C7">
        <w:t xml:space="preserve"> </w:t>
      </w:r>
    </w:p>
    <w:p w14:paraId="22E2DAF7" w14:textId="74C7A97D" w:rsidR="00693FED" w:rsidRPr="005579C7" w:rsidRDefault="00693FED" w:rsidP="00693FED">
      <w:pPr>
        <w:pStyle w:val="Luettelokappale"/>
        <w:ind w:left="0"/>
      </w:pPr>
      <w:r w:rsidRPr="005579C7">
        <w:t xml:space="preserve">EUAA:n raporttia </w:t>
      </w:r>
      <w:r w:rsidR="00FD3F51" w:rsidRPr="005579C7">
        <w:t xml:space="preserve">(2025) </w:t>
      </w:r>
      <w:r w:rsidRPr="005579C7">
        <w:t>varten haastatellun Lähi-itä -asiantuntija Winthrop Rodgersin mukaan Irakin Kurdistanissa suojellaan periaatteessa lailla sananvapautta ja poliittista toimintaa, mutta käytännössä säännöksiä ei noudateta. Rodgersin mukaan Irakin Kurdistanissa on epävirallisia, kirjoittamattomia rajoituksia, ja niiden rikkomisesta rangaistaan.</w:t>
      </w:r>
      <w:r w:rsidRPr="005579C7">
        <w:rPr>
          <w:rStyle w:val="Alaviitteenviite"/>
        </w:rPr>
        <w:footnoteReference w:id="81"/>
      </w:r>
      <w:r w:rsidRPr="005579C7">
        <w:t xml:space="preserve"> </w:t>
      </w:r>
      <w:r w:rsidR="00D44769" w:rsidRPr="005579C7">
        <w:t>EUAA:n raportin mukaan t</w:t>
      </w:r>
      <w:r w:rsidRPr="005579C7">
        <w:t>urvallisuusjoukot käyttävät Irakin Kurdistanissa väkivaltaa journalisteja vastaan mielenosoitusten aikana. Turvallisuusjoukot ovat pidättäneet tai kutsuneet kuultavaksi useita mielenosoituksia seuranneita tai tutkivaa journalismia tekeviä journalisteja.</w:t>
      </w:r>
      <w:r w:rsidRPr="005579C7">
        <w:rPr>
          <w:rStyle w:val="Alaviitteenviite"/>
        </w:rPr>
        <w:footnoteReference w:id="82"/>
      </w:r>
      <w:r w:rsidRPr="005579C7">
        <w:t xml:space="preserve">   </w:t>
      </w:r>
    </w:p>
    <w:p w14:paraId="56E33F5A" w14:textId="77777777" w:rsidR="00FA6F56" w:rsidRPr="005579C7" w:rsidRDefault="00FA6F56" w:rsidP="00693FED">
      <w:pPr>
        <w:pStyle w:val="Luettelokappale"/>
        <w:ind w:left="0"/>
      </w:pPr>
    </w:p>
    <w:p w14:paraId="37BB4015" w14:textId="48A630BD" w:rsidR="00BE4993" w:rsidRPr="005579C7" w:rsidRDefault="009E2571" w:rsidP="00693FED">
      <w:pPr>
        <w:pStyle w:val="Luettelokappale"/>
        <w:ind w:left="0"/>
      </w:pPr>
      <w:r w:rsidRPr="005579C7">
        <w:lastRenderedPageBreak/>
        <w:t>EUAA:n raportin mukaan Irakin Kurdistanissa turvallisuusjoukot ja vahvoihin poliittisiin puolueisiin liitoksissa olevat henkilöt jatkoivat journalistien ja aktivistien häirintää ja uhkailua.</w:t>
      </w:r>
      <w:r w:rsidRPr="005579C7">
        <w:rPr>
          <w:rStyle w:val="Alaviitteenviite"/>
        </w:rPr>
        <w:footnoteReference w:id="83"/>
      </w:r>
      <w:r w:rsidRPr="005579C7">
        <w:t xml:space="preserve">  </w:t>
      </w:r>
      <w:r w:rsidR="00693FED" w:rsidRPr="005579C7">
        <w:t>Toimittajat ilman rajoja (RSF) -järjestön (2026) mukaan Irakin Kurdistanin mediakenttä on hyvin järjestynyt, ja opposition ääni kuuluu lähinnä New Generation Movement -puolueen NRT TV -kanavalla. Irakin Kurdistanissa kriittisiä journalisteja on syytetty vakoilusta ja heitä on vangittu.</w:t>
      </w:r>
      <w:r w:rsidR="00693FED" w:rsidRPr="005579C7">
        <w:rPr>
          <w:rStyle w:val="Alaviitteenviite"/>
        </w:rPr>
        <w:footnoteReference w:id="84"/>
      </w:r>
      <w:r w:rsidR="00693FED" w:rsidRPr="005579C7">
        <w:t xml:space="preserve"> </w:t>
      </w:r>
    </w:p>
    <w:p w14:paraId="048BD92B" w14:textId="77777777" w:rsidR="00E0102F" w:rsidRPr="00E074C4" w:rsidRDefault="00E0102F" w:rsidP="00693FED">
      <w:pPr>
        <w:pStyle w:val="Luettelokappale"/>
        <w:ind w:left="0"/>
      </w:pPr>
    </w:p>
    <w:p w14:paraId="156E6EB3" w14:textId="5E2E9F7A" w:rsidR="00E0102F" w:rsidRPr="00E074C4" w:rsidRDefault="00E0102F" w:rsidP="002C65F8">
      <w:pPr>
        <w:pStyle w:val="Otsikko2"/>
      </w:pPr>
      <w:r w:rsidRPr="00E074C4">
        <w:t>Artikloja, joiden perusteella tukahdutet</w:t>
      </w:r>
      <w:r w:rsidR="00907AC4" w:rsidRPr="00E074C4">
        <w:t>aan</w:t>
      </w:r>
      <w:r w:rsidRPr="00E074C4">
        <w:t xml:space="preserve"> ilmaisunvapautta Irakin Kurdistanissa</w:t>
      </w:r>
    </w:p>
    <w:p w14:paraId="438AC646" w14:textId="70F79FB1" w:rsidR="00907BD4" w:rsidRPr="005579C7" w:rsidRDefault="00E0102F" w:rsidP="00864D26">
      <w:pPr>
        <w:pStyle w:val="Luettelo1"/>
      </w:pPr>
      <w:r w:rsidRPr="005579C7">
        <w:t>Kurdistan Watchin mukaan telekommunikaatiovälineiden väärinkäyttöä koskevaa Irakin Kurdistanin lakia</w:t>
      </w:r>
      <w:r w:rsidR="00106819" w:rsidRPr="005579C7">
        <w:t xml:space="preserve"> 6/2008</w:t>
      </w:r>
      <w:r w:rsidRPr="005579C7">
        <w:rPr>
          <w:rStyle w:val="Alaviitteenviite"/>
        </w:rPr>
        <w:footnoteReference w:id="85"/>
      </w:r>
      <w:r w:rsidRPr="005579C7">
        <w:t xml:space="preserve"> on käytetty enenevässä määrin journalisteja ja mediatyöntekijöitä vastaan Irakin Kurdistanissa.</w:t>
      </w:r>
      <w:r w:rsidRPr="005579C7">
        <w:rPr>
          <w:rStyle w:val="Alaviitteenviite"/>
        </w:rPr>
        <w:footnoteReference w:id="86"/>
      </w:r>
      <w:r w:rsidRPr="005579C7">
        <w:t xml:space="preserve"> </w:t>
      </w:r>
      <w:r w:rsidR="00106819" w:rsidRPr="005579C7">
        <w:t xml:space="preserve">Esimerkiksi </w:t>
      </w:r>
      <w:r w:rsidRPr="005579C7">
        <w:t xml:space="preserve">Irakin Kurdistanin sisäministeri Rebar Ahmed allekirjoitti </w:t>
      </w:r>
      <w:r w:rsidR="00864D26" w:rsidRPr="005579C7">
        <w:t xml:space="preserve">7.5.2026 pidätysmääräykset </w:t>
      </w:r>
      <w:r w:rsidR="009E2571" w:rsidRPr="005579C7">
        <w:t xml:space="preserve">lain 6/2008 </w:t>
      </w:r>
      <w:r w:rsidRPr="005579C7">
        <w:t>2 artiklan perusteella Channel 2 -tv-kanavan johtajaa ja uutisankkuria vastaan</w:t>
      </w:r>
      <w:r w:rsidR="00106819" w:rsidRPr="005579C7">
        <w:t>.</w:t>
      </w:r>
      <w:r w:rsidRPr="005579C7">
        <w:rPr>
          <w:rStyle w:val="Alaviitteenviite"/>
        </w:rPr>
        <w:footnoteReference w:id="87"/>
      </w:r>
      <w:r w:rsidR="005078B5" w:rsidRPr="005579C7">
        <w:t xml:space="preserve"> </w:t>
      </w:r>
      <w:r w:rsidR="00907BD4" w:rsidRPr="005579C7">
        <w:t xml:space="preserve">Tapauksesta </w:t>
      </w:r>
      <w:r w:rsidR="00864D26" w:rsidRPr="005579C7">
        <w:t xml:space="preserve"> </w:t>
      </w:r>
      <w:r w:rsidR="00907BD4" w:rsidRPr="005579C7">
        <w:t xml:space="preserve">lisää kohdassa 2.2. </w:t>
      </w:r>
      <w:r w:rsidR="005078B5" w:rsidRPr="005579C7">
        <w:t xml:space="preserve">EUAA:n raportin (2025) mukaan ainakin 12 sosiaalisen median käyttäjää pidätettiin yleisen moraalin vastaiseksi katsotun sisällön julkaisemisesta lain </w:t>
      </w:r>
      <w:r w:rsidR="00907AC4" w:rsidRPr="005579C7">
        <w:t xml:space="preserve">6/2008 </w:t>
      </w:r>
      <w:r w:rsidR="005078B5" w:rsidRPr="005579C7">
        <w:t>nojalla.</w:t>
      </w:r>
      <w:r w:rsidR="005078B5" w:rsidRPr="005579C7">
        <w:rPr>
          <w:rStyle w:val="Alaviitteenviite"/>
        </w:rPr>
        <w:footnoteReference w:id="88"/>
      </w:r>
    </w:p>
    <w:p w14:paraId="3C92F9C4" w14:textId="17C373F8" w:rsidR="00033690" w:rsidRPr="005579C7" w:rsidRDefault="00907BD4" w:rsidP="00864D26">
      <w:pPr>
        <w:pStyle w:val="Luettelo1"/>
      </w:pPr>
      <w:r w:rsidRPr="005579C7">
        <w:t>Maaliskuussa 2025 uutisoitiin, että yleinen syyttäjä oli nostanut Tiwar News -median journalistia Shaker Sattaria vastaan syytteen Irakin rikoslain 226 artiklan perusteella suleimanialaisten kunnian loukkaamisesta ja pelon levittämisestä.</w:t>
      </w:r>
      <w:r w:rsidRPr="005579C7">
        <w:rPr>
          <w:rStyle w:val="Alaviitteenviite"/>
        </w:rPr>
        <w:footnoteReference w:id="89"/>
      </w:r>
      <w:r w:rsidRPr="005579C7">
        <w:t xml:space="preserve"> Tapauksesta lisää kohdassa 2.2. </w:t>
      </w:r>
    </w:p>
    <w:p w14:paraId="04038095" w14:textId="6D2BAE25" w:rsidR="00907BD4" w:rsidRPr="005579C7" w:rsidRDefault="005078B5" w:rsidP="008664AA">
      <w:pPr>
        <w:pStyle w:val="Luettelo1"/>
      </w:pPr>
      <w:r w:rsidRPr="005579C7">
        <w:t xml:space="preserve">Bashur Magazine -lehden toimittaja Sherwan Sherwani sai elokuussa 2025 4,5 vuoden vankeustuomion </w:t>
      </w:r>
      <w:r w:rsidR="008664AA" w:rsidRPr="005579C7">
        <w:t xml:space="preserve">Irakin </w:t>
      </w:r>
      <w:r w:rsidRPr="005579C7">
        <w:t>rikoslain 229 artikla</w:t>
      </w:r>
      <w:r w:rsidR="00907BD4" w:rsidRPr="005579C7">
        <w:t>n</w:t>
      </w:r>
      <w:r w:rsidRPr="005579C7">
        <w:rPr>
          <w:rStyle w:val="Alaviitteenviite"/>
        </w:rPr>
        <w:footnoteReference w:id="90"/>
      </w:r>
      <w:r w:rsidRPr="005579C7">
        <w:t xml:space="preserve"> perusteella.</w:t>
      </w:r>
      <w:r w:rsidR="00907BD4" w:rsidRPr="005579C7">
        <w:rPr>
          <w:rStyle w:val="Alaviitteenviite"/>
        </w:rPr>
        <w:footnoteReference w:id="91"/>
      </w:r>
      <w:r w:rsidR="00907BD4" w:rsidRPr="005579C7">
        <w:t xml:space="preserve"> </w:t>
      </w:r>
      <w:bookmarkStart w:id="14" w:name="_Hlk239076281"/>
      <w:r w:rsidR="00907BD4" w:rsidRPr="005579C7">
        <w:t>Tapauksesta lisää kohdassa 2.2.</w:t>
      </w:r>
      <w:r w:rsidRPr="005579C7">
        <w:t xml:space="preserve"> </w:t>
      </w:r>
      <w:bookmarkEnd w:id="14"/>
    </w:p>
    <w:p w14:paraId="3A87BA51" w14:textId="20A7F11B" w:rsidR="00907BD4" w:rsidRPr="005579C7" w:rsidRDefault="00907BD4" w:rsidP="008664AA">
      <w:pPr>
        <w:pStyle w:val="Luettelo1"/>
      </w:pPr>
      <w:r w:rsidRPr="005579C7">
        <w:t>New Generation party (NGM) -oppositiopuolueen parlamenttiryhmän johtaja Srwa Abdulwahid, kutsuttiin Suleimaniassa oikeuden kuultavaksi elokuun 2025 lopulla Irakin</w:t>
      </w:r>
      <w:r w:rsidR="00033690" w:rsidRPr="005579C7">
        <w:t xml:space="preserve"> </w:t>
      </w:r>
      <w:r w:rsidRPr="005579C7">
        <w:t>rikoslain kunnianloukkausta koskevan 433 artiklan nojalla.</w:t>
      </w:r>
      <w:r w:rsidRPr="005579C7">
        <w:rPr>
          <w:rStyle w:val="Alaviitteenviite"/>
        </w:rPr>
        <w:footnoteReference w:id="92"/>
      </w:r>
      <w:r w:rsidRPr="005579C7">
        <w:t xml:space="preserve"> Tapauksesta lisää kohdassa 2.2.</w:t>
      </w:r>
    </w:p>
    <w:p w14:paraId="45C621AD" w14:textId="18087C7A" w:rsidR="00E0102F" w:rsidRPr="00E074C4" w:rsidRDefault="00E0102F" w:rsidP="00693FED">
      <w:pPr>
        <w:pStyle w:val="Luettelokappale"/>
        <w:ind w:left="0"/>
      </w:pPr>
    </w:p>
    <w:p w14:paraId="7290D7BB" w14:textId="143C980B" w:rsidR="00693FED" w:rsidRPr="00E074C4" w:rsidRDefault="00BE4993" w:rsidP="002C65F8">
      <w:pPr>
        <w:pStyle w:val="Otsikko2"/>
      </w:pPr>
      <w:r w:rsidRPr="00E074C4">
        <w:lastRenderedPageBreak/>
        <w:t xml:space="preserve">Julkisuudessa olleita tapauksia, jotka koskevat ilmaisunvapauden rikkomista Irakin Kurdistanissa </w:t>
      </w:r>
      <w:r w:rsidR="00FD3F51" w:rsidRPr="00E074C4">
        <w:t xml:space="preserve"> </w:t>
      </w:r>
    </w:p>
    <w:p w14:paraId="082BEDF0" w14:textId="198F30A4" w:rsidR="00033690" w:rsidRPr="005579C7" w:rsidRDefault="008748D4" w:rsidP="00E074C4">
      <w:pPr>
        <w:pStyle w:val="Luettelo1"/>
      </w:pPr>
      <w:bookmarkStart w:id="15" w:name="_Hlk239074275"/>
      <w:r w:rsidRPr="005579C7">
        <w:t xml:space="preserve">PUK-puolueen johtajan Bafel Talabanin </w:t>
      </w:r>
      <w:r w:rsidR="00C26DBC" w:rsidRPr="005579C7">
        <w:t>omistama tv-kanava</w:t>
      </w:r>
      <w:r w:rsidRPr="005579C7">
        <w:t xml:space="preserve"> Channel 8 kertoi kesäkuussa 2026, että Irakin Kurdistanin sisäministeri</w:t>
      </w:r>
      <w:r w:rsidR="00C26DBC" w:rsidRPr="005579C7">
        <w:t>ö</w:t>
      </w:r>
      <w:r w:rsidRPr="005579C7">
        <w:t xml:space="preserve"> oli antanut </w:t>
      </w:r>
      <w:r w:rsidR="00E074C4" w:rsidRPr="005579C7">
        <w:t xml:space="preserve">pidätysmääräykset </w:t>
      </w:r>
      <w:r w:rsidRPr="005579C7">
        <w:t xml:space="preserve">Channel 8:n </w:t>
      </w:r>
      <w:r w:rsidR="00C26DBC" w:rsidRPr="005579C7">
        <w:t>johtajasta Ahmed Najmista</w:t>
      </w:r>
      <w:r w:rsidR="00E84F31" w:rsidRPr="005579C7">
        <w:t xml:space="preserve"> (Ahmed Najmedin Ibrahim Talabani)</w:t>
      </w:r>
      <w:r w:rsidR="00C26DBC" w:rsidRPr="005579C7">
        <w:t>, joka toimi myös Talabanin neuvonantajana, sekä Bijar Dabaghista</w:t>
      </w:r>
      <w:r w:rsidR="00E84F31" w:rsidRPr="005579C7">
        <w:t xml:space="preserve"> (Bzhar Ali Anwar Afrasiab Dabbagh)</w:t>
      </w:r>
      <w:r w:rsidR="00C26DBC" w:rsidRPr="005579C7">
        <w:t>, joka on tv-kanavan johtavia uutisankkureita.</w:t>
      </w:r>
      <w:r w:rsidR="00E879D1" w:rsidRPr="005579C7">
        <w:rPr>
          <w:rStyle w:val="Alaviitteenviite"/>
        </w:rPr>
        <w:footnoteReference w:id="93"/>
      </w:r>
      <w:r w:rsidR="00C26DBC" w:rsidRPr="005579C7">
        <w:t xml:space="preserve"> Pidätysmääräykset</w:t>
      </w:r>
      <w:r w:rsidR="00E84F31" w:rsidRPr="005579C7">
        <w:t xml:space="preserve">, jotka allekirjoitti 7.5.2026 Irakin Kurdistanin sisäministeri </w:t>
      </w:r>
      <w:r w:rsidR="00106819" w:rsidRPr="005579C7">
        <w:t>R</w:t>
      </w:r>
      <w:r w:rsidR="00E84F31" w:rsidRPr="005579C7">
        <w:t>ebar Ahmed</w:t>
      </w:r>
      <w:r w:rsidR="00106819" w:rsidRPr="005579C7">
        <w:rPr>
          <w:rStyle w:val="Alaviitteenviite"/>
        </w:rPr>
        <w:footnoteReference w:id="94"/>
      </w:r>
      <w:r w:rsidR="00E84F31" w:rsidRPr="005579C7">
        <w:t>,</w:t>
      </w:r>
      <w:r w:rsidR="00C26DBC" w:rsidRPr="005579C7">
        <w:t xml:space="preserve"> oli </w:t>
      </w:r>
      <w:r w:rsidR="00E879D1" w:rsidRPr="005579C7">
        <w:t>tehty telekommunikaatiovälineiden väärinkäyttöä koskevan Irakin Kurdistanin lain 2 artiklan perusteella.</w:t>
      </w:r>
      <w:r w:rsidR="00E879D1" w:rsidRPr="005579C7">
        <w:rPr>
          <w:rStyle w:val="Alaviitteenviite"/>
        </w:rPr>
        <w:footnoteReference w:id="95"/>
      </w:r>
      <w:r w:rsidR="00E074C4" w:rsidRPr="005579C7">
        <w:t xml:space="preserve"> </w:t>
      </w:r>
      <w:r w:rsidR="00C26DBC" w:rsidRPr="005579C7">
        <w:t xml:space="preserve">Irakin Kurdistanin sisäministeriö toimii suoraan Irakin Kurdistanin </w:t>
      </w:r>
      <w:r w:rsidR="00E074C4" w:rsidRPr="005579C7">
        <w:t xml:space="preserve">(KDP-puoluetaustaisen) pääministerin </w:t>
      </w:r>
      <w:r w:rsidR="00C26DBC" w:rsidRPr="005579C7">
        <w:t>Masrour Barzanin alaisuudessa. Channel 8 on yksi Masrour Barzania eniten kritisoineista medioista, ja on tehnyt sarjan juttuja Irakin Kurdistanin hallituksen väitetystä korruptiosta ja väärinkäytöksistä. Channel 8 hyötyy PUK-puolueen resursseista. Pidätysmääräykset</w:t>
      </w:r>
      <w:r w:rsidR="00E84F31" w:rsidRPr="005579C7">
        <w:t>, jotka jaettiin poliisin toimesta ympäri Irakin Kurdistania</w:t>
      </w:r>
      <w:r w:rsidR="00C26DBC" w:rsidRPr="005579C7">
        <w:t xml:space="preserve"> eivät johtane toimiin</w:t>
      </w:r>
      <w:r w:rsidR="00B47F55">
        <w:t xml:space="preserve"> koska</w:t>
      </w:r>
      <w:r w:rsidR="00C26DBC" w:rsidRPr="005579C7">
        <w:t xml:space="preserve"> </w:t>
      </w:r>
      <w:r w:rsidR="00B47F55">
        <w:t>miehet</w:t>
      </w:r>
      <w:r w:rsidR="00C26DBC" w:rsidRPr="005579C7">
        <w:t xml:space="preserve"> asu</w:t>
      </w:r>
      <w:r w:rsidR="00B47F55">
        <w:t>vat</w:t>
      </w:r>
      <w:r w:rsidR="00C26DBC" w:rsidRPr="005579C7">
        <w:t xml:space="preserve"> PUK-puolueen kontrolloimassa Suleimaniassa. Irakin Kurdistanin oikeusistuimet ovat </w:t>
      </w:r>
      <w:r w:rsidR="00E879D1" w:rsidRPr="005579C7">
        <w:t>pääpuolueisiin liitoksissa. Näin ollen KDP-puolueen kontrolloimalla alueella olevan oikeusistuimen antama pidätysmääräys voidaan jättää huomiotta PUK:n kontrolloimalla alueella ja toisin päin.</w:t>
      </w:r>
      <w:r w:rsidR="00E879D1" w:rsidRPr="005579C7">
        <w:rPr>
          <w:rStyle w:val="Alaviitteenviite"/>
        </w:rPr>
        <w:footnoteReference w:id="96"/>
      </w:r>
      <w:r w:rsidR="00E879D1" w:rsidRPr="005579C7">
        <w:t xml:space="preserve"> </w:t>
      </w:r>
      <w:bookmarkEnd w:id="15"/>
      <w:r w:rsidR="00E074C4" w:rsidRPr="005579C7">
        <w:t xml:space="preserve"> </w:t>
      </w:r>
    </w:p>
    <w:p w14:paraId="35792563" w14:textId="3AD92035" w:rsidR="00907BD4" w:rsidRPr="005579C7" w:rsidRDefault="009E0480" w:rsidP="00E074C4">
      <w:pPr>
        <w:pStyle w:val="Luettelo1"/>
      </w:pPr>
      <w:r w:rsidRPr="005579C7">
        <w:t>Suleimaniassa päämajaansa pitävän Metro Center for the Defense of Journalists -järjestön johtaja Rahman Gharee</w:t>
      </w:r>
      <w:r w:rsidR="00115401" w:rsidRPr="005579C7">
        <w:t>b</w:t>
      </w:r>
      <w:r w:rsidRPr="005579C7">
        <w:t xml:space="preserve"> ilmoitti syyskuun 2025 alussa, että hän jää toistaiseksi pois töistä</w:t>
      </w:r>
      <w:r w:rsidR="00B47F55">
        <w:t>,</w:t>
      </w:r>
      <w:r w:rsidRPr="005579C7">
        <w:t xml:space="preserve"> koska Suleimaniassa on rajoitettu ennennäkemättömällä tavalla ihmisten vapauksia. Ghareebin mukaan medianvapaus oli romahtamassa tavalla, jota ei ollut nähty kolmeen vuosikymmeneen. Ghareebiin</w:t>
      </w:r>
      <w:r w:rsidR="00E074C4" w:rsidRPr="005579C7">
        <w:t xml:space="preserve"> oli</w:t>
      </w:r>
      <w:r w:rsidRPr="005579C7">
        <w:t xml:space="preserve"> kohdistu</w:t>
      </w:r>
      <w:r w:rsidR="00E074C4" w:rsidRPr="005579C7">
        <w:t>nut</w:t>
      </w:r>
      <w:r w:rsidRPr="005579C7">
        <w:t xml:space="preserve"> painetta olla reagoimatta viimeaikaisiin tapahtumiin, mm. 22.8.2025 </w:t>
      </w:r>
      <w:r w:rsidR="0055132C">
        <w:t xml:space="preserve">Suleimaniassa </w:t>
      </w:r>
      <w:r w:rsidRPr="005579C7">
        <w:t xml:space="preserve">tapahtuneisiin taisteluihin, jolloin PUK-puolueen johtaja Bafel Talabani lähetti joukkoja ja tankkeja ym. aseita serkkunsa, PUK-puoluejohtaja Lahur Sheikh Jangin kukistamiseksi. </w:t>
      </w:r>
      <w:r w:rsidR="0055132C">
        <w:t>Suleimaniassa j</w:t>
      </w:r>
      <w:r w:rsidRPr="005579C7">
        <w:t>ournalistit ja aktivistit olivat vaienneet</w:t>
      </w:r>
      <w:r w:rsidR="0055132C">
        <w:t xml:space="preserve"> tapahtumista</w:t>
      </w:r>
      <w:r w:rsidRPr="005579C7">
        <w:t>, ja heidän uskottiin pelkäävän ulostulojensa seurauksia.</w:t>
      </w:r>
      <w:r w:rsidRPr="005579C7">
        <w:rPr>
          <w:rStyle w:val="Alaviitteenviite"/>
        </w:rPr>
        <w:footnoteReference w:id="97"/>
      </w:r>
    </w:p>
    <w:p w14:paraId="0F9C48E9" w14:textId="7214A0B0" w:rsidR="00033690" w:rsidRPr="005579C7" w:rsidRDefault="00907BD4" w:rsidP="003D2CE9">
      <w:pPr>
        <w:pStyle w:val="Luettelo1"/>
      </w:pPr>
      <w:r w:rsidRPr="005579C7">
        <w:t>New Generation party (NGM) -oppositiopuolueen parlamenttiryhmän johtaja Srwa Abdulwahid, joka on vangitun NGM:n johtajan Shaswar Abdulwahidin sisko, kutsuttiin Suleimaniassa oikeuden kuultavaksi elokuun 2025 lopulla Irakin rikoslain kunnianloukkausta koskevan 433 artiklan nojalla. Kuuleminen liittyy Abdulwahid lausuntoihin vuonna 2020, koskien journalisti Amanj Babanin</w:t>
      </w:r>
      <w:r w:rsidR="003D2CE9" w:rsidRPr="005579C7">
        <w:t xml:space="preserve"> sekä tämän</w:t>
      </w:r>
      <w:r w:rsidRPr="005579C7">
        <w:t xml:space="preserve"> vaimon ja lapsen kuolemia. Viranomaiset olivat väittäneet Babanin surmanneen perheensä ja itsensä, mutta tätä epäiltiin laajasti. Srwa Abdulwahidilla oli parlamentaarinen immuniteetti.</w:t>
      </w:r>
      <w:r w:rsidRPr="005579C7">
        <w:rPr>
          <w:rStyle w:val="Alaviitteenviite"/>
        </w:rPr>
        <w:footnoteReference w:id="98"/>
      </w:r>
      <w:r w:rsidRPr="005579C7">
        <w:t xml:space="preserve"> </w:t>
      </w:r>
      <w:bookmarkStart w:id="17" w:name="_Hlk239075973"/>
    </w:p>
    <w:p w14:paraId="644B1997" w14:textId="6DC3D9FF" w:rsidR="00CF0215" w:rsidRPr="005579C7" w:rsidRDefault="00BE6BE3" w:rsidP="003D2CE9">
      <w:pPr>
        <w:pStyle w:val="Luettelo1"/>
      </w:pPr>
      <w:r w:rsidRPr="005579C7">
        <w:t xml:space="preserve">Bashur Magazine -lehden toimittaja Sherwan Sherwani pidätettiin KDP:n turvallisuusjoukkojen toimesta vuonna 2020, ja hänet on sen jälkeen tuomittu oikeudessa kolme kertaa vankeuteen, uuden tuomion alkaessa aina kun edellinen on päättynyt. Elokuussa 2025 </w:t>
      </w:r>
      <w:r w:rsidR="003D2CE9" w:rsidRPr="005579C7">
        <w:t>Erbilissä sijaitseva</w:t>
      </w:r>
      <w:r w:rsidRPr="005579C7">
        <w:t xml:space="preserve"> </w:t>
      </w:r>
      <w:r w:rsidR="003D2CE9" w:rsidRPr="005579C7">
        <w:t>oikeus</w:t>
      </w:r>
      <w:r w:rsidRPr="005579C7">
        <w:t xml:space="preserve">istuin langetti Sherwanille 4,5 vuoden vankeustuomion. </w:t>
      </w:r>
      <w:r w:rsidR="003D2CE9" w:rsidRPr="005579C7">
        <w:t>Sherwanin</w:t>
      </w:r>
      <w:r w:rsidRPr="005579C7">
        <w:t xml:space="preserve"> asianajajien mukaan </w:t>
      </w:r>
      <w:r w:rsidR="003D2CE9" w:rsidRPr="005579C7">
        <w:t>hänen</w:t>
      </w:r>
      <w:r w:rsidRPr="005579C7">
        <w:t xml:space="preserve"> perheenjäsenten ja häntä tukevien aktivistien ja kansanedustajien kimppuun </w:t>
      </w:r>
      <w:r w:rsidR="0055132C" w:rsidRPr="0055132C">
        <w:t>hyökättiin samana päivänä kun tuomio langetettiin</w:t>
      </w:r>
      <w:r w:rsidRPr="005579C7">
        <w:t>. Sherwanin oikeudenkäynni</w:t>
      </w:r>
      <w:r w:rsidR="005D6962" w:rsidRPr="005579C7">
        <w:t>ssä oli useita ongelmia, esimerkiksi</w:t>
      </w:r>
      <w:r w:rsidRPr="005579C7">
        <w:t xml:space="preserve"> </w:t>
      </w:r>
      <w:r w:rsidRPr="005579C7">
        <w:lastRenderedPageBreak/>
        <w:t>hänen asianajaji</w:t>
      </w:r>
      <w:r w:rsidR="005D6962" w:rsidRPr="005579C7">
        <w:t>ensa toimintaa estetti</w:t>
      </w:r>
      <w:r w:rsidR="003600A3">
        <w:t>i</w:t>
      </w:r>
      <w:r w:rsidR="005D6962" w:rsidRPr="005579C7">
        <w:t xml:space="preserve">n eri tavoin. Sherwanin </w:t>
      </w:r>
      <w:r w:rsidR="003D2CE9" w:rsidRPr="005579C7">
        <w:t xml:space="preserve">Irakin rikoslain 229 artiklan perusteella </w:t>
      </w:r>
      <w:r w:rsidR="005D6962" w:rsidRPr="005579C7">
        <w:t xml:space="preserve">saama 4,5 vuoden tuomio ylitti </w:t>
      </w:r>
      <w:r w:rsidR="003D2CE9" w:rsidRPr="005579C7">
        <w:t xml:space="preserve">pituudessaan </w:t>
      </w:r>
      <w:r w:rsidR="005D6962" w:rsidRPr="005579C7">
        <w:t>artiklassa</w:t>
      </w:r>
      <w:r w:rsidR="003D2CE9" w:rsidRPr="005579C7">
        <w:t xml:space="preserve"> </w:t>
      </w:r>
      <w:r w:rsidR="005D6962" w:rsidRPr="005579C7">
        <w:t xml:space="preserve">säädetyn 2 vuoden vankeusrangaistuksen uhkauksesta virkahenkilöä vastaan ja 3 vuoden vankeusrangaistuksen uhkauksesta tuomaria vastaan. </w:t>
      </w:r>
      <w:r w:rsidR="005E75A3" w:rsidRPr="005579C7">
        <w:t xml:space="preserve">Sherwani </w:t>
      </w:r>
      <w:r w:rsidR="003D2CE9" w:rsidRPr="005579C7">
        <w:t>joutui oikeuteen</w:t>
      </w:r>
      <w:r w:rsidR="005E75A3" w:rsidRPr="005579C7">
        <w:t xml:space="preserve"> erään virkahenkilön väitettyä</w:t>
      </w:r>
      <w:r w:rsidR="003600A3">
        <w:t>,</w:t>
      </w:r>
      <w:r w:rsidR="005E75A3" w:rsidRPr="005579C7">
        <w:t xml:space="preserve"> että Sherwani oli solvannut häntä. </w:t>
      </w:r>
      <w:r w:rsidRPr="005579C7">
        <w:t>Sherwani on kotoisin Erbilin läänin Barzanin alueelta, ja hän on raportoinut Barzanin perheen varallisuudesta</w:t>
      </w:r>
      <w:r w:rsidR="005D6962" w:rsidRPr="005579C7">
        <w:t>,</w:t>
      </w:r>
      <w:r w:rsidRPr="005579C7">
        <w:t xml:space="preserve"> suhteista</w:t>
      </w:r>
      <w:r w:rsidR="005D6962" w:rsidRPr="005579C7">
        <w:t xml:space="preserve"> ja korruptiosta</w:t>
      </w:r>
      <w:r w:rsidR="0013269D" w:rsidRPr="005579C7">
        <w:rPr>
          <w:rStyle w:val="Alaviitteenviite"/>
        </w:rPr>
        <w:footnoteReference w:id="99"/>
      </w:r>
      <w:r w:rsidRPr="005579C7">
        <w:t>. Sherwani raportoi elokuussa 2025, että hänen vankilassaan (Greater Erbil Correctional Prison) olosuhteet olivat huonot. Tammikuussa 2026 Sherwanin kiitti</w:t>
      </w:r>
      <w:r w:rsidR="003D2CE9" w:rsidRPr="005579C7">
        <w:t xml:space="preserve"> Irakin Kurdistanin</w:t>
      </w:r>
      <w:r w:rsidRPr="005579C7">
        <w:t xml:space="preserve"> ihmisoikeuskomissiota käynnistä vankilassa, mutta totesi että komission ”KDP-siipi” oli kiistänyt vankilan ongelmat. Sherwani oli myös valittanut komissiolle vuonna 2021 siitä, että KDP:n ”turvallisuusapparaatti” kidutti kiinniotettuja, mutta komissio oli myöhemmin kiistänyt tämän.</w:t>
      </w:r>
      <w:bookmarkStart w:id="18" w:name="_Hlk238796192"/>
      <w:r w:rsidRPr="005579C7">
        <w:rPr>
          <w:rStyle w:val="Alaviitteenviite"/>
        </w:rPr>
        <w:footnoteReference w:id="100"/>
      </w:r>
      <w:bookmarkEnd w:id="18"/>
      <w:r w:rsidRPr="005579C7">
        <w:t xml:space="preserve"> YK:n Irakin avustusoperaatio UNAMI</w:t>
      </w:r>
      <w:r w:rsidRPr="005579C7">
        <w:rPr>
          <w:rStyle w:val="Alaviitteenviite"/>
        </w:rPr>
        <w:footnoteReference w:id="101"/>
      </w:r>
      <w:r w:rsidRPr="005579C7">
        <w:t xml:space="preserve"> esitti huolensa Sherwanin vangitsemisesta elokuussa 2025. UNAMIn mukaan Sherwanin tuomio saattoi olla ”suhteeton” ja </w:t>
      </w:r>
      <w:r w:rsidR="003D2CE9" w:rsidRPr="005579C7">
        <w:t>”</w:t>
      </w:r>
      <w:r w:rsidRPr="005579C7">
        <w:t>mielivaltainen</w:t>
      </w:r>
      <w:r w:rsidR="003D2CE9" w:rsidRPr="005579C7">
        <w:t>”</w:t>
      </w:r>
      <w:r w:rsidRPr="005579C7">
        <w:t>. UNAMI katsoi</w:t>
      </w:r>
      <w:r w:rsidR="003600A3">
        <w:t>,</w:t>
      </w:r>
      <w:r w:rsidRPr="005579C7">
        <w:t xml:space="preserve"> että tuomion langettanut tuomioistuin (Bnaslawa Misdemeanour Court) ei esittänyt uskottavia perusteita 4,5 vuoden tuomiolle. UNAMI kertoi seuraavansa tapausta.</w:t>
      </w:r>
      <w:r w:rsidRPr="005579C7">
        <w:rPr>
          <w:rStyle w:val="Alaviitteenviite"/>
        </w:rPr>
        <w:footnoteReference w:id="102"/>
      </w:r>
      <w:r w:rsidRPr="005579C7">
        <w:t xml:space="preserve"> </w:t>
      </w:r>
      <w:bookmarkEnd w:id="17"/>
    </w:p>
    <w:p w14:paraId="01B96516" w14:textId="68BDB8E4" w:rsidR="003909BD" w:rsidRPr="005579C7" w:rsidRDefault="00E734E3" w:rsidP="003D2CE9">
      <w:pPr>
        <w:pStyle w:val="Luettelo1"/>
      </w:pPr>
      <w:r w:rsidRPr="005579C7">
        <w:t xml:space="preserve">Kirkuk Now </w:t>
      </w:r>
      <w:r w:rsidR="003D2CE9" w:rsidRPr="005579C7">
        <w:t xml:space="preserve">-verkkolehti </w:t>
      </w:r>
      <w:r w:rsidRPr="005579C7">
        <w:t xml:space="preserve">muistutti heinäkuussa 2025, että vuonna 2008 Kirkukin Rahimawan kaupunginosassa </w:t>
      </w:r>
      <w:r w:rsidR="003909BD" w:rsidRPr="005579C7">
        <w:t xml:space="preserve">kotitalonsa edessä </w:t>
      </w:r>
      <w:r w:rsidRPr="005579C7">
        <w:t xml:space="preserve">surmatun Livin-lehden </w:t>
      </w:r>
      <w:r w:rsidR="003909BD" w:rsidRPr="005579C7">
        <w:t>vastaavan toimittajan</w:t>
      </w:r>
      <w:r w:rsidRPr="005579C7">
        <w:t xml:space="preserve"> Soran Mama</w:t>
      </w:r>
      <w:r w:rsidR="003D2CE9" w:rsidRPr="005579C7">
        <w:t xml:space="preserve"> Haman </w:t>
      </w:r>
      <w:r w:rsidRPr="005579C7">
        <w:t>surmaajia ei ollut vieläkään saatu kiinni.</w:t>
      </w:r>
      <w:r w:rsidR="003909BD" w:rsidRPr="005579C7">
        <w:rPr>
          <w:rStyle w:val="Alaviitteenviite"/>
        </w:rPr>
        <w:footnoteReference w:id="103"/>
      </w:r>
      <w:r w:rsidRPr="005579C7">
        <w:t xml:space="preserve">  </w:t>
      </w:r>
    </w:p>
    <w:p w14:paraId="37D694AD" w14:textId="7C481B44" w:rsidR="00947C7F" w:rsidRPr="005579C7" w:rsidRDefault="00947C7F" w:rsidP="003D2CE9">
      <w:pPr>
        <w:pStyle w:val="Luettelo1"/>
      </w:pPr>
      <w:r w:rsidRPr="005579C7">
        <w:t xml:space="preserve">Kesäkuussa 2025 KDP-puolueen turvallisuusjoukot ottivat kiinni ja </w:t>
      </w:r>
      <w:bookmarkStart w:id="21" w:name="_Hlk238797587"/>
      <w:r w:rsidRPr="005579C7">
        <w:t xml:space="preserve">pahoinpitelivät New Generation party (NGM) -oppositiopuolueen </w:t>
      </w:r>
      <w:bookmarkEnd w:id="21"/>
      <w:r w:rsidRPr="005579C7">
        <w:t>Irakin Kurdistanin alueparlamentin kansanedustajan Sipan Amedin sen jälkeen, kun hän oli julkisesti kritisoinut KDP-puolueen johtajaa Masoud Barzania.</w:t>
      </w:r>
      <w:r w:rsidRPr="005579C7">
        <w:rPr>
          <w:rStyle w:val="Alaviitteenviite"/>
        </w:rPr>
        <w:footnoteReference w:id="104"/>
      </w:r>
      <w:r w:rsidRPr="005579C7">
        <w:t xml:space="preserve">  </w:t>
      </w:r>
    </w:p>
    <w:p w14:paraId="19D9B437" w14:textId="3A9FC49E" w:rsidR="00312772" w:rsidRPr="005579C7" w:rsidRDefault="005F4EDB" w:rsidP="003D2CE9">
      <w:pPr>
        <w:pStyle w:val="Luettelo1"/>
      </w:pPr>
      <w:r w:rsidRPr="005579C7">
        <w:t>Al-Baghdadia TV:n journalisti Ali Al-Khayal pidätettiin Erbilissä toukokuussa 2025. Pidätyksen taustalla oli Irakin suunnitteluministeri Mohammed Tamimin hänestä tekemä valitus. Ministeri oli aikaisemmin uhkaillut Al-Khay</w:t>
      </w:r>
      <w:r w:rsidR="003D2CE9" w:rsidRPr="005579C7">
        <w:t>a</w:t>
      </w:r>
      <w:r w:rsidRPr="005579C7">
        <w:t>lia puhelimessa. Al-Baghdadia TV syytti ministeriä Al-Khayalin ”sieppauksesta”</w:t>
      </w:r>
      <w:r w:rsidRPr="005579C7">
        <w:rPr>
          <w:rStyle w:val="Alaviitteenviite"/>
        </w:rPr>
        <w:footnoteReference w:id="105"/>
      </w:r>
      <w:r w:rsidRPr="005579C7">
        <w:t xml:space="preserve"> Erbilissä sijaitsevalta kuntosalilta. Journalistien oikeuksia ajava Metro Center for Journalists’ Rights kehotti Irakin Kurdistanin viranomaisia olemaan palauttamatta Al-Khayalia Bagdadiin, vaan käsittelemään hänen asiansa Irakin Kurdistanin oikeuslaitoksessa.</w:t>
      </w:r>
      <w:r w:rsidRPr="005579C7">
        <w:rPr>
          <w:rStyle w:val="Alaviitteenviite"/>
        </w:rPr>
        <w:footnoteReference w:id="106"/>
      </w:r>
      <w:r w:rsidRPr="005579C7">
        <w:t xml:space="preserve">  </w:t>
      </w:r>
    </w:p>
    <w:p w14:paraId="6454E6D0" w14:textId="3ABEA1DD" w:rsidR="00947C7F" w:rsidRPr="005579C7" w:rsidRDefault="00061242" w:rsidP="003D2CE9">
      <w:pPr>
        <w:pStyle w:val="Luettelo1"/>
      </w:pPr>
      <w:r w:rsidRPr="005579C7">
        <w:t xml:space="preserve">Garmianin </w:t>
      </w:r>
      <w:r w:rsidR="003D2CE9" w:rsidRPr="005579C7">
        <w:t xml:space="preserve">alueen </w:t>
      </w:r>
      <w:r w:rsidRPr="005579C7">
        <w:t>tuomioistuin antoi toukokuussa 2025 pidätysmääräyksen Asayish-tiedustelupalvelun entisestä Suleimanian läänin Kalarin alueen johtajasta. Pidätysmääräys perustui journalisti Kawa Garmyanin hänestä tekemään valitukseen. Garmyani surmattiin vuonna 2013.</w:t>
      </w:r>
      <w:r w:rsidRPr="005579C7">
        <w:rPr>
          <w:rStyle w:val="Alaviitteenviite"/>
        </w:rPr>
        <w:footnoteReference w:id="107"/>
      </w:r>
      <w:r w:rsidRPr="005579C7">
        <w:t xml:space="preserve">  </w:t>
      </w:r>
    </w:p>
    <w:p w14:paraId="2D358B09" w14:textId="73360F26" w:rsidR="0069084E" w:rsidRPr="00E34CEA" w:rsidRDefault="0069084E" w:rsidP="00E34CEA">
      <w:pPr>
        <w:pStyle w:val="Luettelo1"/>
      </w:pPr>
      <w:r w:rsidRPr="005579C7">
        <w:t>Suleimanian läänin Asayish-joukot ottivat kiinni helmikuun 2025 lopulla 3 journalistia syystä, jota ei välittömästi julkaistu.  Kiinniotetut olivat Media21:n journalistit Bashdar Baziyani ja Dana Salih sekä</w:t>
      </w:r>
      <w:r w:rsidR="009C37B4" w:rsidRPr="005579C7">
        <w:t xml:space="preserve"> Today Web TV:n Nabaz Shekhani.</w:t>
      </w:r>
      <w:r w:rsidR="009C37B4" w:rsidRPr="005579C7">
        <w:rPr>
          <w:rStyle w:val="Alaviitteenviite"/>
        </w:rPr>
        <w:footnoteReference w:id="108"/>
      </w:r>
      <w:r w:rsidR="009C37B4" w:rsidRPr="005579C7">
        <w:t xml:space="preserve"> </w:t>
      </w:r>
      <w:r w:rsidR="00974D43" w:rsidRPr="005579C7">
        <w:t>Bashar Bazyani vapautettiin takuita vastaan Suleimaniassa, 28 päivän kiinnoton jälkeen. Erikoista takuissa oli, että niissä ei ollut kyse maksusta vaan Bazyanin perheen</w:t>
      </w:r>
      <w:r w:rsidR="00E34CEA" w:rsidRPr="005579C7">
        <w:t xml:space="preserve"> antamasta</w:t>
      </w:r>
      <w:r w:rsidR="00974D43" w:rsidRPr="005579C7">
        <w:t xml:space="preserve"> lupauksesta, ettei Bazyani enää ryhtyisi sen</w:t>
      </w:r>
      <w:r w:rsidR="003600A3">
        <w:t>s</w:t>
      </w:r>
      <w:r w:rsidR="00974D43" w:rsidRPr="005579C7">
        <w:t>i</w:t>
      </w:r>
      <w:r w:rsidR="003600A3">
        <w:t>t</w:t>
      </w:r>
      <w:r w:rsidR="00974D43" w:rsidRPr="005579C7">
        <w:t>ii</w:t>
      </w:r>
      <w:r w:rsidR="003600A3">
        <w:t>v</w:t>
      </w:r>
      <w:r w:rsidR="00974D43" w:rsidRPr="005579C7">
        <w:t>i</w:t>
      </w:r>
      <w:r w:rsidR="003600A3">
        <w:t>s</w:t>
      </w:r>
      <w:r w:rsidR="00974D43" w:rsidRPr="005579C7">
        <w:t>een raportointiin. Bazyani myös pyysi</w:t>
      </w:r>
      <w:r w:rsidR="00974D43">
        <w:t xml:space="preserve"> </w:t>
      </w:r>
      <w:r w:rsidR="00E34CEA">
        <w:t xml:space="preserve">pakotetun oloisesti </w:t>
      </w:r>
      <w:r w:rsidR="00974D43">
        <w:t>anteeksi raportointiaan videolla.</w:t>
      </w:r>
      <w:r w:rsidR="00974D43" w:rsidRPr="00974D43">
        <w:t xml:space="preserve"> </w:t>
      </w:r>
      <w:r w:rsidR="00974D43">
        <w:t xml:space="preserve">Media21 suljettiin tässä </w:t>
      </w:r>
      <w:r w:rsidR="00974D43">
        <w:lastRenderedPageBreak/>
        <w:t xml:space="preserve">yhteydessä, </w:t>
      </w:r>
      <w:r w:rsidR="00E34CEA">
        <w:t xml:space="preserve">sen </w:t>
      </w:r>
      <w:r w:rsidR="00974D43">
        <w:t>toimittua vain viikon ajan. Kaikki sen neljä journalistia oli otettu lyhyesti kiinni.</w:t>
      </w:r>
      <w:r w:rsidR="0030698C">
        <w:t xml:space="preserve"> Muut vapautettiin ennen Bazyania. Kurdistan Watch -median mukaan vaikuttaa siltä, että Media21 oli liitoksissa Bafel Talabanin kanssa riitaantuneeseen ja Erbilin lääniin paenneeseen entiseen PUK-puolueen tiedustelupalvelu Zanyarin johtajaan Azhi Aminiin.</w:t>
      </w:r>
      <w:r w:rsidR="0030698C">
        <w:rPr>
          <w:rStyle w:val="Alaviitteenviite"/>
        </w:rPr>
        <w:footnoteReference w:id="109"/>
      </w:r>
      <w:r w:rsidR="0030698C">
        <w:t xml:space="preserve">   </w:t>
      </w:r>
      <w:r w:rsidR="00E34CEA">
        <w:t xml:space="preserve"> </w:t>
      </w:r>
    </w:p>
    <w:p w14:paraId="0AA0B690" w14:textId="68D5815D" w:rsidR="0069084E" w:rsidRPr="005579C7" w:rsidRDefault="0069084E" w:rsidP="00E34CEA">
      <w:pPr>
        <w:pStyle w:val="Luettelo1"/>
      </w:pPr>
      <w:r w:rsidRPr="005579C7">
        <w:t>Kymmenet opettajat järjestivät Suleimanian läänin Arbatin kunnassa rauhanomaisen mielenosoituksen helmikuussa 2025 maksamattomien palkkojen vuoksi. Turvallisuusjoukot hyökkäsivät mielenosoittajien kimppuun ja ottivat kiinni Shar TV:n journalistin Jawa Rawan Mahmoudin ja poistivat tämän alueelta kahdesti estääkseen tätä uutisoimasta mielenosoituksesta.</w:t>
      </w:r>
      <w:r w:rsidRPr="005579C7">
        <w:rPr>
          <w:rStyle w:val="Alaviitteenviite"/>
        </w:rPr>
        <w:t xml:space="preserve"> </w:t>
      </w:r>
      <w:r w:rsidRPr="005579C7">
        <w:t>Useita mielenosoittajia otettiin myös kiinni muutamaksi tunniksi.</w:t>
      </w:r>
      <w:r w:rsidRPr="005579C7">
        <w:rPr>
          <w:rStyle w:val="Alaviitteenviite"/>
        </w:rPr>
        <w:footnoteReference w:id="110"/>
      </w:r>
      <w:r w:rsidRPr="005579C7">
        <w:t xml:space="preserve"> </w:t>
      </w:r>
    </w:p>
    <w:p w14:paraId="71E59B97" w14:textId="6995E135" w:rsidR="00410FA7" w:rsidRPr="005579C7" w:rsidRDefault="005B72F0" w:rsidP="00E34CEA">
      <w:pPr>
        <w:pStyle w:val="Luettelo1"/>
      </w:pPr>
      <w:r w:rsidRPr="005579C7">
        <w:t xml:space="preserve">Dohukilainen tuomioistuin tuomitsi tammikuussa 2025 Rast-median omistavan journalistin ja kansalaisaktivistin, Bahdinanin alueelta kotoisin olevan Omed Haji Fatah Baroshkin kuudeksi kuukaudeksi vankilaan. Hänet tuomittiin </w:t>
      </w:r>
      <w:bookmarkStart w:id="22" w:name="_Hlk238803659"/>
      <w:r w:rsidRPr="005579C7">
        <w:t>telekommunikaatiovälineiden väärinkäyttöä koskevan Irakin Kurdistanin lain 2 artiklan perusteella</w:t>
      </w:r>
      <w:bookmarkEnd w:id="22"/>
      <w:r w:rsidR="00BA3BF2" w:rsidRPr="005579C7">
        <w:t xml:space="preserve"> kännykän ”väärin käyttämisestä” kuudeksi kuukaudeksi vankeuteen. Baroshkin asianajaja teki valituksen tuomiosta. Oikeusjuttuun johti Dohukin Zarkan vankilan tekemä valitus Baroshkista</w:t>
      </w:r>
      <w:r w:rsidR="00E34CEA" w:rsidRPr="005579C7">
        <w:t>, liittyen tämän</w:t>
      </w:r>
      <w:r w:rsidR="009C3C44">
        <w:t xml:space="preserve"> </w:t>
      </w:r>
      <w:r w:rsidR="00BA3BF2" w:rsidRPr="005579C7">
        <w:t xml:space="preserve">sosiaalisessa mediassa </w:t>
      </w:r>
      <w:r w:rsidR="00E34CEA" w:rsidRPr="005579C7">
        <w:t xml:space="preserve">julkaisemaan vaatimukseen </w:t>
      </w:r>
      <w:r w:rsidR="00BA3BF2" w:rsidRPr="005579C7">
        <w:t>”mielipidevankien” vapauttamis</w:t>
      </w:r>
      <w:r w:rsidR="00E34CEA" w:rsidRPr="005579C7">
        <w:t>es</w:t>
      </w:r>
      <w:r w:rsidR="00BA3BF2" w:rsidRPr="005579C7">
        <w:t>ta. Baroshki oli otettu aikaisemmin kiinni useita kertoja, muun muassa elokuussa 2020 hänen raportoidessa</w:t>
      </w:r>
      <w:r w:rsidR="00E34CEA" w:rsidRPr="005579C7">
        <w:t>an</w:t>
      </w:r>
      <w:r w:rsidR="00BA3BF2" w:rsidRPr="005579C7">
        <w:t xml:space="preserve"> opettajien ja muiden työntekijöiden </w:t>
      </w:r>
      <w:r w:rsidR="00410FA7" w:rsidRPr="005579C7">
        <w:t>maksamattom</w:t>
      </w:r>
      <w:r w:rsidR="00E34CEA" w:rsidRPr="005579C7">
        <w:t>ista</w:t>
      </w:r>
      <w:r w:rsidR="00410FA7" w:rsidRPr="005579C7">
        <w:t xml:space="preserve"> palk</w:t>
      </w:r>
      <w:r w:rsidR="00E34CEA" w:rsidRPr="005579C7">
        <w:t>oista</w:t>
      </w:r>
      <w:r w:rsidR="00410FA7" w:rsidRPr="005579C7">
        <w:t xml:space="preserve"> johtuneesta </w:t>
      </w:r>
      <w:r w:rsidR="00BA3BF2" w:rsidRPr="005579C7">
        <w:t xml:space="preserve">mielenosoituksesta. Tällöin häntä pidettiin </w:t>
      </w:r>
      <w:r w:rsidR="00410FA7" w:rsidRPr="005579C7">
        <w:t>vankilassa</w:t>
      </w:r>
      <w:r w:rsidR="00BA3BF2" w:rsidRPr="005579C7">
        <w:t xml:space="preserve"> vuoden ja seitsemän kuukautta.  Baroshki otettiin kiinni muutamaksi tunniksi myös elokuussa 2024, </w:t>
      </w:r>
      <w:r w:rsidR="00410FA7" w:rsidRPr="005579C7">
        <w:t xml:space="preserve">turvallisuusjoukkojen hajottaessa </w:t>
      </w:r>
      <w:r w:rsidR="00BA3BF2" w:rsidRPr="005579C7">
        <w:t>journalisti Wedat Hussein Ali</w:t>
      </w:r>
      <w:r w:rsidR="00410FA7" w:rsidRPr="005579C7">
        <w:t>n muistotilaisuuden Dohukissa.</w:t>
      </w:r>
      <w:r w:rsidR="00410FA7" w:rsidRPr="005579C7">
        <w:rPr>
          <w:rStyle w:val="Alaviitteenviite"/>
        </w:rPr>
        <w:footnoteReference w:id="111"/>
      </w:r>
      <w:r w:rsidR="00410FA7" w:rsidRPr="005579C7">
        <w:t xml:space="preserve"> </w:t>
      </w:r>
      <w:r w:rsidR="005F672D" w:rsidRPr="005579C7">
        <w:t>Omed Baroshki vapautettiin lokakuussa 2025, lähes yhdeksän kuukauden vankeuden jälkeen oikeuden päätöksellä ehdollisesti Dohukin aikuisten vankilasta, hänen suoritettuaan kolme neljäsosaa tuomiostaan.</w:t>
      </w:r>
      <w:r w:rsidR="005F672D" w:rsidRPr="005579C7">
        <w:rPr>
          <w:rStyle w:val="Alaviitteenviite"/>
        </w:rPr>
        <w:footnoteReference w:id="112"/>
      </w:r>
      <w:r w:rsidR="005F672D" w:rsidRPr="005579C7">
        <w:t xml:space="preserve"> </w:t>
      </w:r>
    </w:p>
    <w:p w14:paraId="50CABA05" w14:textId="781CE943" w:rsidR="00BE4993" w:rsidRPr="005579C7" w:rsidRDefault="00E4722E" w:rsidP="000C6899">
      <w:pPr>
        <w:pStyle w:val="Luettelo1"/>
      </w:pPr>
      <w:r w:rsidRPr="005579C7">
        <w:t>Tammikuussa 2025 vapautettiin Roj News Agency -uutistoimiston journalisti</w:t>
      </w:r>
      <w:r w:rsidR="00284210" w:rsidRPr="005579C7">
        <w:t>, Syyrian kurdi</w:t>
      </w:r>
      <w:r w:rsidR="00E34CEA" w:rsidRPr="005579C7">
        <w:t xml:space="preserve"> -</w:t>
      </w:r>
      <w:r w:rsidR="00284210" w:rsidRPr="005579C7">
        <w:t>taustainen</w:t>
      </w:r>
      <w:r w:rsidRPr="005579C7">
        <w:t xml:space="preserve"> Suleiman Ahmed Dohukin läänissä sijaitsevasta vankilasta</w:t>
      </w:r>
      <w:r w:rsidR="00992F28" w:rsidRPr="005579C7">
        <w:t xml:space="preserve"> Irakin Kurdistanin valitustuomioistuimen hylättyä häntä vastaan nostetut syytteet todistusaineiston puutteessa</w:t>
      </w:r>
      <w:r w:rsidRPr="005579C7">
        <w:t xml:space="preserve">. </w:t>
      </w:r>
      <w:r w:rsidR="00284210" w:rsidRPr="005579C7">
        <w:t xml:space="preserve">Suleimanian läänissä laillisesti oleskellut </w:t>
      </w:r>
      <w:r w:rsidR="00992F28" w:rsidRPr="005579C7">
        <w:t xml:space="preserve">Ahmed </w:t>
      </w:r>
      <w:r w:rsidRPr="005579C7">
        <w:t xml:space="preserve">oli pidätetty </w:t>
      </w:r>
      <w:r w:rsidR="00284210" w:rsidRPr="005579C7">
        <w:t xml:space="preserve">KDP-puolueen </w:t>
      </w:r>
      <w:r w:rsidRPr="005579C7">
        <w:t xml:space="preserve">turvallisuusjoukkojen toimesta Irakin Syyrian vastaisella </w:t>
      </w:r>
      <w:r w:rsidR="00992F28" w:rsidRPr="005579C7">
        <w:t>rajalla Dohukin läänin Zakhon piirikunnassa sijaitsevalla Fishkhaburin rajanylityspaikalla lokakuussa 2023</w:t>
      </w:r>
      <w:r w:rsidR="00284210" w:rsidRPr="005579C7">
        <w:t xml:space="preserve"> hänen palatessaan isänsä Syyriassa pidetyistä hautajaisista. Pidätyksen tehneet turvallisuusjoukot syyttivät häntä Kurdistanin työväenpuolueen (PKK) jäseneksi. Ahmed tuomittiin</w:t>
      </w:r>
      <w:r w:rsidR="00992F28" w:rsidRPr="005579C7">
        <w:t xml:space="preserve"> kolmeksi vuodeksi vankeuteen heinäkuussa 2024 Dohukin oikeusistuimen toimesta Irakin turvallisuuteen liittyvien seikkojen perusteella. Ahmedin puolustu</w:t>
      </w:r>
      <w:r w:rsidR="002C65F8">
        <w:t>s</w:t>
      </w:r>
      <w:r w:rsidR="00992F28" w:rsidRPr="005579C7">
        <w:t>asianajajien mukaan syytteet olivat perusteettomia. Hän oli vangittuna 454 päivää</w:t>
      </w:r>
      <w:r w:rsidR="00284210" w:rsidRPr="005579C7">
        <w:t xml:space="preserve"> ennen vapauttamistaan</w:t>
      </w:r>
      <w:r w:rsidR="00992F28" w:rsidRPr="005579C7">
        <w:t>.</w:t>
      </w:r>
      <w:r w:rsidR="00992F28" w:rsidRPr="005579C7">
        <w:rPr>
          <w:rStyle w:val="Alaviitteenviite"/>
        </w:rPr>
        <w:footnoteReference w:id="113"/>
      </w:r>
    </w:p>
    <w:p w14:paraId="0A592E5E" w14:textId="6CC87DC2" w:rsidR="00BE4993" w:rsidRPr="005579C7" w:rsidRDefault="00FA6F56" w:rsidP="000C6899">
      <w:pPr>
        <w:pStyle w:val="Luettelo1"/>
      </w:pPr>
      <w:r w:rsidRPr="005579C7">
        <w:t>Kurdistan Watch -media kertoi X-alustalla joulukuussa 2024, että useat merkittävät Irakin Kurdistanin pääministerin Masrour Barzanin rahoittamat sosiaalisen median kanavat, ml. Khwakurk, Keshay Computer ja Paytext, ylittivät jatkuvasti eettisiä rajoja hyökkäyksissään poliittisia kilpailijoita vastaan. Ne muun muassa hyökkäsivät kilpailevien poliitikoiden</w:t>
      </w:r>
      <w:r w:rsidR="00D819E7" w:rsidRPr="005579C7">
        <w:t>, Bafel Talabanin</w:t>
      </w:r>
      <w:r w:rsidR="00E34CEA" w:rsidRPr="005579C7">
        <w:t xml:space="preserve">, </w:t>
      </w:r>
      <w:r w:rsidR="00D819E7" w:rsidRPr="005579C7">
        <w:t xml:space="preserve">Qubad Talabanin ja Shinyar Anwarin </w:t>
      </w:r>
      <w:r w:rsidRPr="005579C7">
        <w:t xml:space="preserve">vaimoja vastaan </w:t>
      </w:r>
      <w:r w:rsidR="00D819E7" w:rsidRPr="005579C7">
        <w:t>kulttuurisesti sensitiivisillä mustamaalauskampanjoilla.</w:t>
      </w:r>
      <w:r w:rsidR="00D819E7" w:rsidRPr="005579C7">
        <w:rPr>
          <w:rStyle w:val="Alaviitteenviite"/>
        </w:rPr>
        <w:footnoteReference w:id="114"/>
      </w:r>
      <w:r w:rsidR="00D819E7" w:rsidRPr="005579C7">
        <w:t xml:space="preserve"> </w:t>
      </w:r>
    </w:p>
    <w:p w14:paraId="22136FAC" w14:textId="43D07981" w:rsidR="00297938" w:rsidRPr="005579C7" w:rsidRDefault="004F3BDD" w:rsidP="000C6899">
      <w:pPr>
        <w:pStyle w:val="Luettelo1"/>
      </w:pPr>
      <w:r w:rsidRPr="005579C7">
        <w:lastRenderedPageBreak/>
        <w:t>EUAA:n raportin</w:t>
      </w:r>
      <w:r w:rsidR="00FD3F51" w:rsidRPr="005579C7">
        <w:t xml:space="preserve"> </w:t>
      </w:r>
      <w:r w:rsidRPr="005579C7">
        <w:t>mukaan m</w:t>
      </w:r>
      <w:r w:rsidR="00BE4993" w:rsidRPr="005579C7">
        <w:t>arraskuussa 2024 journalisti selvisi Suleimaniassa tapahtuneesta hyökkäyksestä, jonka aikana häntä puukotettiin 21 kertaa sen jälkeen, kun hän oli raportoinut, että Irakin Kurdistanin peshmerga-asioiden ministeriö oli estänyt paikallisen sähköprojektin toteutumisen.</w:t>
      </w:r>
      <w:r w:rsidR="00BE4993" w:rsidRPr="005579C7">
        <w:rPr>
          <w:rStyle w:val="Alaviitteenviite"/>
        </w:rPr>
        <w:footnoteReference w:id="115"/>
      </w:r>
      <w:r w:rsidR="00BE4993" w:rsidRPr="005579C7">
        <w:t xml:space="preserve"> </w:t>
      </w:r>
      <w:r w:rsidRPr="005579C7">
        <w:t xml:space="preserve">Kurdistan Watch -median mukaan kyseessä oli </w:t>
      </w:r>
      <w:r w:rsidR="005D6A49" w:rsidRPr="005579C7">
        <w:t xml:space="preserve">Erbilissä päämajaansa pitävän </w:t>
      </w:r>
      <w:r w:rsidRPr="005579C7">
        <w:t>Bwar News -median journalisti W</w:t>
      </w:r>
      <w:r w:rsidR="00C20EFB" w:rsidRPr="005579C7">
        <w:t>r</w:t>
      </w:r>
      <w:r w:rsidRPr="005579C7">
        <w:t xml:space="preserve">ya </w:t>
      </w:r>
      <w:bookmarkStart w:id="23" w:name="_Hlk238565823"/>
      <w:r w:rsidRPr="005579C7">
        <w:t>Abdulkhaleq</w:t>
      </w:r>
      <w:bookmarkEnd w:id="23"/>
      <w:r w:rsidRPr="005579C7">
        <w:t>. Hän oli raportoinut</w:t>
      </w:r>
      <w:r w:rsidR="002C65F8">
        <w:t>,</w:t>
      </w:r>
      <w:r w:rsidRPr="005579C7">
        <w:t xml:space="preserve"> että julkisten palveluiden keskeytymisestä Chamchamalin alueella oli vastuussa PUK-puolueen alaisten peshmerga-joukkojen toisen divisioonan eversti </w:t>
      </w:r>
      <w:r w:rsidR="00297938" w:rsidRPr="005579C7">
        <w:t>Tahsin Taha Muhammad.</w:t>
      </w:r>
      <w:r w:rsidR="005D6A49" w:rsidRPr="005579C7">
        <w:t xml:space="preserve"> Puukotuksen tekijät olivat everstin henkivartijoita. Puukottamisen lisäksi Abdulkhaleqia hakattiin rynnäkkökivääreillä. Ennen tekoa häntä oli uhkailtu useita kertoja.</w:t>
      </w:r>
      <w:r w:rsidR="00297938" w:rsidRPr="005579C7">
        <w:rPr>
          <w:rStyle w:val="Alaviitteenviite"/>
        </w:rPr>
        <w:footnoteReference w:id="116"/>
      </w:r>
      <w:r w:rsidR="00297938" w:rsidRPr="005579C7">
        <w:t xml:space="preserve"> </w:t>
      </w:r>
      <w:r w:rsidRPr="005579C7">
        <w:t xml:space="preserve"> </w:t>
      </w:r>
      <w:bookmarkStart w:id="24" w:name="_Hlk238565689"/>
    </w:p>
    <w:bookmarkEnd w:id="24"/>
    <w:p w14:paraId="3C738A35" w14:textId="5500009B" w:rsidR="00C20EFB" w:rsidRPr="005579C7" w:rsidRDefault="005C0615" w:rsidP="000C6899">
      <w:pPr>
        <w:pStyle w:val="Luettelo1"/>
      </w:pPr>
      <w:r w:rsidRPr="005579C7">
        <w:t>Suleimanian läänin Kalarissa sijaitseva oikeusistuin antoi pidätysmääräyksen NRT TV:n journalisti Sirwan Hassanista elokuussa 2024. Gorran Movement -puolue oli tehnyt Hassanista valituksen hänen julkaistuaan artikkelin joidenkin puolueeseen kytköksissä olevien virkahenkilöiden korruptiosta</w:t>
      </w:r>
      <w:r w:rsidR="00061CFC" w:rsidRPr="005579C7">
        <w:t xml:space="preserve"> ja siitä, että he vaihtoivat autojensa rekisterikilpiä matkustaessaan Irakin Kurdistanin ja Kirkukin väliä</w:t>
      </w:r>
      <w:r w:rsidRPr="005579C7">
        <w:t xml:space="preserve">. </w:t>
      </w:r>
      <w:r w:rsidR="00061CFC" w:rsidRPr="005579C7">
        <w:t xml:space="preserve">Hassania syytettiin </w:t>
      </w:r>
      <w:bookmarkStart w:id="25" w:name="_Hlk238642871"/>
      <w:r w:rsidR="00061CFC" w:rsidRPr="005579C7">
        <w:t>telekommunikaatiovälineiden väärinkäyt</w:t>
      </w:r>
      <w:r w:rsidR="005B72F0" w:rsidRPr="005579C7">
        <w:t xml:space="preserve">töä </w:t>
      </w:r>
      <w:r w:rsidR="005078B5" w:rsidRPr="005579C7">
        <w:t>koskevan</w:t>
      </w:r>
      <w:r w:rsidR="00061CFC" w:rsidRPr="005579C7">
        <w:t xml:space="preserve"> Kurdistanin lain</w:t>
      </w:r>
      <w:r w:rsidRPr="005579C7">
        <w:t xml:space="preserve"> </w:t>
      </w:r>
      <w:r w:rsidR="00061CFC" w:rsidRPr="005579C7">
        <w:t>2 artiklan perusteella</w:t>
      </w:r>
      <w:bookmarkEnd w:id="25"/>
      <w:r w:rsidR="00061CFC" w:rsidRPr="005579C7">
        <w:t xml:space="preserve">. </w:t>
      </w:r>
      <w:r w:rsidRPr="005579C7">
        <w:t xml:space="preserve"> </w:t>
      </w:r>
      <w:r w:rsidR="00061CFC" w:rsidRPr="005579C7">
        <w:t>Hassan oli pidätettynä 15 päivää ja vapautettiin sitten takuita vastaan.</w:t>
      </w:r>
      <w:r w:rsidR="00061CFC" w:rsidRPr="005579C7">
        <w:rPr>
          <w:rStyle w:val="Alaviitteenviite"/>
          <w:color w:val="0070C0"/>
        </w:rPr>
        <w:footnoteReference w:id="117"/>
      </w:r>
      <w:r w:rsidR="00061CFC" w:rsidRPr="005579C7">
        <w:t xml:space="preserve"> </w:t>
      </w:r>
      <w:r w:rsidRPr="005579C7">
        <w:t xml:space="preserve"> </w:t>
      </w:r>
    </w:p>
    <w:p w14:paraId="56CB7ECE" w14:textId="6E4E8251" w:rsidR="00E4722E" w:rsidRPr="005579C7" w:rsidRDefault="00BA6E21" w:rsidP="000C6899">
      <w:pPr>
        <w:pStyle w:val="Luettelo1"/>
      </w:pPr>
      <w:r w:rsidRPr="005579C7">
        <w:t xml:space="preserve">EUAA:n raportissa kerrotaan, että elokuussa 2024 tiedustelupalvelu Asayishin joukot hyökkäsivät journalistin ja kameramiehen kimppuun näiden kuvatessa mielenosoitusta, koska kameramies ei suostunut luovuttamaan </w:t>
      </w:r>
      <w:r w:rsidR="000C6899" w:rsidRPr="005579C7">
        <w:t xml:space="preserve">heille </w:t>
      </w:r>
      <w:r w:rsidRPr="005579C7">
        <w:t>kameraa</w:t>
      </w:r>
      <w:r w:rsidR="000C6899" w:rsidRPr="005579C7">
        <w:t>nsa</w:t>
      </w:r>
      <w:r w:rsidRPr="005579C7">
        <w:t xml:space="preserve"> ja mikrofonia</w:t>
      </w:r>
      <w:r w:rsidR="000C6899" w:rsidRPr="005579C7">
        <w:t>an</w:t>
      </w:r>
      <w:r w:rsidRPr="005579C7">
        <w:t>.</w:t>
      </w:r>
      <w:r w:rsidRPr="005579C7">
        <w:rPr>
          <w:rStyle w:val="Alaviitteenviite"/>
          <w:color w:val="0070C0"/>
        </w:rPr>
        <w:footnoteReference w:id="118"/>
      </w:r>
    </w:p>
    <w:p w14:paraId="305A3820" w14:textId="5E48E83B" w:rsidR="002B7016" w:rsidRPr="005579C7" w:rsidRDefault="00E31D93" w:rsidP="000C6899">
      <w:pPr>
        <w:pStyle w:val="Luettelo1"/>
      </w:pPr>
      <w:r w:rsidRPr="005579C7">
        <w:t xml:space="preserve">Turkin </w:t>
      </w:r>
      <w:r w:rsidR="000C6899" w:rsidRPr="005579C7">
        <w:t xml:space="preserve">joukkojen </w:t>
      </w:r>
      <w:r w:rsidRPr="005579C7">
        <w:t xml:space="preserve">drooni-iskussa sai elokuussa 2024 surmansa kaksi journalistia ja yksi haavoittui heidän kuvatessaan tv-ohjelmaa Suleimanian läänin Said Sadiq alueen Tepe Rashin kylässä. </w:t>
      </w:r>
      <w:r w:rsidR="00E4722E" w:rsidRPr="005579C7">
        <w:t xml:space="preserve">Surmatuista Hêro Bahadîn oli tuottajana Sterk TV -kanavan Suleimanian toimistossa ja saman median journalisti Gülistan Tara oli kotoisin Turkin Batmanin piirikunnasta. Haavoittunut journalisti oli myös töissä </w:t>
      </w:r>
      <w:bookmarkStart w:id="26" w:name="_Hlk238641304"/>
      <w:r w:rsidR="00E4722E" w:rsidRPr="005579C7">
        <w:t>Sterk TV</w:t>
      </w:r>
      <w:bookmarkEnd w:id="26"/>
      <w:r w:rsidR="00E4722E" w:rsidRPr="005579C7">
        <w:t xml:space="preserve"> -kanavan Suleimanian toimistossa. Sterk TV on liitoksissa </w:t>
      </w:r>
      <w:r w:rsidR="00E4722E" w:rsidRPr="005579C7">
        <w:rPr>
          <w:lang w:val="en-US"/>
        </w:rPr>
        <w:t>Chatr Media Company -yhtiöön.</w:t>
      </w:r>
      <w:r w:rsidR="00E4722E" w:rsidRPr="005579C7">
        <w:rPr>
          <w:rStyle w:val="Alaviitteenviite"/>
          <w:color w:val="0070C0"/>
        </w:rPr>
        <w:t xml:space="preserve"> </w:t>
      </w:r>
      <w:bookmarkStart w:id="27" w:name="_Hlk238642059"/>
      <w:r w:rsidR="00E4722E" w:rsidRPr="005579C7">
        <w:rPr>
          <w:rStyle w:val="Alaviitteenviite"/>
          <w:color w:val="0070C0"/>
        </w:rPr>
        <w:footnoteReference w:id="119"/>
      </w:r>
      <w:bookmarkEnd w:id="27"/>
    </w:p>
    <w:p w14:paraId="656ADB7C" w14:textId="776FC2D2" w:rsidR="002B7016" w:rsidRPr="005579C7" w:rsidRDefault="003E2239" w:rsidP="000C6899">
      <w:pPr>
        <w:pStyle w:val="Luettelo1"/>
      </w:pPr>
      <w:r w:rsidRPr="005579C7">
        <w:t>Turvallisuusjoukot hyökkäsivät Suleimaniassa heinäkuussa 2024 Roj News Agency -median journalistien kimppuun. Hyökkäyksessä haavoittui vakavasti journalisti Derin Rahim. Turvallisuusjoukot takavarikoivat lyhyesti hänen puhelimensa sekä ottivat haltuunsa muita hänen välineitään.</w:t>
      </w:r>
      <w:r w:rsidR="00406A2B" w:rsidRPr="005579C7">
        <w:rPr>
          <w:rStyle w:val="Alaviitteenviite"/>
        </w:rPr>
        <w:footnoteReference w:id="120"/>
      </w:r>
    </w:p>
    <w:p w14:paraId="0A999298" w14:textId="2B3B66B7" w:rsidR="002B7016" w:rsidRPr="005579C7" w:rsidRDefault="005B5D8E" w:rsidP="000C6899">
      <w:pPr>
        <w:pStyle w:val="Luettelo1"/>
      </w:pPr>
      <w:r w:rsidRPr="005579C7">
        <w:t>Turvallisuusjoukot ottivat kiinni Erbilissä heinäkuussa 2024 Gorran-puolueen jäsenen Serias Awnin ja</w:t>
      </w:r>
      <w:r w:rsidR="002B7016" w:rsidRPr="005579C7">
        <w:t xml:space="preserve"> </w:t>
      </w:r>
      <w:r w:rsidRPr="005579C7">
        <w:t>veivät hänet tuntemattomaan paikkaan. Häntä pahoinpideltiin ja kidutettiin eri tavoin ennen vapauttamista.</w:t>
      </w:r>
      <w:r w:rsidR="00406A2B" w:rsidRPr="005579C7">
        <w:rPr>
          <w:rStyle w:val="Alaviitteenviite"/>
        </w:rPr>
        <w:footnoteReference w:id="121"/>
      </w:r>
    </w:p>
    <w:p w14:paraId="54399A6D" w14:textId="27824D9A" w:rsidR="002B7016" w:rsidRPr="005579C7" w:rsidRDefault="001B4558" w:rsidP="000C6899">
      <w:pPr>
        <w:pStyle w:val="Luettelo1"/>
      </w:pPr>
      <w:bookmarkStart w:id="28" w:name="_Hlk238640622"/>
      <w:r w:rsidRPr="005579C7">
        <w:t xml:space="preserve">Turvallisuusjoukot ottivat kiinni heinäkuussa 2024 </w:t>
      </w:r>
      <w:bookmarkEnd w:id="28"/>
      <w:r w:rsidRPr="005579C7">
        <w:t>Dohukin läänin Amedin piirikunnassa Kurdish satellite channel 8 -kanavan journalist</w:t>
      </w:r>
      <w:r w:rsidR="007D6369" w:rsidRPr="005579C7">
        <w:t>in</w:t>
      </w:r>
      <w:r w:rsidRPr="005579C7">
        <w:t xml:space="preserve"> Nazhyar Mohammed Salim Nirooyin, kameramiehen Bahiz Aqrawi</w:t>
      </w:r>
      <w:r w:rsidR="00D20B74" w:rsidRPr="005579C7">
        <w:t>n</w:t>
      </w:r>
      <w:r w:rsidRPr="005579C7">
        <w:t xml:space="preserve"> ja heidän autonkuljettajansa Hawar Yousefin heidän raportoidessaan Turkin armeijan hyökkäyksiä Amedin alueella. Heidät vapautettiin useita päiviä </w:t>
      </w:r>
      <w:r w:rsidR="00D20B74" w:rsidRPr="005579C7">
        <w:t>kiinnioton jälkeen. Nirooyia uhkailtiin ja pahoinpideltiin kiinnioton aikana.</w:t>
      </w:r>
      <w:r w:rsidR="00406A2B" w:rsidRPr="005579C7">
        <w:rPr>
          <w:rStyle w:val="Alaviitteenviite"/>
        </w:rPr>
        <w:footnoteReference w:id="122"/>
      </w:r>
    </w:p>
    <w:p w14:paraId="2D854D44" w14:textId="3E536CCB" w:rsidR="00CB65BE" w:rsidRPr="005579C7" w:rsidRDefault="001B4558" w:rsidP="000C6899">
      <w:pPr>
        <w:pStyle w:val="Luettelo1"/>
      </w:pPr>
      <w:r w:rsidRPr="005579C7">
        <w:t>Asayishin turvallisuusjoukot ottivat kiinni Dohukin läänissä Zoom-satelliittikanavan journalistin Hajin Fatah Rikanin, kameramiehen Adel Sekerin ja heidän autonkuljettajansa heinäkuussa 2024, koska he raportoivat Turkin hyökkäyksistä</w:t>
      </w:r>
      <w:r w:rsidRPr="007D6369">
        <w:t xml:space="preserve"> Dohukin </w:t>
      </w:r>
      <w:r w:rsidRPr="005579C7">
        <w:lastRenderedPageBreak/>
        <w:t>läänissä. Journalisti vapautettiin muutaman tunnin kuluttua ja muut seuraavana päivänä.</w:t>
      </w:r>
      <w:r w:rsidR="00406A2B" w:rsidRPr="005579C7">
        <w:rPr>
          <w:rStyle w:val="Alaviitteenviite"/>
        </w:rPr>
        <w:footnoteReference w:id="123"/>
      </w:r>
    </w:p>
    <w:p w14:paraId="527270D4" w14:textId="1A2AEDAF" w:rsidR="00086801" w:rsidRPr="005579C7" w:rsidRDefault="00CB65BE" w:rsidP="000C6899">
      <w:pPr>
        <w:pStyle w:val="Luettelo1"/>
      </w:pPr>
      <w:r w:rsidRPr="005579C7">
        <w:t>Dohukin läänin Guharzen kylään ammuttiin jonkinlainen kranaatti 10.7.2024. Kukaan ei kuollut tai haavoittunut, mutta kylän vihaiset asukkaat järjestivät asiasta mielenosoituksen, ja vaativat (PKK-konfliktiin liittyvien) taisteluiden lopettamista. KDP-joukkoihin liitoksissa olevat turvallisuusjoukot, jotka kontrolloivat Dohukin lääniä, ja jotka olivat Turkin joukkojen liittolaisia, ottivat kiinni joukon journalisteja estääkseen näitä raportoimasta mielenosoituksesta.</w:t>
      </w:r>
      <w:r w:rsidRPr="005579C7">
        <w:rPr>
          <w:rStyle w:val="Alaviitteenviite"/>
          <w:lang w:val="en-US"/>
        </w:rPr>
        <w:footnoteReference w:id="124"/>
      </w:r>
      <w:r w:rsidRPr="005579C7">
        <w:t xml:space="preserve"> </w:t>
      </w:r>
    </w:p>
    <w:p w14:paraId="11A50281" w14:textId="2FD2195D" w:rsidR="002B7016" w:rsidRPr="005579C7" w:rsidRDefault="00406A2B" w:rsidP="000C6899">
      <w:pPr>
        <w:pStyle w:val="Luettelo1"/>
      </w:pPr>
      <w:r w:rsidRPr="005579C7">
        <w:t>Turvallisuusjoukot pidättivät 7 Roj Media Foundation -säätiön journalistin Ahmed Shamkin kesäkuussa 2024 Dohukin läänin Amedin piirikunnassa. Hänen pidätyksensä liittyi artikkeliin, jossa hän kertoi Shiladzen kunnassa olevan valtiolle kuuluvan maa-alueen myyntiin liittyvästä korruptiosta. Hänet vapautettiin takuita vastaan samassa kuussa. Vapautuksensa jälkeen hän kertoi, että paikallinen pormestari oli uhannut häntä oikeustoimilla</w:t>
      </w:r>
      <w:r w:rsidR="002C65F8">
        <w:t>,</w:t>
      </w:r>
      <w:r w:rsidRPr="005579C7">
        <w:t xml:space="preserve"> jos hän ei lopettaisi jutun seuraamista. Shamkinin mukaan hänen vapauttamisensa johtui ihmisoikeusjärjestöjen ja medioiden painostuksesta.</w:t>
      </w:r>
      <w:r w:rsidRPr="005579C7">
        <w:rPr>
          <w:rStyle w:val="Alaviitteenviite"/>
        </w:rPr>
        <w:t xml:space="preserve"> </w:t>
      </w:r>
      <w:r w:rsidRPr="005579C7">
        <w:rPr>
          <w:rStyle w:val="Alaviitteenviite"/>
        </w:rPr>
        <w:footnoteReference w:id="125"/>
      </w:r>
      <w:r w:rsidRPr="005579C7">
        <w:t xml:space="preserve">   </w:t>
      </w:r>
    </w:p>
    <w:p w14:paraId="61D54A69" w14:textId="014CD9AB" w:rsidR="002B7016" w:rsidRPr="005579C7" w:rsidRDefault="00A15E31" w:rsidP="000C6899">
      <w:pPr>
        <w:pStyle w:val="Luettelo1"/>
      </w:pPr>
      <w:bookmarkStart w:id="29" w:name="_Hlk239076452"/>
      <w:r w:rsidRPr="005579C7">
        <w:t xml:space="preserve">Turvallisuusjoukot ottivat toukokuussa 2024 kiinni Tiwar News -median journalistin Shaker Sattarin Suleimanian ja Erbilin läänin rajan tienoilla sijaitsevassa Koyassa Ashtin tarkastuspisteellä hänen palatessaan Suleimaniasta. Yleinen syyttäjä nosti häntä vastaan syytteen Irakin rikoslain 226 artiklan perusteella suleimanialaisten kunnian loukkaamisesta ja pelon levittämisestä. Hänet vapautettiin </w:t>
      </w:r>
      <w:r w:rsidR="00406A2B" w:rsidRPr="005579C7">
        <w:t>kolme päivää myöhemmin takuita vastaan.</w:t>
      </w:r>
      <w:r w:rsidR="00A2020A" w:rsidRPr="005579C7">
        <w:rPr>
          <w:rStyle w:val="Alaviitteenviite"/>
        </w:rPr>
        <w:footnoteReference w:id="126"/>
      </w:r>
      <w:r w:rsidR="00A2020A" w:rsidRPr="005579C7">
        <w:t xml:space="preserve">  </w:t>
      </w:r>
      <w:bookmarkEnd w:id="29"/>
    </w:p>
    <w:p w14:paraId="34A27039" w14:textId="01482DE7" w:rsidR="00A2020A" w:rsidRPr="005579C7" w:rsidRDefault="00577425" w:rsidP="000C6899">
      <w:pPr>
        <w:pStyle w:val="Luettelo1"/>
      </w:pPr>
      <w:r w:rsidRPr="005579C7">
        <w:t xml:space="preserve">Turvallisuusjoukot pidättivät New Generation Movement (NGM) -puolueen johtajan Omar Mama Kurdan maaliskuussa 2024 sen jälkeen, kun Kurda oli ilmoitttanut että NGM-puolue valittaisi Irakin Kurdistanin </w:t>
      </w:r>
      <w:r w:rsidR="007D6369" w:rsidRPr="005579C7">
        <w:t>hallinnon</w:t>
      </w:r>
      <w:r w:rsidRPr="005579C7">
        <w:t xml:space="preserve"> maksamatt</w:t>
      </w:r>
      <w:r w:rsidR="007D6369" w:rsidRPr="005579C7">
        <w:t>a jättämistä</w:t>
      </w:r>
      <w:r w:rsidRPr="005579C7">
        <w:t xml:space="preserve"> palkoista. Hänet vapautettiin takuita vastaan 2.4.2024.</w:t>
      </w:r>
      <w:r w:rsidR="00A2020A" w:rsidRPr="005579C7">
        <w:rPr>
          <w:rStyle w:val="Alaviitteenviite"/>
        </w:rPr>
        <w:footnoteReference w:id="127"/>
      </w:r>
      <w:r w:rsidR="00A2020A" w:rsidRPr="005579C7">
        <w:t xml:space="preserve">  </w:t>
      </w:r>
    </w:p>
    <w:p w14:paraId="41D5684D" w14:textId="59A8D8DC" w:rsidR="00A2020A" w:rsidRPr="005579C7" w:rsidRDefault="00577425" w:rsidP="000C6899">
      <w:pPr>
        <w:pStyle w:val="Luettelo1"/>
      </w:pPr>
      <w:r w:rsidRPr="005579C7">
        <w:t>Poliittinen aktivisti ja Turkish People’s Equality and Democracy Party -puolueen jäsen Abdulkadir Sabri Toprak surmattiin 29.2.2024 tuntemattoman ryhmän toimesta Suleimaniassa. Puolue syytti Turkin hallitusta attentaatista. Puolue kertoi Toprakin muuttaneen Irakin Kurdistaniin noin 12 vuotta aikaisemmin.</w:t>
      </w:r>
      <w:bookmarkStart w:id="30" w:name="_Hlk238629757"/>
      <w:r w:rsidR="00A2020A" w:rsidRPr="005579C7">
        <w:rPr>
          <w:rStyle w:val="Alaviitteenviite"/>
        </w:rPr>
        <w:footnoteReference w:id="128"/>
      </w:r>
      <w:r w:rsidR="00A2020A" w:rsidRPr="005579C7">
        <w:t xml:space="preserve">  </w:t>
      </w:r>
    </w:p>
    <w:bookmarkEnd w:id="30"/>
    <w:p w14:paraId="36846C3C" w14:textId="2A23D3E9" w:rsidR="00A2020A" w:rsidRPr="005579C7" w:rsidRDefault="00A2020A" w:rsidP="000C6899">
      <w:pPr>
        <w:pStyle w:val="Luettelo1"/>
      </w:pPr>
      <w:r w:rsidRPr="005579C7">
        <w:t xml:space="preserve">Turvallisuusjoukot ottivat kiinni Kurdish Standard Media Foundation -säätiön journalistin Diako Husseinin helmikuussa 2024, hänen raportoidessaan </w:t>
      </w:r>
      <w:r w:rsidR="00577425" w:rsidRPr="005579C7">
        <w:t>istumamielenosoituksia, joissa opettajat ja muut työntekijät protestoivat maksamattomien palkkojen vuoksi</w:t>
      </w:r>
      <w:r w:rsidRPr="005579C7">
        <w:t xml:space="preserve">. </w:t>
      </w:r>
      <w:r w:rsidR="00577425" w:rsidRPr="005579C7">
        <w:t>Hänen omaisuutensa ja välineensä takavarikoitiin. Hänet vapautettiin muutaman tunnin kuluttua.</w:t>
      </w:r>
      <w:r w:rsidRPr="005579C7">
        <w:rPr>
          <w:rStyle w:val="Alaviitteenviite"/>
        </w:rPr>
        <w:footnoteReference w:id="129"/>
      </w:r>
      <w:r w:rsidRPr="005579C7">
        <w:t xml:space="preserve">  </w:t>
      </w:r>
    </w:p>
    <w:p w14:paraId="13954579" w14:textId="550CC7BB" w:rsidR="00BA6E21" w:rsidRPr="005579C7" w:rsidRDefault="00A2020A" w:rsidP="000C6899">
      <w:pPr>
        <w:pStyle w:val="Luettelo1"/>
      </w:pPr>
      <w:r w:rsidRPr="005579C7">
        <w:t>Aseelliset miehet hyökkäsivät journalisti Ahmed Mustafan kimppuun liikennevaloissa Erbilin kaupungissa</w:t>
      </w:r>
      <w:r w:rsidR="008664AA" w:rsidRPr="005579C7">
        <w:t xml:space="preserve"> helmikuussa 2024</w:t>
      </w:r>
      <w:r w:rsidRPr="005579C7">
        <w:t xml:space="preserve">. Häntä uhkailtiin kuolemalla ja kielen irti leikkaamisella, ellei hän lopettaisi Irakin </w:t>
      </w:r>
      <w:r w:rsidR="002C65F8">
        <w:t>K</w:t>
      </w:r>
      <w:r w:rsidRPr="005579C7">
        <w:t>urdistanin hallituksen kritisoimista.</w:t>
      </w:r>
      <w:r w:rsidRPr="005579C7">
        <w:rPr>
          <w:rStyle w:val="Alaviitteenviite"/>
        </w:rPr>
        <w:footnoteReference w:id="130"/>
      </w:r>
      <w:r w:rsidRPr="005579C7">
        <w:t xml:space="preserve">  </w:t>
      </w:r>
    </w:p>
    <w:p w14:paraId="56FB5AA1" w14:textId="157BB136" w:rsidR="00A2020A" w:rsidRPr="005579C7" w:rsidRDefault="00A2020A" w:rsidP="000C6899">
      <w:pPr>
        <w:pStyle w:val="Luettelo1"/>
      </w:pPr>
      <w:r w:rsidRPr="005579C7">
        <w:t>Tiedustelupalvelu Asayish otti kiinni journalistin ja kansalaisaktivistin activist Tikushar Husseinin Erbilin läänin Chomanin piirikunnassa helmikuussa 2024. Hänet siirrettiin läänin sisällä Soranin piirikunnassa sijaitsevaan Asayishin vankilaan. Hänet vapautettiin kolme päivää myöhemmin.</w:t>
      </w:r>
      <w:r w:rsidRPr="005579C7">
        <w:rPr>
          <w:rStyle w:val="Alaviitteenviite"/>
        </w:rPr>
        <w:footnoteReference w:id="131"/>
      </w:r>
      <w:r w:rsidRPr="005579C7">
        <w:t xml:space="preserve">  </w:t>
      </w:r>
    </w:p>
    <w:p w14:paraId="08CBB9BD" w14:textId="3FC4B5BB" w:rsidR="00693FED" w:rsidRPr="00BE6BE3" w:rsidRDefault="00947C7F" w:rsidP="008664AA">
      <w:pPr>
        <w:pStyle w:val="Luettelokappale"/>
      </w:pPr>
      <w:r w:rsidRPr="00BE6BE3">
        <w:lastRenderedPageBreak/>
        <w:t xml:space="preserve"> </w:t>
      </w:r>
    </w:p>
    <w:p w14:paraId="6FB684AF" w14:textId="6E2E7F04" w:rsidR="00082DFE" w:rsidRPr="002C65F8" w:rsidRDefault="00082DFE" w:rsidP="002C65F8">
      <w:pPr>
        <w:pStyle w:val="Otsikko2"/>
      </w:pPr>
      <w:r w:rsidRPr="002C65F8">
        <w:t>Lähteet</w:t>
      </w:r>
    </w:p>
    <w:p w14:paraId="6277E278" w14:textId="2C37F282" w:rsidR="00876E99" w:rsidRDefault="00876E99" w:rsidP="00FD2558">
      <w:pPr>
        <w:spacing w:before="120" w:after="120" w:line="240" w:lineRule="auto"/>
        <w:jc w:val="left"/>
      </w:pPr>
      <w:r w:rsidRPr="00876E99">
        <w:rPr>
          <w:lang w:val="en-US"/>
        </w:rPr>
        <w:t xml:space="preserve">Amnesty International 1.10.2025. </w:t>
      </w:r>
      <w:r w:rsidRPr="00876E99">
        <w:rPr>
          <w:i/>
          <w:iCs/>
          <w:lang w:val="en-US"/>
        </w:rPr>
        <w:t>Iraq: Six years since Tishreen protests, activists persecuted and freedom of expression in peril</w:t>
      </w:r>
      <w:r w:rsidRPr="00876E99">
        <w:rPr>
          <w:lang w:val="en-US"/>
        </w:rPr>
        <w:t xml:space="preserve">. </w:t>
      </w:r>
      <w:hyperlink r:id="rId8" w:history="1">
        <w:r w:rsidRPr="00876E99">
          <w:rPr>
            <w:rStyle w:val="Hyperlinkki"/>
          </w:rPr>
          <w:t>https://www.amnesty.org/en/latest/news/2025/10/iraq-six-years-since-tishreen-protests-activists-persecuted-freedoms-in-peril/</w:t>
        </w:r>
      </w:hyperlink>
      <w:r w:rsidRPr="00876E99">
        <w:t xml:space="preserve"> (käyty 2.9.2026).</w:t>
      </w:r>
    </w:p>
    <w:p w14:paraId="346BAABE" w14:textId="22F66B1C" w:rsidR="0014288F" w:rsidRDefault="0014288F" w:rsidP="00FD2558">
      <w:pPr>
        <w:spacing w:before="120" w:after="120" w:line="240" w:lineRule="auto"/>
        <w:jc w:val="left"/>
      </w:pPr>
      <w:r w:rsidRPr="00871087">
        <w:rPr>
          <w:lang w:val="en-US"/>
        </w:rPr>
        <w:t xml:space="preserve">Amwaj / Al-Nidawi, Omar 2.7.2025. </w:t>
      </w:r>
      <w:r w:rsidRPr="0014288F">
        <w:rPr>
          <w:i/>
          <w:iCs/>
          <w:lang w:val="en-US"/>
        </w:rPr>
        <w:t>Iraq’s democracy at crossroads as parliamentary polls near</w:t>
      </w:r>
      <w:r w:rsidRPr="0014288F">
        <w:rPr>
          <w:lang w:val="en-US"/>
        </w:rPr>
        <w:t xml:space="preserve">. </w:t>
      </w:r>
      <w:hyperlink r:id="rId9" w:history="1">
        <w:r w:rsidRPr="0014288F">
          <w:rPr>
            <w:rStyle w:val="Hyperlinkki"/>
          </w:rPr>
          <w:t>https://amwaj.media/en/article/iraq-s-democracy-at-crossroads-as-parliamentary-polls-near</w:t>
        </w:r>
      </w:hyperlink>
      <w:r w:rsidRPr="0014288F">
        <w:t xml:space="preserve"> (käyty 20.8.2026).</w:t>
      </w:r>
    </w:p>
    <w:p w14:paraId="4BC41058" w14:textId="00D6FCF6" w:rsidR="00817620" w:rsidRDefault="00817620" w:rsidP="00FD2558">
      <w:pPr>
        <w:spacing w:before="120" w:after="120" w:line="240" w:lineRule="auto"/>
        <w:jc w:val="left"/>
      </w:pPr>
      <w:r w:rsidRPr="00817620">
        <w:rPr>
          <w:lang w:val="en-US"/>
        </w:rPr>
        <w:t xml:space="preserve">Article 19, 23.10.2025. </w:t>
      </w:r>
      <w:r w:rsidRPr="00817620">
        <w:rPr>
          <w:i/>
          <w:iCs/>
          <w:lang w:val="en-US"/>
        </w:rPr>
        <w:t>Iraq: Cooperation with Big Tech must not put freedom of expression at risk</w:t>
      </w:r>
      <w:r>
        <w:rPr>
          <w:lang w:val="en-US"/>
        </w:rPr>
        <w:t xml:space="preserve">. </w:t>
      </w:r>
      <w:hyperlink r:id="rId10" w:history="1">
        <w:r w:rsidRPr="00817620">
          <w:rPr>
            <w:rStyle w:val="Hyperlinkki"/>
          </w:rPr>
          <w:t>https://www.article19.org/resources/iraq-cooperation-with-big-tech-must-not-put-freedom-of-expression-at-risk/</w:t>
        </w:r>
      </w:hyperlink>
      <w:r w:rsidRPr="00817620">
        <w:t xml:space="preserve"> (käyty 1.9.2026).</w:t>
      </w:r>
    </w:p>
    <w:p w14:paraId="71F2DD3A" w14:textId="2FAFAC7F" w:rsidR="0013269D" w:rsidRPr="00E81B4B" w:rsidRDefault="0013269D" w:rsidP="00FD2558">
      <w:pPr>
        <w:spacing w:before="120" w:after="120" w:line="240" w:lineRule="auto"/>
        <w:jc w:val="left"/>
      </w:pPr>
      <w:r w:rsidRPr="00E81B4B">
        <w:rPr>
          <w:lang w:val="en-US"/>
        </w:rPr>
        <w:t>Barzani Watch 21.11.2024</w:t>
      </w:r>
      <w:r w:rsidR="00E81B4B" w:rsidRPr="00E81B4B">
        <w:rPr>
          <w:lang w:val="en-US"/>
        </w:rPr>
        <w:t xml:space="preserve">. </w:t>
      </w:r>
      <w:r w:rsidR="00E81B4B" w:rsidRPr="00E81B4B">
        <w:rPr>
          <w:i/>
          <w:iCs/>
          <w:lang w:val="en-US"/>
        </w:rPr>
        <w:t>Monthly Spotlight: The Next Generation of Barzanis</w:t>
      </w:r>
      <w:r w:rsidR="00E81B4B">
        <w:rPr>
          <w:lang w:val="en-US"/>
        </w:rPr>
        <w:t xml:space="preserve">. </w:t>
      </w:r>
      <w:hyperlink r:id="rId11" w:history="1">
        <w:r w:rsidR="00E81B4B" w:rsidRPr="00E81B4B">
          <w:rPr>
            <w:rStyle w:val="Hyperlinkki"/>
          </w:rPr>
          <w:t>https://barzaniwatch.org/newsletter/monthly-spotlight-the-next-generation-of-barzanis/</w:t>
        </w:r>
      </w:hyperlink>
      <w:r w:rsidR="00E81B4B" w:rsidRPr="00E81B4B">
        <w:t xml:space="preserve"> (kä</w:t>
      </w:r>
      <w:r w:rsidR="00E81B4B">
        <w:t>yty 3.9.2026).</w:t>
      </w:r>
    </w:p>
    <w:p w14:paraId="4F02246A" w14:textId="452EEDF5" w:rsidR="00E26251" w:rsidRDefault="00E26251" w:rsidP="00FD2558">
      <w:pPr>
        <w:spacing w:before="120" w:after="120" w:line="240" w:lineRule="auto"/>
        <w:jc w:val="left"/>
      </w:pPr>
      <w:r w:rsidRPr="00E26251">
        <w:t xml:space="preserve">Bertelsmann Stiftung 2026. Iraq. </w:t>
      </w:r>
      <w:r w:rsidRPr="00E26251">
        <w:rPr>
          <w:i/>
          <w:iCs/>
        </w:rPr>
        <w:t>BTI 2026 Country Report</w:t>
      </w:r>
      <w:r w:rsidRPr="00E26251">
        <w:t xml:space="preserve">. </w:t>
      </w:r>
      <w:hyperlink r:id="rId12" w:history="1">
        <w:r w:rsidRPr="000500D5">
          <w:rPr>
            <w:rStyle w:val="Hyperlinkki"/>
          </w:rPr>
          <w:t>https://bti-project.org/fileadmin/api/content/en/downloads/reports/country_report_2026_IRQ.pdf</w:t>
        </w:r>
      </w:hyperlink>
      <w:r>
        <w:t xml:space="preserve"> </w:t>
      </w:r>
      <w:r w:rsidRPr="00E26251">
        <w:t xml:space="preserve"> (käyty 18.8.2026).</w:t>
      </w:r>
    </w:p>
    <w:p w14:paraId="6BF8C4EC" w14:textId="77777777" w:rsidR="00250A41" w:rsidRDefault="00686BE3" w:rsidP="00FD2558">
      <w:pPr>
        <w:spacing w:before="120" w:after="120" w:line="240" w:lineRule="auto"/>
        <w:jc w:val="left"/>
        <w:rPr>
          <w:lang w:val="en-US"/>
        </w:rPr>
      </w:pPr>
      <w:r w:rsidRPr="00686BE3">
        <w:rPr>
          <w:lang w:val="en-US"/>
        </w:rPr>
        <w:t xml:space="preserve">EPIC </w:t>
      </w:r>
    </w:p>
    <w:p w14:paraId="672D0A03" w14:textId="7ABDB061" w:rsidR="00A511BD" w:rsidRDefault="00A511BD" w:rsidP="00250A41">
      <w:pPr>
        <w:spacing w:before="120" w:after="120" w:line="240" w:lineRule="auto"/>
        <w:ind w:left="720"/>
        <w:jc w:val="left"/>
        <w:rPr>
          <w:lang w:val="en-US"/>
        </w:rPr>
      </w:pPr>
      <w:r w:rsidRPr="00A511BD">
        <w:rPr>
          <w:lang w:val="en-US"/>
        </w:rPr>
        <w:t xml:space="preserve">9.4.2026. </w:t>
      </w:r>
      <w:r w:rsidRPr="00A511BD">
        <w:rPr>
          <w:i/>
          <w:iCs/>
          <w:lang w:val="en-US"/>
        </w:rPr>
        <w:t>ISHM: April 2 – 9, 2026</w:t>
      </w:r>
      <w:r w:rsidRPr="00A511BD">
        <w:rPr>
          <w:lang w:val="en-US"/>
        </w:rPr>
        <w:t xml:space="preserve">. </w:t>
      </w:r>
      <w:r w:rsidR="00AA465A">
        <w:rPr>
          <w:lang w:val="en-US"/>
        </w:rPr>
        <w:t xml:space="preserve">                                           </w:t>
      </w:r>
      <w:hyperlink r:id="rId13" w:history="1">
        <w:r w:rsidR="00AA465A" w:rsidRPr="008A0B16">
          <w:rPr>
            <w:rStyle w:val="Hyperlinkki"/>
            <w:lang w:val="en-US"/>
          </w:rPr>
          <w:t>https://enablingpeace.org/ishm537/</w:t>
        </w:r>
      </w:hyperlink>
      <w:r w:rsidRPr="00A511BD">
        <w:rPr>
          <w:lang w:val="en-US"/>
        </w:rPr>
        <w:t xml:space="preserve"> (käyty 25.8.2026).</w:t>
      </w:r>
    </w:p>
    <w:p w14:paraId="53856225" w14:textId="583052B6" w:rsidR="00250A41" w:rsidRPr="005C0615" w:rsidRDefault="00250A41" w:rsidP="00250A41">
      <w:pPr>
        <w:spacing w:before="120" w:after="120" w:line="240" w:lineRule="auto"/>
        <w:ind w:left="720"/>
        <w:jc w:val="left"/>
      </w:pPr>
      <w:r w:rsidRPr="005C0615">
        <w:t xml:space="preserve">13.6.2024. </w:t>
      </w:r>
      <w:r w:rsidRPr="005C0615">
        <w:rPr>
          <w:i/>
          <w:iCs/>
        </w:rPr>
        <w:t>ISHM: June 6 – 13, 2024</w:t>
      </w:r>
      <w:r w:rsidRPr="005C0615">
        <w:t xml:space="preserve">. </w:t>
      </w:r>
      <w:r w:rsidR="00AA465A">
        <w:t xml:space="preserve">                                      </w:t>
      </w:r>
      <w:hyperlink r:id="rId14" w:history="1">
        <w:r w:rsidR="00AA465A" w:rsidRPr="008A0B16">
          <w:rPr>
            <w:rStyle w:val="Hyperlinkki"/>
          </w:rPr>
          <w:t>https://enablingpeace.org/ishm451/</w:t>
        </w:r>
      </w:hyperlink>
      <w:r w:rsidRPr="005C0615">
        <w:t xml:space="preserve"> (käyty 25.8.2026). </w:t>
      </w:r>
    </w:p>
    <w:p w14:paraId="3A581027" w14:textId="41A78AD2" w:rsidR="00686BE3" w:rsidRDefault="00686BE3" w:rsidP="00250A41">
      <w:pPr>
        <w:spacing w:before="120" w:after="120" w:line="240" w:lineRule="auto"/>
        <w:ind w:left="720"/>
        <w:jc w:val="left"/>
        <w:rPr>
          <w:lang w:val="en-US"/>
        </w:rPr>
      </w:pPr>
      <w:r w:rsidRPr="00686BE3">
        <w:rPr>
          <w:lang w:val="en-US"/>
        </w:rPr>
        <w:t xml:space="preserve">29.2.2024. </w:t>
      </w:r>
      <w:r w:rsidRPr="00686BE3">
        <w:rPr>
          <w:i/>
          <w:iCs/>
          <w:lang w:val="en-US"/>
        </w:rPr>
        <w:t>ISHM for February 22 - February 29, 2024</w:t>
      </w:r>
      <w:r w:rsidRPr="00686BE3">
        <w:rPr>
          <w:lang w:val="en-US"/>
        </w:rPr>
        <w:t xml:space="preserve">.  </w:t>
      </w:r>
      <w:hyperlink r:id="rId15" w:history="1">
        <w:r w:rsidRPr="00686BE3">
          <w:rPr>
            <w:rStyle w:val="Hyperlinkki"/>
            <w:lang w:val="en-US"/>
          </w:rPr>
          <w:t>https://enablingpeace.org/ishm437/</w:t>
        </w:r>
      </w:hyperlink>
      <w:r w:rsidRPr="00686BE3">
        <w:rPr>
          <w:lang w:val="en-US"/>
        </w:rPr>
        <w:t xml:space="preserve"> (käyty 25.8.2026). </w:t>
      </w:r>
    </w:p>
    <w:p w14:paraId="0A9DDBEE" w14:textId="5A246D4D" w:rsidR="00AA465A" w:rsidRPr="00686BE3" w:rsidRDefault="00AA465A" w:rsidP="00AA465A">
      <w:pPr>
        <w:spacing w:before="120" w:after="120" w:line="240" w:lineRule="auto"/>
        <w:ind w:left="720"/>
        <w:jc w:val="left"/>
        <w:rPr>
          <w:lang w:val="en-US"/>
        </w:rPr>
      </w:pPr>
      <w:r w:rsidRPr="00AA465A">
        <w:rPr>
          <w:lang w:val="en-US"/>
        </w:rPr>
        <w:t xml:space="preserve">14.9.2023. </w:t>
      </w:r>
      <w:r w:rsidRPr="00AA465A">
        <w:rPr>
          <w:i/>
          <w:iCs/>
          <w:lang w:val="en-US"/>
        </w:rPr>
        <w:t>ISHM: September 7 – 14, 2023</w:t>
      </w:r>
      <w:r w:rsidRPr="00AA465A">
        <w:rPr>
          <w:lang w:val="en-US"/>
        </w:rPr>
        <w:t xml:space="preserve">. </w:t>
      </w:r>
      <w:r>
        <w:rPr>
          <w:lang w:val="en-US"/>
        </w:rPr>
        <w:t xml:space="preserve">                 </w:t>
      </w:r>
      <w:hyperlink r:id="rId16" w:history="1">
        <w:r w:rsidRPr="00AA465A">
          <w:rPr>
            <w:rStyle w:val="Hyperlinkki"/>
            <w:lang w:val="en-US"/>
          </w:rPr>
          <w:t>https://enablingpeace.org/ishm415/</w:t>
        </w:r>
      </w:hyperlink>
      <w:r w:rsidRPr="00AA465A">
        <w:rPr>
          <w:lang w:val="en-US"/>
        </w:rPr>
        <w:t xml:space="preserve"> (käyty 31.8.2026). </w:t>
      </w:r>
    </w:p>
    <w:p w14:paraId="55267D81" w14:textId="56A84A11" w:rsidR="003C48AA" w:rsidRPr="0057641E" w:rsidRDefault="003C48AA" w:rsidP="00FD2558">
      <w:pPr>
        <w:spacing w:before="120" w:after="120" w:line="240" w:lineRule="auto"/>
        <w:jc w:val="left"/>
        <w:rPr>
          <w:lang w:val="en-US"/>
        </w:rPr>
      </w:pPr>
      <w:r w:rsidRPr="003C48AA">
        <w:rPr>
          <w:lang w:val="en-US"/>
        </w:rPr>
        <w:t xml:space="preserve">EUAA (European Union Agency for Asylum) 10/2025. </w:t>
      </w:r>
      <w:r w:rsidRPr="003C48AA">
        <w:rPr>
          <w:i/>
          <w:iCs/>
          <w:lang w:val="en-US"/>
        </w:rPr>
        <w:t>Iraq: Country Focus</w:t>
      </w:r>
      <w:r w:rsidRPr="003C48AA">
        <w:rPr>
          <w:lang w:val="en-US"/>
        </w:rPr>
        <w:t xml:space="preserve">. </w:t>
      </w:r>
      <w:hyperlink r:id="rId17" w:history="1">
        <w:r w:rsidRPr="0057641E">
          <w:rPr>
            <w:rStyle w:val="Hyperlinkki"/>
            <w:lang w:val="en-US"/>
          </w:rPr>
          <w:t>https://www.euaa.europa.eu/sites/default/files/publications/2025-10/2025_10_EUAA_COI_Report_Iraq_Country_Focus.pdf</w:t>
        </w:r>
      </w:hyperlink>
      <w:r w:rsidRPr="0057641E">
        <w:rPr>
          <w:lang w:val="en-US"/>
        </w:rPr>
        <w:t xml:space="preserve"> (käyty </w:t>
      </w:r>
      <w:r w:rsidR="00FD2558" w:rsidRPr="0057641E">
        <w:rPr>
          <w:lang w:val="en-US"/>
        </w:rPr>
        <w:t>18</w:t>
      </w:r>
      <w:r w:rsidRPr="0057641E">
        <w:rPr>
          <w:lang w:val="en-US"/>
        </w:rPr>
        <w:t>.8.2026).</w:t>
      </w:r>
    </w:p>
    <w:p w14:paraId="3840D420" w14:textId="727D6114" w:rsidR="000C53DD" w:rsidRPr="00FD2558" w:rsidRDefault="000C53DD" w:rsidP="00FD2558">
      <w:pPr>
        <w:spacing w:before="120" w:after="120" w:line="240" w:lineRule="auto"/>
        <w:jc w:val="left"/>
        <w:rPr>
          <w:lang w:val="en-US"/>
        </w:rPr>
      </w:pPr>
      <w:r w:rsidRPr="00FD2558">
        <w:rPr>
          <w:lang w:val="en-US"/>
        </w:rPr>
        <w:t xml:space="preserve">Freedom House </w:t>
      </w:r>
    </w:p>
    <w:p w14:paraId="2A169815" w14:textId="6380A680" w:rsidR="000C53DD" w:rsidRPr="000C53DD" w:rsidRDefault="000C53DD" w:rsidP="00FD2558">
      <w:pPr>
        <w:spacing w:before="120" w:after="120" w:line="240" w:lineRule="auto"/>
        <w:ind w:left="720"/>
        <w:jc w:val="left"/>
        <w:rPr>
          <w:lang w:val="en-US"/>
        </w:rPr>
      </w:pPr>
      <w:r w:rsidRPr="00FD2558">
        <w:rPr>
          <w:lang w:val="en-US"/>
        </w:rPr>
        <w:t xml:space="preserve">2026. </w:t>
      </w:r>
      <w:bookmarkStart w:id="31" w:name="_Hlk228967045"/>
      <w:r w:rsidRPr="00FD2558">
        <w:rPr>
          <w:i/>
          <w:iCs/>
          <w:lang w:val="en-US"/>
        </w:rPr>
        <w:t>Iraq</w:t>
      </w:r>
      <w:r w:rsidRPr="00FD2558">
        <w:rPr>
          <w:lang w:val="en-US"/>
        </w:rPr>
        <w:t xml:space="preserve">. </w:t>
      </w:r>
      <w:r w:rsidRPr="000C53DD">
        <w:rPr>
          <w:i/>
          <w:iCs/>
          <w:lang w:val="en-US"/>
        </w:rPr>
        <w:t>Freedom in the World 2026</w:t>
      </w:r>
      <w:r w:rsidRPr="000C53DD">
        <w:rPr>
          <w:lang w:val="en-US"/>
        </w:rPr>
        <w:t xml:space="preserve">. </w:t>
      </w:r>
      <w:bookmarkEnd w:id="31"/>
      <w:r w:rsidRPr="000C53DD">
        <w:rPr>
          <w:lang w:val="en-US"/>
        </w:rPr>
        <w:fldChar w:fldCharType="begin"/>
      </w:r>
      <w:r w:rsidRPr="000C53DD">
        <w:rPr>
          <w:lang w:val="en-US"/>
        </w:rPr>
        <w:instrText xml:space="preserve"> HYPERLINK "https://freedomhouse.org/country/iraq/freedom-world/2026" </w:instrText>
      </w:r>
      <w:r w:rsidRPr="000C53DD">
        <w:rPr>
          <w:lang w:val="en-US"/>
        </w:rPr>
      </w:r>
      <w:r w:rsidRPr="000C53DD">
        <w:rPr>
          <w:lang w:val="en-US"/>
        </w:rPr>
        <w:fldChar w:fldCharType="separate"/>
      </w:r>
      <w:r w:rsidRPr="000C53DD">
        <w:rPr>
          <w:color w:val="0563C1" w:themeColor="hyperlink"/>
          <w:u w:val="single"/>
          <w:lang w:val="en-US"/>
        </w:rPr>
        <w:t>https://freedomhouse.org/country/iraq/freedom-world/2026</w:t>
      </w:r>
      <w:r w:rsidRPr="000C53DD">
        <w:fldChar w:fldCharType="end"/>
      </w:r>
      <w:r w:rsidRPr="000C53DD">
        <w:rPr>
          <w:lang w:val="en-US"/>
        </w:rPr>
        <w:t xml:space="preserve"> (käyty </w:t>
      </w:r>
      <w:r w:rsidR="00FD2558">
        <w:rPr>
          <w:lang w:val="en-US"/>
        </w:rPr>
        <w:t>25.8</w:t>
      </w:r>
      <w:r w:rsidRPr="000C53DD">
        <w:rPr>
          <w:lang w:val="en-US"/>
        </w:rPr>
        <w:t xml:space="preserve">.2026). </w:t>
      </w:r>
    </w:p>
    <w:p w14:paraId="3FD529E8" w14:textId="727D093B" w:rsidR="000C53DD" w:rsidRDefault="000C53DD" w:rsidP="00FD2558">
      <w:pPr>
        <w:spacing w:before="120" w:after="120" w:line="240" w:lineRule="auto"/>
        <w:ind w:left="720"/>
        <w:jc w:val="left"/>
        <w:rPr>
          <w:lang w:val="en-US"/>
        </w:rPr>
      </w:pPr>
      <w:r w:rsidRPr="000C53DD">
        <w:rPr>
          <w:lang w:val="en-US"/>
        </w:rPr>
        <w:t>2025</w:t>
      </w:r>
      <w:r w:rsidR="00A511BD">
        <w:rPr>
          <w:lang w:val="en-US"/>
        </w:rPr>
        <w:t>.</w:t>
      </w:r>
      <w:r w:rsidRPr="000C53DD">
        <w:rPr>
          <w:lang w:val="en-US"/>
        </w:rPr>
        <w:t xml:space="preserve"> </w:t>
      </w:r>
      <w:r w:rsidRPr="00A511BD">
        <w:rPr>
          <w:i/>
          <w:iCs/>
          <w:lang w:val="en-US"/>
        </w:rPr>
        <w:t>Iraq</w:t>
      </w:r>
      <w:r w:rsidRPr="000C53DD">
        <w:rPr>
          <w:lang w:val="en-US"/>
        </w:rPr>
        <w:t xml:space="preserve">. </w:t>
      </w:r>
      <w:r w:rsidRPr="00A511BD">
        <w:rPr>
          <w:i/>
          <w:iCs/>
          <w:lang w:val="en-US"/>
        </w:rPr>
        <w:t>Freedom in the World 2025</w:t>
      </w:r>
      <w:r w:rsidRPr="000C53DD">
        <w:rPr>
          <w:lang w:val="en-US"/>
        </w:rPr>
        <w:t xml:space="preserve">. </w:t>
      </w:r>
      <w:hyperlink r:id="rId18" w:history="1">
        <w:r w:rsidRPr="00A2020A">
          <w:rPr>
            <w:color w:val="0563C1" w:themeColor="hyperlink"/>
            <w:u w:val="single"/>
            <w:lang w:val="en-US"/>
          </w:rPr>
          <w:t>https://freedomhouse.org/country/iraq/freedom-world/2025</w:t>
        </w:r>
      </w:hyperlink>
      <w:r w:rsidRPr="00A2020A">
        <w:rPr>
          <w:lang w:val="en-US"/>
        </w:rPr>
        <w:t xml:space="preserve"> (käyty </w:t>
      </w:r>
      <w:r w:rsidR="00FD2558" w:rsidRPr="00A2020A">
        <w:rPr>
          <w:lang w:val="en-US"/>
        </w:rPr>
        <w:t>25.8</w:t>
      </w:r>
      <w:r w:rsidRPr="00A2020A">
        <w:rPr>
          <w:lang w:val="en-US"/>
        </w:rPr>
        <w:t>.2026).</w:t>
      </w:r>
    </w:p>
    <w:p w14:paraId="02122A37" w14:textId="44578037" w:rsidR="008C0BA1" w:rsidRPr="00A2020A" w:rsidRDefault="008C0BA1" w:rsidP="008C0BA1">
      <w:pPr>
        <w:spacing w:before="120" w:after="120" w:line="240" w:lineRule="auto"/>
        <w:jc w:val="left"/>
        <w:rPr>
          <w:lang w:val="en-US"/>
        </w:rPr>
      </w:pPr>
      <w:r w:rsidRPr="008C0BA1">
        <w:rPr>
          <w:lang w:val="en-US"/>
        </w:rPr>
        <w:t xml:space="preserve">Frontline Defenders 9.7.2023. </w:t>
      </w:r>
      <w:r w:rsidRPr="008C0BA1">
        <w:rPr>
          <w:i/>
          <w:iCs/>
          <w:lang w:val="en-US"/>
        </w:rPr>
        <w:t>Human rights defender and journalist Yasser al-Hamdani acquitted</w:t>
      </w:r>
      <w:r w:rsidRPr="008C0BA1">
        <w:rPr>
          <w:lang w:val="en-US"/>
        </w:rPr>
        <w:t xml:space="preserve">. </w:t>
      </w:r>
      <w:hyperlink r:id="rId19" w:anchor="case-status" w:history="1">
        <w:r w:rsidRPr="008C0BA1">
          <w:rPr>
            <w:rStyle w:val="Hyperlinkki"/>
            <w:lang w:val="en-US"/>
          </w:rPr>
          <w:t>http://www.frontlinedefenders.org/fa/node/7882#case-status</w:t>
        </w:r>
      </w:hyperlink>
      <w:r>
        <w:rPr>
          <w:lang w:val="en-US"/>
        </w:rPr>
        <w:t xml:space="preserve"> (käyty 31.8.2026). </w:t>
      </w:r>
    </w:p>
    <w:p w14:paraId="1CA2C70B" w14:textId="648CBDB6" w:rsidR="00061CFC" w:rsidRDefault="00061CFC" w:rsidP="00061CFC">
      <w:pPr>
        <w:spacing w:before="120" w:after="120" w:line="240" w:lineRule="auto"/>
        <w:jc w:val="left"/>
      </w:pPr>
      <w:r w:rsidRPr="00061CFC">
        <w:rPr>
          <w:lang w:val="en-US"/>
        </w:rPr>
        <w:t xml:space="preserve">GCHR (The Gulf Centre for Human Rights) 18.3.2025. </w:t>
      </w:r>
      <w:r w:rsidRPr="00061CFC">
        <w:rPr>
          <w:i/>
          <w:iCs/>
          <w:lang w:val="en-US"/>
        </w:rPr>
        <w:t>GCHR’s periodic report on human rights violations in the Iraqi Kurdistan Region</w:t>
      </w:r>
      <w:r>
        <w:rPr>
          <w:lang w:val="en-US"/>
        </w:rPr>
        <w:t xml:space="preserve">. </w:t>
      </w:r>
      <w:hyperlink r:id="rId20" w:history="1">
        <w:r w:rsidRPr="00061CFC">
          <w:rPr>
            <w:rStyle w:val="Hyperlinkki"/>
          </w:rPr>
          <w:t>https://www.gc4hr.org/gchrs-periodic-report-on-human-rights-violations-in-the-iraqi-kurdistan-region/</w:t>
        </w:r>
      </w:hyperlink>
      <w:r w:rsidRPr="00061CFC">
        <w:t xml:space="preserve"> (kä</w:t>
      </w:r>
      <w:r>
        <w:t xml:space="preserve">yty 26.8.2026). </w:t>
      </w:r>
    </w:p>
    <w:p w14:paraId="22618056" w14:textId="4D713C02" w:rsidR="00106819" w:rsidRPr="00FD3F51" w:rsidRDefault="00106819" w:rsidP="00061CFC">
      <w:pPr>
        <w:spacing w:before="120" w:after="120" w:line="240" w:lineRule="auto"/>
        <w:jc w:val="left"/>
        <w:rPr>
          <w:lang w:val="en-US"/>
        </w:rPr>
      </w:pPr>
      <w:r w:rsidRPr="00106819">
        <w:t>GOV.KRD [päiväämätön]</w:t>
      </w:r>
      <w:r>
        <w:t xml:space="preserve">. </w:t>
      </w:r>
      <w:r w:rsidRPr="00FD3F51">
        <w:rPr>
          <w:i/>
          <w:iCs/>
        </w:rPr>
        <w:t>Rebar Ahmed Khalid</w:t>
      </w:r>
      <w:r w:rsidRPr="00FD3F51">
        <w:t xml:space="preserve">. </w:t>
      </w:r>
      <w:r w:rsidRPr="00106819">
        <w:rPr>
          <w:i/>
          <w:iCs/>
          <w:lang w:val="en-US"/>
        </w:rPr>
        <w:t>Minister of Interior</w:t>
      </w:r>
      <w:r>
        <w:rPr>
          <w:lang w:val="en-US"/>
        </w:rPr>
        <w:t xml:space="preserve">. </w:t>
      </w:r>
      <w:hyperlink r:id="rId21" w:history="1">
        <w:r w:rsidRPr="00FD3F51">
          <w:rPr>
            <w:rStyle w:val="Hyperlinkki"/>
            <w:lang w:val="en-US"/>
          </w:rPr>
          <w:t>https://gov.krd/english/government/the-cabinet/rebar-ahmed-khalid/</w:t>
        </w:r>
      </w:hyperlink>
      <w:r w:rsidRPr="00FD3F51">
        <w:rPr>
          <w:lang w:val="en-US"/>
        </w:rPr>
        <w:t xml:space="preserve"> (käyty 31.8.2026).</w:t>
      </w:r>
    </w:p>
    <w:p w14:paraId="19733AEF" w14:textId="4C3F56D5" w:rsidR="00A511BD" w:rsidRDefault="00A511BD" w:rsidP="00A511BD">
      <w:pPr>
        <w:spacing w:before="120" w:after="120" w:line="240" w:lineRule="auto"/>
        <w:jc w:val="left"/>
        <w:rPr>
          <w:lang w:val="en-US"/>
        </w:rPr>
      </w:pPr>
      <w:r w:rsidRPr="00FD3F51">
        <w:rPr>
          <w:lang w:val="en-US"/>
        </w:rPr>
        <w:t xml:space="preserve">Hassan, Hassan I. (@hxhassan) 31.3.2026. </w:t>
      </w:r>
      <w:r w:rsidRPr="00A511BD">
        <w:rPr>
          <w:i/>
          <w:iCs/>
          <w:lang w:val="en-US"/>
        </w:rPr>
        <w:t>Terrible news: Journalist @shellykittleson kidnapped by 4 men linked to Iraqi Hezbollah in central Baghdad</w:t>
      </w:r>
      <w:r w:rsidRPr="00A511BD">
        <w:rPr>
          <w:lang w:val="en-US"/>
        </w:rPr>
        <w:t xml:space="preserve">… [X]. </w:t>
      </w:r>
      <w:hyperlink r:id="rId22" w:history="1">
        <w:r w:rsidRPr="00A511BD">
          <w:rPr>
            <w:rStyle w:val="Hyperlinkki"/>
            <w:lang w:val="en-US"/>
          </w:rPr>
          <w:t>https://x.com/i/status/2039044520612884926</w:t>
        </w:r>
      </w:hyperlink>
      <w:r w:rsidRPr="00A511BD">
        <w:rPr>
          <w:lang w:val="en-US"/>
        </w:rPr>
        <w:t xml:space="preserve"> </w:t>
      </w:r>
      <w:r w:rsidR="00A26998">
        <w:rPr>
          <w:lang w:val="en-US"/>
        </w:rPr>
        <w:t>(käyty 31.8.2026).</w:t>
      </w:r>
    </w:p>
    <w:p w14:paraId="5CDAB274" w14:textId="72DACC5C" w:rsidR="00E832BC" w:rsidRPr="00E832BC" w:rsidRDefault="00E832BC" w:rsidP="00A511BD">
      <w:pPr>
        <w:spacing w:before="120" w:after="120" w:line="240" w:lineRule="auto"/>
        <w:jc w:val="left"/>
      </w:pPr>
      <w:r w:rsidRPr="00E832BC">
        <w:rPr>
          <w:lang w:val="en-US"/>
        </w:rPr>
        <w:lastRenderedPageBreak/>
        <w:t>Independent 24.11.2016</w:t>
      </w:r>
      <w:r>
        <w:rPr>
          <w:lang w:val="en-US"/>
        </w:rPr>
        <w:t xml:space="preserve">. </w:t>
      </w:r>
      <w:r w:rsidRPr="00E832BC">
        <w:rPr>
          <w:i/>
          <w:iCs/>
          <w:lang w:val="en-US"/>
        </w:rPr>
        <w:t>Iraq issues arrest warrant for two journalists over fake news story</w:t>
      </w:r>
      <w:r>
        <w:rPr>
          <w:lang w:val="en-US"/>
        </w:rPr>
        <w:t xml:space="preserve">. </w:t>
      </w:r>
      <w:hyperlink r:id="rId23" w:history="1">
        <w:r w:rsidRPr="00E832BC">
          <w:rPr>
            <w:rStyle w:val="Hyperlinkki"/>
          </w:rPr>
          <w:t>https://www.independent.co.uk/news/world/middle-east/iraq-arrest-warrant-two-journalists-fake-news-story-saudi-iranian-pilgrims-rape-a7436776.html</w:t>
        </w:r>
      </w:hyperlink>
      <w:r w:rsidRPr="00E832BC">
        <w:t xml:space="preserve"> (käy</w:t>
      </w:r>
      <w:r>
        <w:t xml:space="preserve">ty 3.9.2026). </w:t>
      </w:r>
      <w:r w:rsidRPr="00E832BC">
        <w:t xml:space="preserve"> </w:t>
      </w:r>
    </w:p>
    <w:p w14:paraId="0916E35E" w14:textId="2DBEC91A" w:rsidR="00507C5E" w:rsidRDefault="00A26998" w:rsidP="00A511BD">
      <w:pPr>
        <w:spacing w:before="120" w:after="120" w:line="240" w:lineRule="auto"/>
        <w:jc w:val="left"/>
        <w:rPr>
          <w:lang w:val="en-US"/>
        </w:rPr>
      </w:pPr>
      <w:r w:rsidRPr="00A26998">
        <w:rPr>
          <w:lang w:val="en-US"/>
        </w:rPr>
        <w:t xml:space="preserve">IOHR </w:t>
      </w:r>
      <w:r w:rsidR="00F46439">
        <w:rPr>
          <w:lang w:val="en-US"/>
        </w:rPr>
        <w:t>(</w:t>
      </w:r>
      <w:r w:rsidR="00F46439" w:rsidRPr="00F46439">
        <w:rPr>
          <w:lang w:val="en-US"/>
        </w:rPr>
        <w:t>Iraqi Observatory for Human Rights</w:t>
      </w:r>
      <w:r w:rsidR="00F46439">
        <w:rPr>
          <w:lang w:val="en-US"/>
        </w:rPr>
        <w:t>)</w:t>
      </w:r>
    </w:p>
    <w:p w14:paraId="771B2EFF" w14:textId="77777777" w:rsidR="00507C5E" w:rsidRDefault="00507C5E" w:rsidP="00507C5E">
      <w:pPr>
        <w:spacing w:before="120" w:after="120" w:line="240" w:lineRule="auto"/>
        <w:ind w:left="720"/>
        <w:jc w:val="left"/>
        <w:rPr>
          <w:lang w:val="en-US"/>
        </w:rPr>
      </w:pPr>
      <w:r w:rsidRPr="00A26998">
        <w:rPr>
          <w:lang w:val="en-US"/>
        </w:rPr>
        <w:t xml:space="preserve">24.12.2025. </w:t>
      </w:r>
      <w:r w:rsidRPr="00A26998">
        <w:rPr>
          <w:i/>
          <w:iCs/>
          <w:lang w:val="en-US"/>
        </w:rPr>
        <w:t>A concerning trajectory restricting freedom of expression in Iraq</w:t>
      </w:r>
      <w:r w:rsidRPr="00A26998">
        <w:rPr>
          <w:lang w:val="en-US"/>
        </w:rPr>
        <w:t xml:space="preserve">. </w:t>
      </w:r>
      <w:hyperlink r:id="rId24" w:history="1">
        <w:r w:rsidRPr="00A26998">
          <w:rPr>
            <w:rStyle w:val="Hyperlinkki"/>
            <w:lang w:val="en-US"/>
          </w:rPr>
          <w:t>https://iohriq.org/180-.html</w:t>
        </w:r>
      </w:hyperlink>
      <w:r w:rsidRPr="00A26998">
        <w:rPr>
          <w:lang w:val="en-US"/>
        </w:rPr>
        <w:t xml:space="preserve"> (käyty 31.8.2026).</w:t>
      </w:r>
    </w:p>
    <w:p w14:paraId="52E90FEF" w14:textId="3B1B8584" w:rsidR="00507C5E" w:rsidRDefault="00507C5E" w:rsidP="00507C5E">
      <w:pPr>
        <w:spacing w:before="120" w:after="120" w:line="240" w:lineRule="auto"/>
        <w:ind w:left="720"/>
        <w:jc w:val="left"/>
        <w:rPr>
          <w:lang w:val="en-US"/>
        </w:rPr>
      </w:pPr>
      <w:r w:rsidRPr="00507C5E">
        <w:rPr>
          <w:lang w:val="en-US"/>
        </w:rPr>
        <w:t xml:space="preserve">26.10.2024. </w:t>
      </w:r>
      <w:r w:rsidRPr="00507C5E">
        <w:rPr>
          <w:i/>
          <w:iCs/>
          <w:lang w:val="en-US"/>
        </w:rPr>
        <w:t>Lawsuit filed against journalist for freedom of expression</w:t>
      </w:r>
      <w:r w:rsidRPr="00507C5E">
        <w:rPr>
          <w:lang w:val="en-US"/>
        </w:rPr>
        <w:t xml:space="preserve">. </w:t>
      </w:r>
      <w:hyperlink r:id="rId25" w:history="1">
        <w:r w:rsidRPr="00507C5E">
          <w:rPr>
            <w:rStyle w:val="Hyperlinkki"/>
            <w:lang w:val="en-US"/>
          </w:rPr>
          <w:t>https://iohriq.org/158-.html</w:t>
        </w:r>
      </w:hyperlink>
      <w:r w:rsidRPr="00507C5E">
        <w:rPr>
          <w:lang w:val="en-US"/>
        </w:rPr>
        <w:t xml:space="preserve"> (käyty 2.9.2026).</w:t>
      </w:r>
    </w:p>
    <w:p w14:paraId="29B70564" w14:textId="345F22EC" w:rsidR="00FD2558" w:rsidRDefault="00FD2558" w:rsidP="00FD2558">
      <w:pPr>
        <w:jc w:val="left"/>
        <w:rPr>
          <w:lang w:val="en-US"/>
        </w:rPr>
      </w:pPr>
      <w:r w:rsidRPr="00FD2558">
        <w:rPr>
          <w:lang w:val="en-US"/>
        </w:rPr>
        <w:t>Al-Kaabi</w:t>
      </w:r>
      <w:r>
        <w:rPr>
          <w:lang w:val="en-US"/>
        </w:rPr>
        <w:t>,</w:t>
      </w:r>
      <w:r w:rsidRPr="00FD2558">
        <w:rPr>
          <w:lang w:val="en-US"/>
        </w:rPr>
        <w:t xml:space="preserve"> Ameer &amp; Knights, Michael 28.2.2024</w:t>
      </w:r>
      <w:r>
        <w:rPr>
          <w:lang w:val="en-US"/>
        </w:rPr>
        <w:t xml:space="preserve">. </w:t>
      </w:r>
      <w:r w:rsidRPr="00FD2558">
        <w:rPr>
          <w:i/>
          <w:iCs/>
          <w:lang w:val="en-US"/>
        </w:rPr>
        <w:t>Iraq's "Resistance" Factions Shift to Major Crackdown on Media Spaces.</w:t>
      </w:r>
      <w:r>
        <w:rPr>
          <w:lang w:val="en-US"/>
        </w:rPr>
        <w:t xml:space="preserve"> The Washington Institute. Policy Analysis. </w:t>
      </w:r>
      <w:hyperlink r:id="rId26" w:history="1">
        <w:r w:rsidRPr="0057641E">
          <w:rPr>
            <w:rStyle w:val="Hyperlinkki"/>
            <w:lang w:val="en-US"/>
          </w:rPr>
          <w:t>https://www.washingtoninstitute.org/policy-analysis/iraqs-resistance-factions-shift-major-crackdown-media-spaces</w:t>
        </w:r>
      </w:hyperlink>
      <w:r w:rsidRPr="0057641E">
        <w:rPr>
          <w:lang w:val="en-US"/>
        </w:rPr>
        <w:t xml:space="preserve"> (käyty 25.8.2026). </w:t>
      </w:r>
    </w:p>
    <w:p w14:paraId="4A9677B8" w14:textId="77777777" w:rsidR="00061242" w:rsidRPr="00871087" w:rsidRDefault="009C37B4" w:rsidP="00FD2558">
      <w:pPr>
        <w:jc w:val="left"/>
        <w:rPr>
          <w:lang w:val="en-US"/>
        </w:rPr>
      </w:pPr>
      <w:r w:rsidRPr="00871087">
        <w:rPr>
          <w:lang w:val="en-US"/>
        </w:rPr>
        <w:t xml:space="preserve">KirkukNow (@Kirkuknow_DT) </w:t>
      </w:r>
    </w:p>
    <w:p w14:paraId="7342A49B" w14:textId="2BEB7B9A" w:rsidR="003909BD" w:rsidRPr="00871087" w:rsidRDefault="003909BD" w:rsidP="003909BD">
      <w:pPr>
        <w:ind w:left="720"/>
        <w:jc w:val="left"/>
        <w:rPr>
          <w:lang w:val="en-US"/>
        </w:rPr>
      </w:pPr>
      <w:r w:rsidRPr="00871087">
        <w:rPr>
          <w:lang w:val="en-US"/>
        </w:rPr>
        <w:t xml:space="preserve">21.7.2025. </w:t>
      </w:r>
      <w:r w:rsidRPr="00871087">
        <w:rPr>
          <w:i/>
          <w:iCs/>
          <w:lang w:val="en-US"/>
        </w:rPr>
        <w:t>Despite continuous pressure, perpetrators of assassination of journalist Soran Mama not arrested yet</w:t>
      </w:r>
      <w:r w:rsidRPr="00871087">
        <w:rPr>
          <w:lang w:val="en-US"/>
        </w:rPr>
        <w:t xml:space="preserve">… [X]. </w:t>
      </w:r>
      <w:hyperlink r:id="rId27" w:history="1">
        <w:r w:rsidRPr="00871087">
          <w:rPr>
            <w:rStyle w:val="Hyperlinkki"/>
            <w:lang w:val="en-US"/>
          </w:rPr>
          <w:t>https://x.com/Kirkuknow_DT/status/1947284037577408588</w:t>
        </w:r>
      </w:hyperlink>
      <w:r w:rsidRPr="00871087">
        <w:rPr>
          <w:lang w:val="en-US"/>
        </w:rPr>
        <w:t xml:space="preserve"> (käyty 26.8.2026). </w:t>
      </w:r>
    </w:p>
    <w:p w14:paraId="67867A20" w14:textId="10DC6CB2" w:rsidR="00061242" w:rsidRPr="00871087" w:rsidRDefault="00061242" w:rsidP="00061242">
      <w:pPr>
        <w:ind w:left="720"/>
        <w:jc w:val="left"/>
      </w:pPr>
      <w:r w:rsidRPr="00871087">
        <w:rPr>
          <w:lang w:val="en-US"/>
        </w:rPr>
        <w:t xml:space="preserve">4.5.2025. </w:t>
      </w:r>
      <w:r w:rsidRPr="00871087">
        <w:rPr>
          <w:i/>
          <w:iCs/>
          <w:lang w:val="en-US"/>
        </w:rPr>
        <w:t>Garmian court issued arrest warrant for former director of Asayish (security) in Kalar, on a complaint filed by journalist Kawa Garmyani</w:t>
      </w:r>
      <w:r w:rsidRPr="00871087">
        <w:rPr>
          <w:lang w:val="en-US"/>
        </w:rPr>
        <w:t xml:space="preserve">… </w:t>
      </w:r>
      <w:r w:rsidRPr="00871087">
        <w:t xml:space="preserve">[X]. </w:t>
      </w:r>
      <w:hyperlink r:id="rId28" w:history="1">
        <w:r w:rsidRPr="00871087">
          <w:rPr>
            <w:rStyle w:val="Hyperlinkki"/>
          </w:rPr>
          <w:t>https://x.com/Kirkuknow_DT/status/1918964079760220453?t=pGtDRqLH1i2x7bFso2AmOw&amp;s=03</w:t>
        </w:r>
      </w:hyperlink>
      <w:r w:rsidRPr="00871087">
        <w:t xml:space="preserve"> (käyty 26.8.2026).</w:t>
      </w:r>
    </w:p>
    <w:p w14:paraId="166644C6" w14:textId="097BA570" w:rsidR="009C37B4" w:rsidRPr="00871087" w:rsidRDefault="009C37B4" w:rsidP="00061242">
      <w:pPr>
        <w:ind w:left="720"/>
        <w:jc w:val="left"/>
        <w:rPr>
          <w:lang w:val="en-US"/>
        </w:rPr>
      </w:pPr>
      <w:r w:rsidRPr="00871087">
        <w:rPr>
          <w:lang w:val="en-US"/>
        </w:rPr>
        <w:t xml:space="preserve">1.3.2025. </w:t>
      </w:r>
      <w:r w:rsidRPr="00871087">
        <w:rPr>
          <w:i/>
          <w:iCs/>
          <w:lang w:val="en-US"/>
        </w:rPr>
        <w:t>Sulaimaniyah Asayish (security forces) arrest 3 journalists late last night</w:t>
      </w:r>
      <w:r w:rsidRPr="00871087">
        <w:rPr>
          <w:lang w:val="en-US"/>
        </w:rPr>
        <w:t xml:space="preserve">… [X]. </w:t>
      </w:r>
      <w:hyperlink r:id="rId29" w:history="1">
        <w:r w:rsidRPr="00871087">
          <w:rPr>
            <w:rStyle w:val="Hyperlinkki"/>
            <w:lang w:val="en-US"/>
          </w:rPr>
          <w:t>https://x.com/Kirkuknow_DT/status/1895789935015399920</w:t>
        </w:r>
      </w:hyperlink>
      <w:r w:rsidRPr="00871087">
        <w:rPr>
          <w:lang w:val="en-US"/>
        </w:rPr>
        <w:t xml:space="preserve"> (käyty 26.8.2026). </w:t>
      </w:r>
    </w:p>
    <w:p w14:paraId="5E25BC2B" w14:textId="2378E223" w:rsidR="00132CE6" w:rsidRDefault="00132CE6" w:rsidP="00FD2558">
      <w:pPr>
        <w:jc w:val="left"/>
        <w:rPr>
          <w:lang w:val="en-US"/>
        </w:rPr>
      </w:pPr>
      <w:r w:rsidRPr="00871087">
        <w:rPr>
          <w:lang w:val="en-US"/>
        </w:rPr>
        <w:t xml:space="preserve">KRG 2008. </w:t>
      </w:r>
      <w:r w:rsidRPr="00871087">
        <w:rPr>
          <w:i/>
          <w:iCs/>
          <w:lang w:val="en-US"/>
        </w:rPr>
        <w:t>Law No. 6 of 2008 to Prevent the Misuse of Telecommunications Equipment</w:t>
      </w:r>
      <w:r w:rsidRPr="00871087">
        <w:rPr>
          <w:lang w:val="en-US"/>
        </w:rPr>
        <w:t xml:space="preserve">. </w:t>
      </w:r>
      <w:hyperlink r:id="rId30" w:history="1">
        <w:r w:rsidRPr="00871087">
          <w:rPr>
            <w:rStyle w:val="Hyperlinkki"/>
            <w:lang w:val="en-US"/>
          </w:rPr>
          <w:t>https://legislation.krd/law-detail/?id=1774</w:t>
        </w:r>
      </w:hyperlink>
      <w:r w:rsidRPr="00871087">
        <w:rPr>
          <w:lang w:val="en-US"/>
        </w:rPr>
        <w:t xml:space="preserve"> (käyty 28.8.2026).</w:t>
      </w:r>
      <w:r w:rsidRPr="00132CE6">
        <w:rPr>
          <w:lang w:val="en-US"/>
        </w:rPr>
        <w:t xml:space="preserve"> </w:t>
      </w:r>
    </w:p>
    <w:p w14:paraId="2EF66854" w14:textId="5F731CD3" w:rsidR="00297938" w:rsidRPr="00871087" w:rsidRDefault="00D819E7" w:rsidP="00FD2558">
      <w:pPr>
        <w:jc w:val="left"/>
        <w:rPr>
          <w:lang w:val="en-US"/>
        </w:rPr>
      </w:pPr>
      <w:r w:rsidRPr="00D819E7">
        <w:rPr>
          <w:lang w:val="en-US"/>
        </w:rPr>
        <w:t xml:space="preserve">Kurdistan </w:t>
      </w:r>
      <w:r w:rsidRPr="00871087">
        <w:rPr>
          <w:lang w:val="en-US"/>
        </w:rPr>
        <w:t xml:space="preserve">Watch </w:t>
      </w:r>
      <w:r w:rsidR="00297938" w:rsidRPr="00871087">
        <w:rPr>
          <w:lang w:val="en-US"/>
        </w:rPr>
        <w:t>(@KurdistanWatch)</w:t>
      </w:r>
    </w:p>
    <w:p w14:paraId="7789737C" w14:textId="77777777" w:rsidR="00E879D1" w:rsidRPr="00871087" w:rsidRDefault="00E879D1" w:rsidP="00E879D1">
      <w:pPr>
        <w:pStyle w:val="Luettelokappale"/>
        <w:jc w:val="left"/>
        <w:rPr>
          <w:lang w:val="en-US"/>
        </w:rPr>
      </w:pPr>
      <w:r w:rsidRPr="00871087">
        <w:rPr>
          <w:lang w:val="en-US"/>
        </w:rPr>
        <w:t xml:space="preserve">21.6.2026. </w:t>
      </w:r>
      <w:r w:rsidRPr="00871087">
        <w:rPr>
          <w:i/>
          <w:iCs/>
          <w:lang w:val="en-US"/>
        </w:rPr>
        <w:t>Channel 8, owned by Bafel Talabani, says the KRG Interior Ministry has issued arrest warrants for the channel’s manager Ahmed Najm…</w:t>
      </w:r>
      <w:r w:rsidRPr="00871087">
        <w:rPr>
          <w:lang w:val="en-US"/>
        </w:rPr>
        <w:t xml:space="preserve"> [X]. </w:t>
      </w:r>
      <w:hyperlink r:id="rId31" w:history="1">
        <w:r w:rsidRPr="00871087">
          <w:rPr>
            <w:rStyle w:val="Hyperlinkki"/>
            <w:lang w:val="en-US"/>
          </w:rPr>
          <w:t>https://x.com/KurdistanWatch/status/2068736605674779123</w:t>
        </w:r>
      </w:hyperlink>
      <w:r w:rsidRPr="00871087">
        <w:rPr>
          <w:lang w:val="en-US"/>
        </w:rPr>
        <w:t xml:space="preserve"> (käyty 28.8.2026)</w:t>
      </w:r>
    </w:p>
    <w:p w14:paraId="303EE2A4" w14:textId="77777777" w:rsidR="00E879D1" w:rsidRPr="00871087" w:rsidRDefault="00E879D1" w:rsidP="00A214A2">
      <w:pPr>
        <w:pStyle w:val="Luettelokappale"/>
        <w:jc w:val="left"/>
        <w:rPr>
          <w:lang w:val="en-US"/>
        </w:rPr>
      </w:pPr>
    </w:p>
    <w:p w14:paraId="1C999BF6" w14:textId="1CEFA2A2" w:rsidR="00A214A2" w:rsidRPr="00871087" w:rsidRDefault="00A214A2" w:rsidP="00A214A2">
      <w:pPr>
        <w:pStyle w:val="Luettelokappale"/>
        <w:jc w:val="left"/>
        <w:rPr>
          <w:lang w:val="en-US"/>
        </w:rPr>
      </w:pPr>
      <w:r w:rsidRPr="00871087">
        <w:rPr>
          <w:lang w:val="en-US"/>
        </w:rPr>
        <w:t xml:space="preserve">6.1.2026. </w:t>
      </w:r>
      <w:r w:rsidRPr="00871087">
        <w:rPr>
          <w:i/>
          <w:iCs/>
          <w:lang w:val="en-US"/>
        </w:rPr>
        <w:t>The imprisoned journalist Sherwan Sherwani has issued a statement rejecting a recent claim by the Human Rights Commission</w:t>
      </w:r>
      <w:r w:rsidRPr="00871087">
        <w:rPr>
          <w:lang w:val="en-US"/>
        </w:rPr>
        <w:t xml:space="preserve">… [X].  </w:t>
      </w:r>
      <w:hyperlink r:id="rId32" w:history="1">
        <w:r w:rsidRPr="00871087">
          <w:rPr>
            <w:rStyle w:val="Hyperlinkki"/>
            <w:lang w:val="en-US"/>
          </w:rPr>
          <w:t>https://x.com/KurdistanWatch/status/2008509843582111840</w:t>
        </w:r>
      </w:hyperlink>
      <w:r w:rsidRPr="00871087">
        <w:rPr>
          <w:lang w:val="en-US"/>
        </w:rPr>
        <w:t xml:space="preserve"> (käyty 26.8.2026). </w:t>
      </w:r>
    </w:p>
    <w:p w14:paraId="707E4C45" w14:textId="77777777" w:rsidR="008A6232" w:rsidRPr="00871087" w:rsidRDefault="008A6232" w:rsidP="00A214A2">
      <w:pPr>
        <w:pStyle w:val="Luettelokappale"/>
        <w:jc w:val="left"/>
        <w:rPr>
          <w:lang w:val="en-US"/>
        </w:rPr>
      </w:pPr>
    </w:p>
    <w:p w14:paraId="59F808BB" w14:textId="791C1E18" w:rsidR="009E0480" w:rsidRDefault="009E0480" w:rsidP="008A6232">
      <w:pPr>
        <w:pStyle w:val="Luettelokappale"/>
        <w:jc w:val="left"/>
      </w:pPr>
      <w:r w:rsidRPr="00871087">
        <w:rPr>
          <w:lang w:val="en-US"/>
        </w:rPr>
        <w:t xml:space="preserve">4.9.2025. </w:t>
      </w:r>
      <w:r w:rsidRPr="00871087">
        <w:rPr>
          <w:i/>
          <w:iCs/>
          <w:lang w:val="en-US"/>
        </w:rPr>
        <w:t>The director of the Sulaimani-based Metro Center for the Defense of Journalists, Rahman Ghareeb</w:t>
      </w:r>
      <w:r w:rsidRPr="00871087">
        <w:rPr>
          <w:lang w:val="en-US"/>
        </w:rPr>
        <w:t xml:space="preserve">… </w:t>
      </w:r>
      <w:r w:rsidRPr="00871087">
        <w:t xml:space="preserve">[X]. </w:t>
      </w:r>
      <w:hyperlink r:id="rId33" w:history="1">
        <w:r w:rsidRPr="00871087">
          <w:rPr>
            <w:rStyle w:val="Hyperlinkki"/>
          </w:rPr>
          <w:t>https://x.com/KurdistanWatch/status/1963582931076620769?t=Sqr4vFtMlMchlvXwBtLb-g&amp;s=03</w:t>
        </w:r>
      </w:hyperlink>
      <w:r w:rsidRPr="00871087">
        <w:t xml:space="preserve"> (käyty 28.8.2026).</w:t>
      </w:r>
    </w:p>
    <w:p w14:paraId="64E79719" w14:textId="77777777" w:rsidR="009E0480" w:rsidRPr="009E0480" w:rsidRDefault="009E0480" w:rsidP="008A6232">
      <w:pPr>
        <w:pStyle w:val="Luettelokappale"/>
        <w:jc w:val="left"/>
      </w:pPr>
    </w:p>
    <w:p w14:paraId="1013A8FF" w14:textId="2E0D941E" w:rsidR="008A6232" w:rsidRPr="008A6232" w:rsidRDefault="008A6232" w:rsidP="008A6232">
      <w:pPr>
        <w:pStyle w:val="Luettelokappale"/>
        <w:jc w:val="left"/>
      </w:pPr>
      <w:r w:rsidRPr="008A6232">
        <w:rPr>
          <w:lang w:val="en-US"/>
        </w:rPr>
        <w:t xml:space="preserve">30.8.2025. </w:t>
      </w:r>
      <w:r w:rsidRPr="008A6232">
        <w:rPr>
          <w:i/>
          <w:iCs/>
          <w:lang w:val="en-US"/>
        </w:rPr>
        <w:t xml:space="preserve">As the PUK crackdown continues in Sulaimani, a court has summoned Srwa Abdulwahid, head of the New Generation faction… </w:t>
      </w:r>
      <w:r w:rsidRPr="008A6232">
        <w:rPr>
          <w:i/>
          <w:iCs/>
        </w:rPr>
        <w:t>[X].</w:t>
      </w:r>
    </w:p>
    <w:p w14:paraId="2D06C3BB" w14:textId="3C55BA4E" w:rsidR="008A6232" w:rsidRPr="008A6232" w:rsidRDefault="00746A32" w:rsidP="008A6232">
      <w:pPr>
        <w:pStyle w:val="Luettelokappale"/>
        <w:jc w:val="left"/>
      </w:pPr>
      <w:hyperlink r:id="rId34" w:history="1">
        <w:r w:rsidR="008A6232" w:rsidRPr="008A6232">
          <w:rPr>
            <w:rStyle w:val="Hyperlinkki"/>
          </w:rPr>
          <w:t>https://x.com/KurdistanWatch/status/1961807063765364915?t=Y4krB9STtVbCVggWkI54WQ&amp;s=03</w:t>
        </w:r>
      </w:hyperlink>
      <w:r w:rsidR="008A6232" w:rsidRPr="008A6232">
        <w:t xml:space="preserve"> (käyty 28.8.2026). </w:t>
      </w:r>
    </w:p>
    <w:p w14:paraId="76A709AD" w14:textId="77777777" w:rsidR="005D6962" w:rsidRPr="008A6232" w:rsidRDefault="005D6962" w:rsidP="00A214A2">
      <w:pPr>
        <w:pStyle w:val="Luettelokappale"/>
        <w:jc w:val="left"/>
      </w:pPr>
    </w:p>
    <w:p w14:paraId="72A75D65" w14:textId="2A6D519B" w:rsidR="005D6962" w:rsidRDefault="005D6962" w:rsidP="00A214A2">
      <w:pPr>
        <w:pStyle w:val="Luettelokappale"/>
        <w:jc w:val="left"/>
      </w:pPr>
      <w:r w:rsidRPr="005D6962">
        <w:rPr>
          <w:lang w:val="en-US"/>
        </w:rPr>
        <w:t>19.8.2025</w:t>
      </w:r>
      <w:r w:rsidR="005E75A3">
        <w:rPr>
          <w:lang w:val="en-US"/>
        </w:rPr>
        <w:t>a</w:t>
      </w:r>
      <w:r w:rsidRPr="005D6962">
        <w:rPr>
          <w:lang w:val="en-US"/>
        </w:rPr>
        <w:t xml:space="preserve">. </w:t>
      </w:r>
      <w:r w:rsidRPr="005D6962">
        <w:rPr>
          <w:i/>
          <w:iCs/>
          <w:lang w:val="en-US"/>
        </w:rPr>
        <w:t xml:space="preserve">During today’s trial of journalist Sherwan Sherwani, rights groups reported </w:t>
      </w:r>
      <w:r w:rsidRPr="008A6232">
        <w:rPr>
          <w:i/>
          <w:iCs/>
          <w:lang w:val="en-US"/>
        </w:rPr>
        <w:t>several serious irregularities</w:t>
      </w:r>
      <w:r w:rsidRPr="008A6232">
        <w:rPr>
          <w:lang w:val="en-US"/>
        </w:rPr>
        <w:t xml:space="preserve">… </w:t>
      </w:r>
      <w:r w:rsidRPr="008A6232">
        <w:t xml:space="preserve">[X]. </w:t>
      </w:r>
      <w:hyperlink r:id="rId35" w:history="1">
        <w:r w:rsidRPr="008A6232">
          <w:rPr>
            <w:rStyle w:val="Hyperlinkki"/>
          </w:rPr>
          <w:t>https://x.com/KurdistanWatch/status/1957811052822896902?t=pkUaLqDmuLxILkN-FplFSg&amp;s=03</w:t>
        </w:r>
      </w:hyperlink>
      <w:r w:rsidRPr="008A6232">
        <w:t xml:space="preserve"> (käyty 28.8.2026).</w:t>
      </w:r>
    </w:p>
    <w:p w14:paraId="4183119F" w14:textId="77777777" w:rsidR="005E75A3" w:rsidRDefault="005E75A3" w:rsidP="00A214A2">
      <w:pPr>
        <w:pStyle w:val="Luettelokappale"/>
        <w:jc w:val="left"/>
      </w:pPr>
    </w:p>
    <w:p w14:paraId="4A80644A" w14:textId="7C0776D1" w:rsidR="005E75A3" w:rsidRPr="000F4378" w:rsidRDefault="005E75A3" w:rsidP="00A214A2">
      <w:pPr>
        <w:pStyle w:val="Luettelokappale"/>
        <w:jc w:val="left"/>
      </w:pPr>
      <w:r w:rsidRPr="008A6232">
        <w:rPr>
          <w:lang w:val="en-US"/>
        </w:rPr>
        <w:t xml:space="preserve">19.8.2025b. </w:t>
      </w:r>
      <w:r w:rsidRPr="008A6232">
        <w:rPr>
          <w:i/>
          <w:iCs/>
          <w:lang w:val="en-US"/>
        </w:rPr>
        <w:t>An Erbil court has once again sentenced journalist Sherwan Sherwani to an additional 4.5 years, to keep him in prison</w:t>
      </w:r>
      <w:r w:rsidRPr="008A6232">
        <w:rPr>
          <w:lang w:val="en-US"/>
        </w:rPr>
        <w:t xml:space="preserve">… </w:t>
      </w:r>
      <w:r w:rsidRPr="008A6232">
        <w:t xml:space="preserve">[X]. </w:t>
      </w:r>
      <w:hyperlink r:id="rId36" w:history="1">
        <w:r w:rsidRPr="000F4378">
          <w:rPr>
            <w:rStyle w:val="Hyperlinkki"/>
          </w:rPr>
          <w:t>https://x.com/KurdistanWatch/status/1957746586148086202?t=0lHn7onEXTDmibACCUlXLg&amp;s=03</w:t>
        </w:r>
      </w:hyperlink>
      <w:r w:rsidRPr="000F4378">
        <w:t xml:space="preserve"> (käyty 28.8.2026). </w:t>
      </w:r>
    </w:p>
    <w:p w14:paraId="1B6F6C47" w14:textId="77777777" w:rsidR="00A214A2" w:rsidRPr="000F4378" w:rsidRDefault="00A214A2" w:rsidP="0030698C">
      <w:pPr>
        <w:pStyle w:val="Luettelokappale"/>
      </w:pPr>
    </w:p>
    <w:p w14:paraId="2B99AA31" w14:textId="0F2BB946" w:rsidR="0030698C" w:rsidRPr="00871087" w:rsidRDefault="0030698C" w:rsidP="0030698C">
      <w:pPr>
        <w:pStyle w:val="Luettelokappale"/>
      </w:pPr>
      <w:r w:rsidRPr="00871087">
        <w:rPr>
          <w:lang w:val="en-US"/>
        </w:rPr>
        <w:t xml:space="preserve">27.3.2025. </w:t>
      </w:r>
      <w:r w:rsidRPr="00871087">
        <w:rPr>
          <w:i/>
          <w:iCs/>
          <w:lang w:val="en-US"/>
        </w:rPr>
        <w:t>After 28 days in detention, journalist Bashar Bazyani has been released on bail in Sulaimani</w:t>
      </w:r>
      <w:r w:rsidRPr="00871087">
        <w:rPr>
          <w:lang w:val="en-US"/>
        </w:rPr>
        <w:t xml:space="preserve">… </w:t>
      </w:r>
      <w:r w:rsidRPr="00871087">
        <w:t>[X].</w:t>
      </w:r>
    </w:p>
    <w:p w14:paraId="59FEA6D2" w14:textId="70FB9983" w:rsidR="0030698C" w:rsidRPr="00871087" w:rsidRDefault="00746A32" w:rsidP="0030698C">
      <w:pPr>
        <w:pStyle w:val="Luettelokappale"/>
      </w:pPr>
      <w:hyperlink r:id="rId37" w:history="1">
        <w:r w:rsidR="0030698C" w:rsidRPr="00871087">
          <w:rPr>
            <w:rStyle w:val="Hyperlinkki"/>
          </w:rPr>
          <w:t>https://x.com/KurdistanWatch/status/1905264574062072079?t=mbCL0sKowDi47FK6TKozDg&amp;s=03</w:t>
        </w:r>
      </w:hyperlink>
      <w:r w:rsidR="0030698C" w:rsidRPr="00871087">
        <w:t xml:space="preserve"> (käyty 26.8.2026). </w:t>
      </w:r>
    </w:p>
    <w:p w14:paraId="190D3134" w14:textId="2DA625A3" w:rsidR="00297938" w:rsidRPr="00871087" w:rsidRDefault="00992F28" w:rsidP="00992F28">
      <w:pPr>
        <w:ind w:left="720"/>
        <w:jc w:val="left"/>
        <w:rPr>
          <w:lang w:val="en-US"/>
        </w:rPr>
      </w:pPr>
      <w:r w:rsidRPr="00871087">
        <w:rPr>
          <w:lang w:val="en-US"/>
        </w:rPr>
        <w:t xml:space="preserve">20.1.2025. </w:t>
      </w:r>
      <w:r w:rsidRPr="00871087">
        <w:rPr>
          <w:i/>
          <w:iCs/>
          <w:lang w:val="en-US"/>
        </w:rPr>
        <w:t>After spending 454 days in prison, Roj News journalist Sulaiman Ahmed has been released from a Duhok prison</w:t>
      </w:r>
      <w:r w:rsidRPr="00871087">
        <w:rPr>
          <w:lang w:val="en-US"/>
        </w:rPr>
        <w:t xml:space="preserve">… [X].  </w:t>
      </w:r>
      <w:hyperlink r:id="rId38" w:history="1">
        <w:r w:rsidRPr="00871087">
          <w:rPr>
            <w:rStyle w:val="Hyperlinkki"/>
            <w:lang w:val="en-US"/>
          </w:rPr>
          <w:t>https://x.com/KurdistanWatch/status/1881360676641263693</w:t>
        </w:r>
      </w:hyperlink>
      <w:r w:rsidRPr="00871087">
        <w:rPr>
          <w:lang w:val="en-US"/>
        </w:rPr>
        <w:t xml:space="preserve"> (käyty 26.8.2026). </w:t>
      </w:r>
    </w:p>
    <w:p w14:paraId="7C98359E" w14:textId="3E0D233A" w:rsidR="00D819E7" w:rsidRPr="00871087" w:rsidRDefault="00D819E7" w:rsidP="00297938">
      <w:pPr>
        <w:ind w:left="720"/>
        <w:jc w:val="left"/>
        <w:rPr>
          <w:lang w:val="en-US"/>
        </w:rPr>
      </w:pPr>
      <w:r w:rsidRPr="00871087">
        <w:rPr>
          <w:lang w:val="en-US"/>
        </w:rPr>
        <w:t xml:space="preserve">2.12.2024. </w:t>
      </w:r>
      <w:r w:rsidRPr="00871087">
        <w:rPr>
          <w:i/>
          <w:iCs/>
          <w:lang w:val="en-US"/>
        </w:rPr>
        <w:t>Masrour Barzani Funded Media Wage Honor-Based Harassment Campaign Against Rivals' Spouses</w:t>
      </w:r>
      <w:r w:rsidRPr="00871087">
        <w:rPr>
          <w:lang w:val="en-US"/>
        </w:rPr>
        <w:t xml:space="preserve">… [X].  </w:t>
      </w:r>
      <w:hyperlink r:id="rId39" w:history="1">
        <w:r w:rsidRPr="00871087">
          <w:rPr>
            <w:rStyle w:val="Hyperlinkki"/>
            <w:lang w:val="en-US"/>
          </w:rPr>
          <w:t>https://x.com/KurdistanWatch/status/1870487850564899036</w:t>
        </w:r>
      </w:hyperlink>
      <w:r w:rsidRPr="00871087">
        <w:rPr>
          <w:lang w:val="en-US"/>
        </w:rPr>
        <w:t xml:space="preserve"> (käyty 25.8.2026).</w:t>
      </w:r>
    </w:p>
    <w:p w14:paraId="69DA867F" w14:textId="7A74B63F" w:rsidR="00297938" w:rsidRPr="00297938" w:rsidRDefault="00297938" w:rsidP="00297938">
      <w:pPr>
        <w:pStyle w:val="Luettelokappale"/>
        <w:jc w:val="left"/>
        <w:rPr>
          <w:lang w:val="en-US"/>
        </w:rPr>
      </w:pPr>
      <w:r w:rsidRPr="00871087">
        <w:rPr>
          <w:lang w:val="en-US"/>
        </w:rPr>
        <w:t xml:space="preserve">4.11.2024. </w:t>
      </w:r>
      <w:r w:rsidRPr="00871087">
        <w:rPr>
          <w:i/>
          <w:iCs/>
          <w:lang w:val="en-US"/>
        </w:rPr>
        <w:t>The Bwar News website reports that one of their journalists was violently assaulted</w:t>
      </w:r>
      <w:r w:rsidRPr="00871087">
        <w:rPr>
          <w:lang w:val="en-US"/>
        </w:rPr>
        <w:t xml:space="preserve">… [X]. </w:t>
      </w:r>
      <w:hyperlink r:id="rId40" w:history="1">
        <w:r w:rsidRPr="00871087">
          <w:rPr>
            <w:rStyle w:val="Hyperlinkki"/>
            <w:lang w:val="en-US"/>
          </w:rPr>
          <w:t>https://x.com/KurdistanWatch/status/1853483101395022130</w:t>
        </w:r>
      </w:hyperlink>
      <w:r w:rsidRPr="00871087">
        <w:rPr>
          <w:lang w:val="en-US"/>
        </w:rPr>
        <w:t xml:space="preserve"> (käyty 25.8.2026).</w:t>
      </w:r>
    </w:p>
    <w:p w14:paraId="47FF5B96" w14:textId="49F0BF6F" w:rsidR="00B535EE" w:rsidRPr="00B535EE" w:rsidRDefault="00B535EE" w:rsidP="00FD2558">
      <w:pPr>
        <w:spacing w:before="120" w:after="120" w:line="240" w:lineRule="auto"/>
        <w:jc w:val="left"/>
      </w:pPr>
      <w:r w:rsidRPr="00B535EE">
        <w:rPr>
          <w:lang w:val="en-US"/>
        </w:rPr>
        <w:t>The New Arab / Rodgers</w:t>
      </w:r>
      <w:r w:rsidR="00D44769">
        <w:rPr>
          <w:lang w:val="en-US"/>
        </w:rPr>
        <w:t>, Winthrop</w:t>
      </w:r>
      <w:r w:rsidRPr="00B535EE">
        <w:rPr>
          <w:lang w:val="en-US"/>
        </w:rPr>
        <w:t xml:space="preserve"> 15.7.2024. </w:t>
      </w:r>
      <w:r w:rsidRPr="00B535EE">
        <w:rPr>
          <w:i/>
          <w:iCs/>
          <w:lang w:val="en-US"/>
        </w:rPr>
        <w:t>Baghdad's new approach to Turkey's offensive in Iraqi Kurdistan</w:t>
      </w:r>
      <w:r w:rsidRPr="00B535EE">
        <w:rPr>
          <w:lang w:val="en-US"/>
        </w:rPr>
        <w:t xml:space="preserve">. </w:t>
      </w:r>
      <w:hyperlink r:id="rId41" w:history="1">
        <w:r w:rsidRPr="00B535EE">
          <w:rPr>
            <w:rStyle w:val="Hyperlinkki"/>
          </w:rPr>
          <w:t>https://www.newarab.com/analysis/baghdads-new-approach-turkeys-offensive-iraqi-kurdistan</w:t>
        </w:r>
      </w:hyperlink>
      <w:r w:rsidRPr="00B535EE">
        <w:t xml:space="preserve"> (käyty 28.2.2026). </w:t>
      </w:r>
    </w:p>
    <w:p w14:paraId="628DE3CE" w14:textId="6E72DFC4" w:rsidR="00E84F31" w:rsidRDefault="0000697C" w:rsidP="00FD2558">
      <w:pPr>
        <w:spacing w:before="120" w:after="120" w:line="240" w:lineRule="auto"/>
        <w:jc w:val="left"/>
        <w:rPr>
          <w:lang w:val="en-US"/>
        </w:rPr>
      </w:pPr>
      <w:r w:rsidRPr="0000697C">
        <w:rPr>
          <w:lang w:val="en-US"/>
        </w:rPr>
        <w:t xml:space="preserve">Peregraf </w:t>
      </w:r>
    </w:p>
    <w:p w14:paraId="31DBD1AF" w14:textId="77777777" w:rsidR="00D44769" w:rsidRDefault="00D44769" w:rsidP="00D44769">
      <w:pPr>
        <w:spacing w:before="120" w:after="120" w:line="240" w:lineRule="auto"/>
        <w:ind w:left="720"/>
        <w:jc w:val="left"/>
        <w:rPr>
          <w:lang w:val="en-US"/>
        </w:rPr>
      </w:pPr>
      <w:r w:rsidRPr="00E84F31">
        <w:rPr>
          <w:lang w:val="en-US"/>
        </w:rPr>
        <w:t xml:space="preserve">21.6.2026. </w:t>
      </w:r>
      <w:r w:rsidRPr="00E84F31">
        <w:rPr>
          <w:i/>
          <w:iCs/>
          <w:lang w:val="en-US"/>
        </w:rPr>
        <w:t>Channel 8 Says KRG Interior Ministry Issued Arrest Warrants for Board Chairman and Presenter</w:t>
      </w:r>
      <w:r w:rsidRPr="00E84F31">
        <w:rPr>
          <w:lang w:val="en-US"/>
        </w:rPr>
        <w:t xml:space="preserve">. </w:t>
      </w:r>
      <w:hyperlink r:id="rId42" w:history="1">
        <w:r w:rsidRPr="00E84F31">
          <w:rPr>
            <w:rStyle w:val="Hyperlinkki"/>
            <w:lang w:val="en-US"/>
          </w:rPr>
          <w:t>https://peregraf.com/en/news/11861</w:t>
        </w:r>
      </w:hyperlink>
      <w:r w:rsidRPr="00E84F31">
        <w:rPr>
          <w:lang w:val="en-US"/>
        </w:rPr>
        <w:t xml:space="preserve"> (käyty 28.8.2026).</w:t>
      </w:r>
      <w:r w:rsidRPr="00E84F31">
        <w:rPr>
          <w:b/>
          <w:bCs/>
          <w:lang w:val="en-US"/>
        </w:rPr>
        <w:t xml:space="preserve"> </w:t>
      </w:r>
    </w:p>
    <w:p w14:paraId="6068C605" w14:textId="79812EA9" w:rsidR="00D44769" w:rsidRDefault="00D44769" w:rsidP="00E84F31">
      <w:pPr>
        <w:spacing w:before="120" w:after="120" w:line="240" w:lineRule="auto"/>
        <w:ind w:left="720"/>
        <w:jc w:val="left"/>
        <w:rPr>
          <w:lang w:val="en-US"/>
        </w:rPr>
      </w:pPr>
      <w:r w:rsidRPr="00D44769">
        <w:rPr>
          <w:lang w:val="en-US"/>
        </w:rPr>
        <w:t>22.10.2025.</w:t>
      </w:r>
      <w:r>
        <w:rPr>
          <w:lang w:val="en-US"/>
        </w:rPr>
        <w:t xml:space="preserve"> </w:t>
      </w:r>
      <w:r w:rsidRPr="00D44769">
        <w:rPr>
          <w:i/>
          <w:iCs/>
          <w:lang w:val="en-US"/>
        </w:rPr>
        <w:t>Journalist Omed Baroshki Released After Nine Months in Duhok Prison</w:t>
      </w:r>
      <w:r>
        <w:rPr>
          <w:lang w:val="en-US"/>
        </w:rPr>
        <w:t xml:space="preserve">. </w:t>
      </w:r>
      <w:hyperlink r:id="rId43" w:history="1">
        <w:r w:rsidRPr="0002245D">
          <w:rPr>
            <w:rStyle w:val="Hyperlinkki"/>
            <w:lang w:val="en-US"/>
          </w:rPr>
          <w:t>https://peregraf.com/en/news/10026</w:t>
        </w:r>
      </w:hyperlink>
      <w:r>
        <w:rPr>
          <w:lang w:val="en-US"/>
        </w:rPr>
        <w:t xml:space="preserve"> (käyty 28.8.2026). </w:t>
      </w:r>
    </w:p>
    <w:p w14:paraId="0E4C18C3" w14:textId="071A0D3E" w:rsidR="0000697C" w:rsidRDefault="0000697C" w:rsidP="00E84F31">
      <w:pPr>
        <w:spacing w:before="120" w:after="120" w:line="240" w:lineRule="auto"/>
        <w:ind w:left="720"/>
        <w:jc w:val="left"/>
        <w:rPr>
          <w:lang w:val="en-US"/>
        </w:rPr>
      </w:pPr>
      <w:r w:rsidRPr="0000697C">
        <w:rPr>
          <w:lang w:val="en-US"/>
        </w:rPr>
        <w:t xml:space="preserve">22.5.2025. </w:t>
      </w:r>
      <w:r w:rsidRPr="0000697C">
        <w:rPr>
          <w:i/>
          <w:iCs/>
          <w:lang w:val="en-US"/>
        </w:rPr>
        <w:t>Metro Center Urges Erbil Authorities Not to Extradite Journalist Ali Al-Khayal to Baghdad</w:t>
      </w:r>
      <w:r w:rsidRPr="0000697C">
        <w:rPr>
          <w:lang w:val="en-US"/>
        </w:rPr>
        <w:t xml:space="preserve">. </w:t>
      </w:r>
      <w:hyperlink r:id="rId44" w:history="1">
        <w:r w:rsidRPr="0000697C">
          <w:rPr>
            <w:rStyle w:val="Hyperlinkki"/>
            <w:lang w:val="en-US"/>
          </w:rPr>
          <w:t>https://peregraf.com/en/news/9002</w:t>
        </w:r>
      </w:hyperlink>
      <w:r w:rsidRPr="0000697C">
        <w:rPr>
          <w:lang w:val="en-US"/>
        </w:rPr>
        <w:t xml:space="preserve"> (käyty 26.8.2026).</w:t>
      </w:r>
    </w:p>
    <w:p w14:paraId="5C1AB16C" w14:textId="0290F678" w:rsidR="009615CB" w:rsidRDefault="00F133C6" w:rsidP="00FD2558">
      <w:pPr>
        <w:spacing w:before="120" w:after="120" w:line="240" w:lineRule="auto"/>
        <w:jc w:val="left"/>
      </w:pPr>
      <w:r w:rsidRPr="00F133C6">
        <w:rPr>
          <w:lang w:val="en-US"/>
        </w:rPr>
        <w:t>Republic of Iraq 1969</w:t>
      </w:r>
      <w:r w:rsidRPr="00F133C6">
        <w:rPr>
          <w:i/>
          <w:iCs/>
          <w:lang w:val="en-US"/>
        </w:rPr>
        <w:t>. Iraqi Penal Code (Law No. 111 of 1969)</w:t>
      </w:r>
      <w:r>
        <w:rPr>
          <w:lang w:val="en-US"/>
        </w:rPr>
        <w:t xml:space="preserve">. </w:t>
      </w:r>
      <w:hyperlink r:id="rId45" w:history="1">
        <w:r w:rsidRPr="00F133C6">
          <w:rPr>
            <w:rStyle w:val="Hyperlinkki"/>
          </w:rPr>
          <w:t>https://natlex.ilo.org/dyn/natlex2/r/natlex/fe/details?p3_isn=57206</w:t>
        </w:r>
      </w:hyperlink>
      <w:r w:rsidRPr="00F133C6">
        <w:t xml:space="preserve"> (kä</w:t>
      </w:r>
      <w:r>
        <w:t xml:space="preserve">yty 25.8.2026). </w:t>
      </w:r>
    </w:p>
    <w:p w14:paraId="06654FCE" w14:textId="76BD1E41" w:rsidR="002D0273" w:rsidRPr="002D0273" w:rsidRDefault="002D0273" w:rsidP="00FD2558">
      <w:pPr>
        <w:spacing w:before="120" w:after="120" w:line="240" w:lineRule="auto"/>
        <w:jc w:val="left"/>
        <w:rPr>
          <w:lang w:val="en-US"/>
        </w:rPr>
      </w:pPr>
      <w:r w:rsidRPr="002D0273">
        <w:rPr>
          <w:lang w:val="en-US"/>
        </w:rPr>
        <w:t xml:space="preserve">RSF (Reporters Without Borders) [päiväämätön]. </w:t>
      </w:r>
      <w:r w:rsidRPr="002D0273">
        <w:rPr>
          <w:i/>
          <w:iCs/>
          <w:lang w:val="en-US"/>
        </w:rPr>
        <w:t>World Press Freedom Index, Iraq</w:t>
      </w:r>
      <w:r w:rsidRPr="002D0273">
        <w:rPr>
          <w:lang w:val="en-US"/>
        </w:rPr>
        <w:t xml:space="preserve">. </w:t>
      </w:r>
      <w:hyperlink r:id="rId46" w:history="1">
        <w:r w:rsidRPr="003E05C9">
          <w:rPr>
            <w:rStyle w:val="Hyperlinkki"/>
            <w:lang w:val="en-US"/>
          </w:rPr>
          <w:t>https://rsf.org/en/country/iraq</w:t>
        </w:r>
      </w:hyperlink>
      <w:r>
        <w:rPr>
          <w:lang w:val="en-US"/>
        </w:rPr>
        <w:t xml:space="preserve"> </w:t>
      </w:r>
      <w:r w:rsidRPr="002D0273">
        <w:rPr>
          <w:lang w:val="en-US"/>
        </w:rPr>
        <w:t>(käyty 19.8.2026).</w:t>
      </w:r>
    </w:p>
    <w:p w14:paraId="5BD092A9" w14:textId="77777777" w:rsidR="006D2C9D" w:rsidRPr="006D2C9D" w:rsidRDefault="006D2C9D" w:rsidP="006D2C9D">
      <w:pPr>
        <w:rPr>
          <w:lang w:val="en-US"/>
        </w:rPr>
      </w:pPr>
      <w:r w:rsidRPr="006D2C9D">
        <w:rPr>
          <w:lang w:val="en-US"/>
        </w:rPr>
        <w:t xml:space="preserve">Security Council </w:t>
      </w:r>
    </w:p>
    <w:p w14:paraId="6B975308" w14:textId="1329C55D" w:rsidR="006D2C9D" w:rsidRDefault="006D2C9D" w:rsidP="006D2C9D">
      <w:pPr>
        <w:ind w:left="720"/>
        <w:jc w:val="left"/>
      </w:pPr>
      <w:r w:rsidRPr="006D2C9D">
        <w:rPr>
          <w:lang w:val="en-US"/>
        </w:rPr>
        <w:t xml:space="preserve">30.5.2025. </w:t>
      </w:r>
      <w:r w:rsidRPr="006D2C9D">
        <w:rPr>
          <w:i/>
          <w:iCs/>
          <w:lang w:val="en-US"/>
        </w:rPr>
        <w:t xml:space="preserve">Implementation of resolution 2732 (2024). Report of the Secretary-General. </w:t>
      </w:r>
      <w:r w:rsidRPr="006D2C9D">
        <w:rPr>
          <w:i/>
          <w:iCs/>
        </w:rPr>
        <w:t>S/2025/323</w:t>
      </w:r>
      <w:r>
        <w:t xml:space="preserve">. </w:t>
      </w:r>
      <w:hyperlink r:id="rId47" w:history="1">
        <w:r w:rsidRPr="003E05C9">
          <w:rPr>
            <w:rStyle w:val="Hyperlinkki"/>
          </w:rPr>
          <w:t>https://iraq.un.org/sites/default/files/2025-06/S2025323_EN.pdf</w:t>
        </w:r>
      </w:hyperlink>
      <w:r>
        <w:t xml:space="preserve"> (käyty 19.8.2026). </w:t>
      </w:r>
    </w:p>
    <w:p w14:paraId="480D1128" w14:textId="5FD5D5FF" w:rsidR="00873A37" w:rsidRDefault="006D2C9D" w:rsidP="006D2C9D">
      <w:pPr>
        <w:ind w:left="720"/>
        <w:jc w:val="left"/>
        <w:rPr>
          <w:lang w:val="en-US"/>
        </w:rPr>
      </w:pPr>
      <w:r w:rsidRPr="006D2C9D">
        <w:rPr>
          <w:lang w:val="en-US"/>
        </w:rPr>
        <w:t xml:space="preserve">26.11.2024. </w:t>
      </w:r>
      <w:r w:rsidRPr="006D2C9D">
        <w:rPr>
          <w:i/>
          <w:iCs/>
          <w:lang w:val="en-US"/>
        </w:rPr>
        <w:t xml:space="preserve">Implementation of resolution 2732 (2024). Report of the Secretary-General. </w:t>
      </w:r>
      <w:r w:rsidRPr="008003FA">
        <w:rPr>
          <w:i/>
          <w:iCs/>
          <w:lang w:val="en-US"/>
        </w:rPr>
        <w:t>S/2024/857</w:t>
      </w:r>
      <w:r w:rsidRPr="008003FA">
        <w:rPr>
          <w:lang w:val="en-US"/>
        </w:rPr>
        <w:t xml:space="preserve">. </w:t>
      </w:r>
      <w:hyperlink r:id="rId48" w:history="1">
        <w:r w:rsidRPr="008003FA">
          <w:rPr>
            <w:rStyle w:val="Hyperlinkki"/>
            <w:lang w:val="en-US"/>
          </w:rPr>
          <w:t>https://docs.un.org/en/S/2024/857</w:t>
        </w:r>
      </w:hyperlink>
      <w:r w:rsidRPr="008003FA">
        <w:rPr>
          <w:lang w:val="en-US"/>
        </w:rPr>
        <w:t xml:space="preserve"> (käyty 19.8.2026).</w:t>
      </w:r>
    </w:p>
    <w:p w14:paraId="6B7FEEA1" w14:textId="77777777" w:rsidR="00A861CC" w:rsidRDefault="00E4746A" w:rsidP="00E4746A">
      <w:pPr>
        <w:jc w:val="left"/>
        <w:rPr>
          <w:lang w:val="en-US"/>
        </w:rPr>
      </w:pPr>
      <w:r w:rsidRPr="00E4746A">
        <w:rPr>
          <w:lang w:val="en-US"/>
        </w:rPr>
        <w:t xml:space="preserve">Shafaq News </w:t>
      </w:r>
    </w:p>
    <w:p w14:paraId="567CC0A5" w14:textId="4A138FC9" w:rsidR="00E4746A" w:rsidRDefault="00E4746A" w:rsidP="00A861CC">
      <w:pPr>
        <w:ind w:left="720"/>
        <w:jc w:val="left"/>
      </w:pPr>
      <w:r w:rsidRPr="00E4746A">
        <w:rPr>
          <w:lang w:val="en-US"/>
        </w:rPr>
        <w:t xml:space="preserve">6.7.2026. </w:t>
      </w:r>
      <w:r w:rsidRPr="00E4746A">
        <w:rPr>
          <w:i/>
          <w:iCs/>
          <w:lang w:val="en-US"/>
        </w:rPr>
        <w:t>Basra releases Iraq Human Rights Center head on bail</w:t>
      </w:r>
      <w:r w:rsidRPr="00E4746A">
        <w:rPr>
          <w:lang w:val="en-US"/>
        </w:rPr>
        <w:t xml:space="preserve">. </w:t>
      </w:r>
      <w:hyperlink r:id="rId49" w:history="1">
        <w:r w:rsidRPr="00E4746A">
          <w:rPr>
            <w:rStyle w:val="Hyperlinkki"/>
          </w:rPr>
          <w:t>https://shafaq.com/en/society/Basra-releases-Iraq-Human-Rights-Center-head-on-bail</w:t>
        </w:r>
      </w:hyperlink>
      <w:r w:rsidRPr="00E4746A">
        <w:t xml:space="preserve"> (käyty 2.9.2026).</w:t>
      </w:r>
    </w:p>
    <w:p w14:paraId="63B776A3" w14:textId="1A9590ED" w:rsidR="00A861CC" w:rsidRPr="00A861CC" w:rsidRDefault="00A861CC" w:rsidP="00A861CC">
      <w:pPr>
        <w:ind w:left="720"/>
        <w:jc w:val="left"/>
      </w:pPr>
      <w:r w:rsidRPr="00871087">
        <w:rPr>
          <w:lang w:val="en-US"/>
        </w:rPr>
        <w:lastRenderedPageBreak/>
        <w:t xml:space="preserve">19.9.2023. </w:t>
      </w:r>
      <w:r w:rsidRPr="00A861CC">
        <w:rPr>
          <w:i/>
          <w:iCs/>
          <w:lang w:val="en-US"/>
        </w:rPr>
        <w:t>Ammar Sarhan excluded from provincial council elections</w:t>
      </w:r>
      <w:r w:rsidRPr="00A861CC">
        <w:rPr>
          <w:lang w:val="en-US"/>
        </w:rPr>
        <w:t xml:space="preserve">. </w:t>
      </w:r>
      <w:hyperlink r:id="rId50" w:history="1">
        <w:r w:rsidRPr="00A861CC">
          <w:rPr>
            <w:rStyle w:val="Hyperlinkki"/>
          </w:rPr>
          <w:t>https://www.shafaq.com/en/Iraq/Ammar-Sarhan-excluded-from-provincial-council-elections</w:t>
        </w:r>
      </w:hyperlink>
      <w:r w:rsidRPr="00A861CC">
        <w:t xml:space="preserve"> (kä</w:t>
      </w:r>
      <w:r>
        <w:t xml:space="preserve">yty 2.9.2026). </w:t>
      </w:r>
    </w:p>
    <w:p w14:paraId="7B207F55" w14:textId="5AB4B4DE" w:rsidR="00AE058B" w:rsidRPr="00AE058B" w:rsidRDefault="00AE058B" w:rsidP="00AE058B">
      <w:pPr>
        <w:jc w:val="left"/>
      </w:pPr>
      <w:r w:rsidRPr="00871087">
        <w:rPr>
          <w:lang w:val="en-US"/>
        </w:rPr>
        <w:t xml:space="preserve">Sirri, Omar &amp; Renad Mansour 10.11.2019. </w:t>
      </w:r>
      <w:r w:rsidRPr="00AE058B">
        <w:rPr>
          <w:i/>
          <w:iCs/>
          <w:lang w:val="en-US"/>
        </w:rPr>
        <w:t>Surviving on violence: Iraq's political elite</w:t>
      </w:r>
      <w:r w:rsidRPr="00AE058B">
        <w:rPr>
          <w:lang w:val="en-US"/>
        </w:rPr>
        <w:t xml:space="preserve">. </w:t>
      </w:r>
      <w:hyperlink r:id="rId51" w:history="1">
        <w:r w:rsidRPr="00AE058B">
          <w:rPr>
            <w:rStyle w:val="Hyperlinkki"/>
          </w:rPr>
          <w:t>https://www.madamasr.com/en/2019/11/10/opinion/u/surviving-on-violence-iraqs-political-elite/</w:t>
        </w:r>
      </w:hyperlink>
      <w:r w:rsidRPr="00AE058B">
        <w:t xml:space="preserve"> (käyty </w:t>
      </w:r>
      <w:r>
        <w:t>2.9.2026</w:t>
      </w:r>
      <w:r w:rsidRPr="00AE058B">
        <w:t>)</w:t>
      </w:r>
      <w:r>
        <w:t>.</w:t>
      </w:r>
    </w:p>
    <w:p w14:paraId="32CE1CEF" w14:textId="581D3CB3" w:rsidR="0014288F" w:rsidRPr="00871087" w:rsidRDefault="0014288F" w:rsidP="0014288F">
      <w:pPr>
        <w:jc w:val="left"/>
      </w:pPr>
      <w:r w:rsidRPr="0014288F">
        <w:rPr>
          <w:lang w:val="en-US"/>
        </w:rPr>
        <w:t xml:space="preserve">SMEX / Ayyad, Safaa 15.2.2023. </w:t>
      </w:r>
      <w:r w:rsidRPr="0014288F">
        <w:rPr>
          <w:i/>
          <w:iCs/>
          <w:lang w:val="en-US"/>
        </w:rPr>
        <w:t>Iraq’s Controversial “Ballegh” Platform for “Combating Indecent Content”</w:t>
      </w:r>
      <w:r w:rsidRPr="0014288F">
        <w:rPr>
          <w:lang w:val="en-US"/>
        </w:rPr>
        <w:t xml:space="preserve">. </w:t>
      </w:r>
      <w:hyperlink r:id="rId52" w:history="1">
        <w:r w:rsidRPr="00871087">
          <w:rPr>
            <w:rStyle w:val="Hyperlinkki"/>
          </w:rPr>
          <w:t>https://smex.org/iraqs-controversial-ballegh-platform-for-combating-indecent-content/</w:t>
        </w:r>
      </w:hyperlink>
      <w:r w:rsidRPr="00871087">
        <w:t xml:space="preserve"> (käyty 20.8.2026).</w:t>
      </w:r>
    </w:p>
    <w:p w14:paraId="070F413A" w14:textId="6DC43152" w:rsidR="00FC39FC" w:rsidRPr="00871087" w:rsidRDefault="00FC39FC" w:rsidP="0014288F">
      <w:pPr>
        <w:jc w:val="left"/>
      </w:pPr>
      <w:r w:rsidRPr="00871087">
        <w:rPr>
          <w:lang w:val="en-US"/>
        </w:rPr>
        <w:t xml:space="preserve">Tammuz Intel (@Tammuz_Intel)14.11.2025.  </w:t>
      </w:r>
      <w:r w:rsidRPr="00871087">
        <w:rPr>
          <w:i/>
          <w:iCs/>
          <w:lang w:val="en-US"/>
        </w:rPr>
        <w:t>Iran-backed parties also held their grip on Communication and Media Commission…</w:t>
      </w:r>
      <w:r w:rsidRPr="00871087">
        <w:rPr>
          <w:lang w:val="en-US"/>
        </w:rPr>
        <w:t xml:space="preserve"> </w:t>
      </w:r>
      <w:r w:rsidRPr="00871087">
        <w:t xml:space="preserve">[X].  </w:t>
      </w:r>
      <w:hyperlink r:id="rId53" w:history="1">
        <w:r w:rsidRPr="00871087">
          <w:rPr>
            <w:rStyle w:val="Hyperlinkki"/>
          </w:rPr>
          <w:t>https://x.com/Tammuz_Intel/status/1989376058601484344?t=alXVRdPV2vohFTf-tD3hRw&amp;s=03</w:t>
        </w:r>
      </w:hyperlink>
      <w:r w:rsidRPr="00871087">
        <w:t xml:space="preserve"> (käyty 25.8.2026). </w:t>
      </w:r>
    </w:p>
    <w:p w14:paraId="058789E0" w14:textId="77777777" w:rsidR="00AD414E" w:rsidRPr="000F4378" w:rsidRDefault="008003FA" w:rsidP="008003FA">
      <w:pPr>
        <w:jc w:val="left"/>
      </w:pPr>
      <w:r w:rsidRPr="00871087">
        <w:rPr>
          <w:lang w:val="en-US"/>
        </w:rPr>
        <w:t xml:space="preserve">Tsurkov, Elizabeth (@Elizrael) 14.11.2025. </w:t>
      </w:r>
      <w:r w:rsidRPr="00871087">
        <w:rPr>
          <w:i/>
          <w:iCs/>
          <w:lang w:val="en-US"/>
        </w:rPr>
        <w:t>The past year in Iraq, ahead of the elections, witnessed a sharp deterioration in freedom of the media and freedom of speech</w:t>
      </w:r>
      <w:r w:rsidRPr="00871087">
        <w:rPr>
          <w:lang w:val="en-US"/>
        </w:rPr>
        <w:t xml:space="preserve">… </w:t>
      </w:r>
      <w:r w:rsidRPr="00871087">
        <w:t xml:space="preserve">[X]. </w:t>
      </w:r>
      <w:hyperlink r:id="rId54" w:history="1">
        <w:r w:rsidRPr="000F4378">
          <w:rPr>
            <w:rStyle w:val="Hyperlinkki"/>
          </w:rPr>
          <w:t>https://x.com/Elizrael/status/1989343841451663377?t=RopECWBD3gUFbOmSF0QCOw&amp;s=03</w:t>
        </w:r>
      </w:hyperlink>
      <w:r w:rsidRPr="000F4378">
        <w:t xml:space="preserve"> (käyty 25.8.2026).</w:t>
      </w:r>
    </w:p>
    <w:p w14:paraId="3BC116BD" w14:textId="77777777" w:rsidR="00AD414E" w:rsidRPr="00AD414E" w:rsidRDefault="00AD414E" w:rsidP="00AD414E">
      <w:pPr>
        <w:jc w:val="left"/>
        <w:rPr>
          <w:lang w:val="en-US"/>
        </w:rPr>
      </w:pPr>
      <w:r w:rsidRPr="00871087">
        <w:rPr>
          <w:lang w:val="en-US"/>
        </w:rPr>
        <w:t xml:space="preserve">UNAMI (@UNIraq) 21.8.2025. </w:t>
      </w:r>
      <w:r w:rsidRPr="00871087">
        <w:rPr>
          <w:i/>
          <w:iCs/>
          <w:lang w:val="en-US"/>
        </w:rPr>
        <w:t>UNAMI expresses concerns relating to the conviction of journalist Shirwan Shirwani</w:t>
      </w:r>
      <w:r w:rsidRPr="00871087">
        <w:rPr>
          <w:lang w:val="en-US"/>
        </w:rPr>
        <w:t xml:space="preserve">… [X]. </w:t>
      </w:r>
      <w:hyperlink r:id="rId55" w:history="1">
        <w:r w:rsidRPr="00871087">
          <w:rPr>
            <w:rStyle w:val="Hyperlinkki"/>
            <w:lang w:val="en-US"/>
          </w:rPr>
          <w:t>https://x.com/UNIraq/status/1958421133453041770</w:t>
        </w:r>
      </w:hyperlink>
      <w:r w:rsidRPr="00871087">
        <w:rPr>
          <w:lang w:val="en-US"/>
        </w:rPr>
        <w:t xml:space="preserve"> (käyty 26.8.2026).</w:t>
      </w:r>
      <w:r w:rsidRPr="00AD414E">
        <w:rPr>
          <w:lang w:val="en-US"/>
        </w:rPr>
        <w:t xml:space="preserve"> </w:t>
      </w:r>
    </w:p>
    <w:p w14:paraId="3832F56E" w14:textId="77777777" w:rsidR="008003FA" w:rsidRPr="00987E13" w:rsidRDefault="008003FA" w:rsidP="0014288F">
      <w:pPr>
        <w:jc w:val="left"/>
        <w:rPr>
          <w:lang w:val="en-US"/>
        </w:rPr>
      </w:pPr>
    </w:p>
    <w:p w14:paraId="3858055F" w14:textId="77777777" w:rsidR="00082DFE" w:rsidRPr="001D5CAA" w:rsidRDefault="00746A32" w:rsidP="00082DFE">
      <w:pPr>
        <w:pStyle w:val="LeiptekstiMigri"/>
        <w:ind w:left="0"/>
        <w:rPr>
          <w:lang w:val="en-GB"/>
        </w:rPr>
      </w:pPr>
      <w:r>
        <w:rPr>
          <w:b/>
        </w:rPr>
        <w:pict w14:anchorId="4BE4C5F4">
          <v:rect id="_x0000_i1028" style="width:0;height:1.5pt" o:hralign="center" o:hrstd="t" o:hr="t" fillcolor="#a0a0a0" stroked="f"/>
        </w:pict>
      </w:r>
    </w:p>
    <w:p w14:paraId="23D2DF30" w14:textId="77777777" w:rsidR="00082DFE" w:rsidRDefault="001D63F6" w:rsidP="00810134">
      <w:pPr>
        <w:pStyle w:val="Numeroimatonotsikko"/>
      </w:pPr>
      <w:r>
        <w:t>Tietoja vastauksesta</w:t>
      </w:r>
    </w:p>
    <w:p w14:paraId="6BC8E776" w14:textId="77777777" w:rsidR="001678AD" w:rsidRPr="00A35BCB" w:rsidRDefault="00A35BCB" w:rsidP="00A35BCB">
      <w:r w:rsidRPr="00A35BCB">
        <w:t xml:space="preserve">Maahanmuuttoviraston maatietopalvelun kyselyvastaus on laadittu noudattaen Euroopan unionin yhteisiä suuntaviivoja lähtömaatiedon tuottamisesta (2008). Vastaus perustuu huolellisesti valittuihin lähteisiin, joista kaikki on listattu vastauksen lähdeluetteloon. Ilmeisiä ja </w:t>
      </w:r>
      <w:r w:rsidRPr="00873A37">
        <w:t>kiistattomia</w:t>
      </w:r>
      <w:r w:rsidRPr="00A35BCB">
        <w:t xml:space="preserve"> tosiasioita lukuun ottamatta kaikki esitetty tieto on tarkastettu useammasta lähteestä, ellei muuta erikseen mainita. Vastauksessa esitetyt tiedot on hankittu, arvioitu ja käsitelty huolellisesti, vastausajan ollessa rajattu. Vastaus ei kuitenkaan pyri olemaan kaikenkattava, eikä sitä tule pitää yksinään minkään oleskeluluvan, pakolaisaseman tai turvapaikkahakemuksen perusteena. Vaikka jotain tapahtumaa, henkilöä tai organisaatiota ei olisi mainittu vastauksessa, se ei tarkoita, etteikö kyseistä tapahtumaa olisi tapahtunut tai kyseistä henkilöä tai organisaatiota olisi olemassa. Vastaus ei välttämättä edusta Maahanmuuttoviraston virallista kantaa, eikä se ole poliittinen kannanotto tai oikeudellinen arvio.</w:t>
      </w:r>
    </w:p>
    <w:p w14:paraId="15648E75" w14:textId="77777777" w:rsidR="001D63F6" w:rsidRPr="00BC367A" w:rsidRDefault="001D63F6" w:rsidP="00810134">
      <w:pPr>
        <w:pStyle w:val="Numeroimatonotsikko"/>
        <w:rPr>
          <w:lang w:val="en-GB"/>
        </w:rPr>
      </w:pPr>
      <w:r w:rsidRPr="00BC367A">
        <w:rPr>
          <w:lang w:val="en-GB"/>
        </w:rPr>
        <w:t>Information on the response</w:t>
      </w:r>
    </w:p>
    <w:p w14:paraId="4DB9EA42" w14:textId="77777777" w:rsidR="00A35BCB" w:rsidRDefault="00A35BCB" w:rsidP="00A35BCB">
      <w:pPr>
        <w:rPr>
          <w:lang w:val="en-GB"/>
        </w:rPr>
      </w:pPr>
      <w:r w:rsidRPr="00A35BCB">
        <w:rPr>
          <w:lang w:val="en-GB"/>
        </w:rPr>
        <w:t xml:space="preserve">This response has been compiled by the Country Information Service of the Finnish Immigration Service in accordance with the common EU guidelines for processing country of origin information (2008). The response is based on carefully selected sources of information. All sources used are referenced. With the exception of obvious and indisputable facts, all information presented has been cross-checked from several sources unless stated otherwise. The information provided in the response has been obtained, evaluated and processed carefully within the limited time frame given. However, the response does not aim to be exhaustive, and it should not be considered conclusive as to the merit of any particular claim to a residence permit, refugee status or asylum. Even if a certain event, person or organization is not mentioned in the response, this does not mean that the event has not taken place or that the person or organization does not exist. The response does not necessarily reflect the </w:t>
      </w:r>
      <w:r w:rsidRPr="00A35BCB">
        <w:rPr>
          <w:lang w:val="en-GB"/>
        </w:rPr>
        <w:lastRenderedPageBreak/>
        <w:t>opinion of the Finnish Immigration Service, and it is not a political statement or a judicial evaluation.</w:t>
      </w:r>
    </w:p>
    <w:sectPr w:rsidR="00A35BCB" w:rsidSect="00072438">
      <w:headerReference w:type="default" r:id="rId56"/>
      <w:headerReference w:type="first" r:id="rId57"/>
      <w:footerReference w:type="first" r:id="rId58"/>
      <w:pgSz w:w="11906" w:h="16838"/>
      <w:pgMar w:top="1985" w:right="1440" w:bottom="851" w:left="1440" w:header="708"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F022B5C" w14:textId="77777777" w:rsidR="00C36502" w:rsidRDefault="00C36502" w:rsidP="007E0069">
      <w:pPr>
        <w:spacing w:after="0" w:line="240" w:lineRule="auto"/>
      </w:pPr>
      <w:r>
        <w:separator/>
      </w:r>
    </w:p>
  </w:endnote>
  <w:endnote w:type="continuationSeparator" w:id="0">
    <w:p w14:paraId="3231B5F1" w14:textId="77777777" w:rsidR="00C36502" w:rsidRDefault="00C36502" w:rsidP="007E006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2B358D" w14:textId="77777777" w:rsidR="001678AD" w:rsidRDefault="001678AD"/>
  <w:tbl>
    <w:tblPr>
      <w:tblStyle w:val="TaulukkoRuudukko"/>
      <w:tblW w:w="9493"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60"/>
      <w:gridCol w:w="2551"/>
      <w:gridCol w:w="2552"/>
      <w:gridCol w:w="2830"/>
    </w:tblGrid>
    <w:tr w:rsidR="004D76E3" w:rsidRPr="00A83D54" w14:paraId="2F977F98" w14:textId="77777777" w:rsidTr="00483E37">
      <w:trPr>
        <w:trHeight w:val="189"/>
      </w:trPr>
      <w:tc>
        <w:tcPr>
          <w:tcW w:w="1560" w:type="dxa"/>
        </w:tcPr>
        <w:p w14:paraId="73B25E87" w14:textId="77777777" w:rsidR="004D76E3" w:rsidRPr="00A83D54" w:rsidRDefault="004D76E3" w:rsidP="00337E76">
          <w:pPr>
            <w:pStyle w:val="Alatunniste"/>
            <w:rPr>
              <w:sz w:val="14"/>
              <w:szCs w:val="14"/>
            </w:rPr>
          </w:pPr>
        </w:p>
      </w:tc>
      <w:tc>
        <w:tcPr>
          <w:tcW w:w="2551" w:type="dxa"/>
        </w:tcPr>
        <w:p w14:paraId="1CE14812" w14:textId="77777777" w:rsidR="004D76E3" w:rsidRPr="00A83D54" w:rsidRDefault="004D76E3" w:rsidP="00337E76">
          <w:pPr>
            <w:pStyle w:val="Alatunniste"/>
            <w:rPr>
              <w:sz w:val="14"/>
              <w:szCs w:val="14"/>
            </w:rPr>
          </w:pPr>
        </w:p>
      </w:tc>
      <w:tc>
        <w:tcPr>
          <w:tcW w:w="2552" w:type="dxa"/>
        </w:tcPr>
        <w:p w14:paraId="0996AB17" w14:textId="77777777" w:rsidR="004D76E3" w:rsidRPr="00A83D54" w:rsidRDefault="004D76E3" w:rsidP="00337E76">
          <w:pPr>
            <w:pStyle w:val="Alatunniste"/>
            <w:rPr>
              <w:sz w:val="14"/>
              <w:szCs w:val="14"/>
            </w:rPr>
          </w:pPr>
        </w:p>
      </w:tc>
      <w:tc>
        <w:tcPr>
          <w:tcW w:w="2830" w:type="dxa"/>
        </w:tcPr>
        <w:p w14:paraId="742E4EF2" w14:textId="77777777" w:rsidR="004D76E3" w:rsidRPr="00A83D54" w:rsidRDefault="004D76E3" w:rsidP="00337E76">
          <w:pPr>
            <w:pStyle w:val="Alatunniste"/>
            <w:rPr>
              <w:sz w:val="14"/>
              <w:szCs w:val="14"/>
            </w:rPr>
          </w:pPr>
        </w:p>
      </w:tc>
    </w:tr>
    <w:tr w:rsidR="004D76E3" w:rsidRPr="00A83D54" w14:paraId="097FFD46" w14:textId="77777777" w:rsidTr="00483E37">
      <w:trPr>
        <w:trHeight w:val="189"/>
      </w:trPr>
      <w:tc>
        <w:tcPr>
          <w:tcW w:w="1560" w:type="dxa"/>
        </w:tcPr>
        <w:p w14:paraId="6206B06D" w14:textId="77777777" w:rsidR="004D76E3" w:rsidRPr="00A83D54" w:rsidRDefault="004D76E3" w:rsidP="00337E76">
          <w:pPr>
            <w:pStyle w:val="Alatunniste"/>
            <w:rPr>
              <w:sz w:val="14"/>
              <w:szCs w:val="14"/>
            </w:rPr>
          </w:pPr>
        </w:p>
      </w:tc>
      <w:tc>
        <w:tcPr>
          <w:tcW w:w="2551" w:type="dxa"/>
        </w:tcPr>
        <w:p w14:paraId="35AB2701" w14:textId="77777777" w:rsidR="004D76E3" w:rsidRPr="00A83D54" w:rsidRDefault="004D76E3" w:rsidP="00337E76">
          <w:pPr>
            <w:pStyle w:val="Alatunniste"/>
            <w:rPr>
              <w:sz w:val="14"/>
              <w:szCs w:val="14"/>
            </w:rPr>
          </w:pPr>
        </w:p>
      </w:tc>
      <w:tc>
        <w:tcPr>
          <w:tcW w:w="2552" w:type="dxa"/>
        </w:tcPr>
        <w:p w14:paraId="0204304D" w14:textId="77777777" w:rsidR="004D76E3" w:rsidRPr="00A83D54" w:rsidRDefault="004D76E3" w:rsidP="00337E76">
          <w:pPr>
            <w:pStyle w:val="Alatunniste"/>
            <w:rPr>
              <w:sz w:val="14"/>
              <w:szCs w:val="14"/>
            </w:rPr>
          </w:pPr>
        </w:p>
      </w:tc>
      <w:tc>
        <w:tcPr>
          <w:tcW w:w="2830" w:type="dxa"/>
        </w:tcPr>
        <w:p w14:paraId="75BDB2C4" w14:textId="77777777" w:rsidR="004D76E3" w:rsidRPr="00A83D54" w:rsidRDefault="004D76E3" w:rsidP="00337E76">
          <w:pPr>
            <w:pStyle w:val="Alatunniste"/>
            <w:rPr>
              <w:sz w:val="14"/>
              <w:szCs w:val="14"/>
            </w:rPr>
          </w:pPr>
        </w:p>
      </w:tc>
    </w:tr>
    <w:tr w:rsidR="004D76E3" w:rsidRPr="00A83D54" w14:paraId="1EA8F9BA" w14:textId="77777777" w:rsidTr="00483E37">
      <w:trPr>
        <w:trHeight w:val="189"/>
      </w:trPr>
      <w:tc>
        <w:tcPr>
          <w:tcW w:w="1560" w:type="dxa"/>
        </w:tcPr>
        <w:p w14:paraId="0E241869" w14:textId="77777777" w:rsidR="004D76E3" w:rsidRPr="00A83D54" w:rsidRDefault="004D76E3" w:rsidP="00337E76">
          <w:pPr>
            <w:pStyle w:val="Alatunniste"/>
            <w:rPr>
              <w:sz w:val="14"/>
              <w:szCs w:val="14"/>
            </w:rPr>
          </w:pPr>
        </w:p>
      </w:tc>
      <w:tc>
        <w:tcPr>
          <w:tcW w:w="2551" w:type="dxa"/>
        </w:tcPr>
        <w:p w14:paraId="19C92D8B" w14:textId="77777777" w:rsidR="004D76E3" w:rsidRPr="00A83D54" w:rsidRDefault="004D76E3" w:rsidP="00337E76">
          <w:pPr>
            <w:pStyle w:val="Alatunniste"/>
            <w:rPr>
              <w:sz w:val="14"/>
              <w:szCs w:val="14"/>
            </w:rPr>
          </w:pPr>
        </w:p>
      </w:tc>
      <w:tc>
        <w:tcPr>
          <w:tcW w:w="2552" w:type="dxa"/>
        </w:tcPr>
        <w:p w14:paraId="55E4E637" w14:textId="77777777" w:rsidR="004D76E3" w:rsidRPr="00A83D54" w:rsidRDefault="004D76E3" w:rsidP="00337E76">
          <w:pPr>
            <w:pStyle w:val="Alatunniste"/>
            <w:rPr>
              <w:sz w:val="14"/>
              <w:szCs w:val="14"/>
            </w:rPr>
          </w:pPr>
        </w:p>
      </w:tc>
      <w:tc>
        <w:tcPr>
          <w:tcW w:w="2830" w:type="dxa"/>
        </w:tcPr>
        <w:p w14:paraId="4960B913" w14:textId="77777777" w:rsidR="004D76E3" w:rsidRPr="00A83D54" w:rsidRDefault="004D76E3" w:rsidP="00337E76">
          <w:pPr>
            <w:pStyle w:val="Alatunniste"/>
            <w:rPr>
              <w:sz w:val="14"/>
              <w:szCs w:val="14"/>
            </w:rPr>
          </w:pPr>
        </w:p>
      </w:tc>
    </w:tr>
  </w:tbl>
  <w:p w14:paraId="538116A8" w14:textId="77777777" w:rsidR="004D76E3" w:rsidRDefault="004D76E3">
    <w:pPr>
      <w:pStyle w:val="Alatunniste"/>
    </w:pPr>
    <w:r w:rsidRPr="00A83D54">
      <w:rPr>
        <w:noProof/>
        <w:sz w:val="14"/>
        <w:szCs w:val="14"/>
        <w:lang w:eastAsia="fi-FI"/>
      </w:rPr>
      <w:drawing>
        <wp:anchor distT="0" distB="0" distL="114300" distR="114300" simplePos="0" relativeHeight="251667456" behindDoc="0" locked="0" layoutInCell="1" allowOverlap="1" wp14:anchorId="14C908D9" wp14:editId="7F65222E">
          <wp:simplePos x="0" y="0"/>
          <wp:positionH relativeFrom="column">
            <wp:posOffset>-3810</wp:posOffset>
          </wp:positionH>
          <wp:positionV relativeFrom="paragraph">
            <wp:posOffset>-626745</wp:posOffset>
          </wp:positionV>
          <wp:extent cx="648335" cy="286385"/>
          <wp:effectExtent l="0" t="0" r="0" b="0"/>
          <wp:wrapNone/>
          <wp:docPr id="21" name="Picture 2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migrilogomusta.png"/>
                  <pic:cNvPicPr/>
                </pic:nvPicPr>
                <pic:blipFill>
                  <a:blip r:embed="rId1">
                    <a:extLst>
                      <a:ext uri="{28A0092B-C50C-407E-A947-70E740481C1C}">
                        <a14:useLocalDpi xmlns:a14="http://schemas.microsoft.com/office/drawing/2010/main" val="0"/>
                      </a:ext>
                    </a:extLst>
                  </a:blip>
                  <a:stretch>
                    <a:fillRect/>
                  </a:stretch>
                </pic:blipFill>
                <pic:spPr>
                  <a:xfrm>
                    <a:off x="0" y="0"/>
                    <a:ext cx="648335" cy="286385"/>
                  </a:xfrm>
                  <a:prstGeom prst="rect">
                    <a:avLst/>
                  </a:prstGeom>
                </pic:spPr>
              </pic:pic>
            </a:graphicData>
          </a:graphic>
          <wp14:sizeRelH relativeFrom="margin">
            <wp14:pctWidth>0</wp14:pctWidth>
          </wp14:sizeRelH>
        </wp:anchor>
      </w:drawing>
    </w:r>
  </w:p>
  <w:p w14:paraId="1A4F0CD1" w14:textId="77777777" w:rsidR="006B3E85" w:rsidRDefault="006B3E85">
    <w:pPr>
      <w:pStyle w:val="Alatunnist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66F0383" w14:textId="77777777" w:rsidR="00C36502" w:rsidRDefault="00C36502" w:rsidP="007E0069">
      <w:pPr>
        <w:spacing w:after="0" w:line="240" w:lineRule="auto"/>
      </w:pPr>
      <w:r>
        <w:separator/>
      </w:r>
    </w:p>
  </w:footnote>
  <w:footnote w:type="continuationSeparator" w:id="0">
    <w:p w14:paraId="45F9E9BD" w14:textId="77777777" w:rsidR="00C36502" w:rsidRDefault="00C36502" w:rsidP="007E0069">
      <w:pPr>
        <w:spacing w:after="0" w:line="240" w:lineRule="auto"/>
      </w:pPr>
      <w:r>
        <w:continuationSeparator/>
      </w:r>
    </w:p>
  </w:footnote>
  <w:footnote w:id="1">
    <w:p w14:paraId="767C35AC" w14:textId="5E4E8CDA" w:rsidR="000C53DD" w:rsidRPr="00686BE3" w:rsidRDefault="000C53DD" w:rsidP="005579C7">
      <w:pPr>
        <w:pStyle w:val="Alaviitteenteksti"/>
        <w:jc w:val="left"/>
        <w:rPr>
          <w:lang w:val="en-US"/>
        </w:rPr>
      </w:pPr>
      <w:r>
        <w:rPr>
          <w:rStyle w:val="Alaviitteenviite"/>
        </w:rPr>
        <w:footnoteRef/>
      </w:r>
      <w:r w:rsidRPr="00FD2558">
        <w:rPr>
          <w:lang w:val="en-US"/>
        </w:rPr>
        <w:t xml:space="preserve"> </w:t>
      </w:r>
      <w:r w:rsidRPr="00686BE3">
        <w:rPr>
          <w:lang w:val="en-US"/>
        </w:rPr>
        <w:t>Freedom House 2025; Freedom House 2026</w:t>
      </w:r>
      <w:r w:rsidR="00E26251" w:rsidRPr="00686BE3">
        <w:rPr>
          <w:lang w:val="en-US"/>
        </w:rPr>
        <w:t xml:space="preserve">. </w:t>
      </w:r>
    </w:p>
  </w:footnote>
  <w:footnote w:id="2">
    <w:p w14:paraId="0D493EE0" w14:textId="6A2A4067" w:rsidR="00E26251" w:rsidRPr="00686BE3" w:rsidRDefault="00E26251" w:rsidP="005579C7">
      <w:pPr>
        <w:pStyle w:val="Alaviitteenteksti"/>
        <w:jc w:val="left"/>
        <w:rPr>
          <w:lang w:val="en-US"/>
        </w:rPr>
      </w:pPr>
      <w:r w:rsidRPr="00686BE3">
        <w:rPr>
          <w:rStyle w:val="Alaviitteenviite"/>
        </w:rPr>
        <w:footnoteRef/>
      </w:r>
      <w:r w:rsidRPr="00686BE3">
        <w:rPr>
          <w:lang w:val="en-US"/>
        </w:rPr>
        <w:t xml:space="preserve"> Freedom House 2026; Freedom House 2026.</w:t>
      </w:r>
    </w:p>
  </w:footnote>
  <w:footnote w:id="3">
    <w:p w14:paraId="3D3D727D" w14:textId="77777777" w:rsidR="00DF4C60" w:rsidRPr="00686BE3" w:rsidRDefault="00DF4C60" w:rsidP="005579C7">
      <w:pPr>
        <w:pStyle w:val="Alaviitteenteksti"/>
        <w:jc w:val="left"/>
        <w:rPr>
          <w:lang w:val="sv-SE"/>
        </w:rPr>
      </w:pPr>
      <w:r w:rsidRPr="00686BE3">
        <w:rPr>
          <w:rStyle w:val="Alaviitteenviite"/>
        </w:rPr>
        <w:footnoteRef/>
      </w:r>
      <w:r w:rsidRPr="00686BE3">
        <w:rPr>
          <w:lang w:val="sv-SE"/>
        </w:rPr>
        <w:t xml:space="preserve"> </w:t>
      </w:r>
      <w:bookmarkStart w:id="1" w:name="_Hlk238539677"/>
      <w:r w:rsidRPr="00686BE3">
        <w:rPr>
          <w:lang w:val="sv-SE"/>
        </w:rPr>
        <w:t>Bertelsmann Stiftung 2026, s. 11.</w:t>
      </w:r>
      <w:bookmarkEnd w:id="1"/>
    </w:p>
  </w:footnote>
  <w:footnote w:id="4">
    <w:p w14:paraId="5CA00FFE" w14:textId="77777777" w:rsidR="00DF4C60" w:rsidRPr="00DF4C60" w:rsidRDefault="00DF4C60" w:rsidP="005579C7">
      <w:pPr>
        <w:pStyle w:val="Alaviitteenteksti"/>
        <w:jc w:val="left"/>
        <w:rPr>
          <w:lang w:val="sv-SE"/>
        </w:rPr>
      </w:pPr>
      <w:r>
        <w:rPr>
          <w:rStyle w:val="Alaviitteenviite"/>
        </w:rPr>
        <w:footnoteRef/>
      </w:r>
      <w:r w:rsidRPr="00DF4C60">
        <w:rPr>
          <w:lang w:val="sv-SE"/>
        </w:rPr>
        <w:t xml:space="preserve"> Bertelsmann Stiftung 2026, s. 11.</w:t>
      </w:r>
    </w:p>
  </w:footnote>
  <w:footnote w:id="5">
    <w:p w14:paraId="0392674F" w14:textId="77777777" w:rsidR="00DF4C60" w:rsidRPr="00686BE3" w:rsidRDefault="00DF4C60" w:rsidP="005579C7">
      <w:pPr>
        <w:pStyle w:val="Alaviitteenteksti"/>
        <w:jc w:val="left"/>
        <w:rPr>
          <w:lang w:val="en-US"/>
        </w:rPr>
      </w:pPr>
      <w:r w:rsidRPr="00686BE3">
        <w:rPr>
          <w:rStyle w:val="Alaviitteenviite"/>
        </w:rPr>
        <w:footnoteRef/>
      </w:r>
      <w:r w:rsidRPr="00686BE3">
        <w:rPr>
          <w:lang w:val="en-US"/>
        </w:rPr>
        <w:t xml:space="preserve"> Security Council 26.11.2024, s. 12, kohta 54; Security Council 30.5.2025, s. 10–11, kohta 52.</w:t>
      </w:r>
    </w:p>
  </w:footnote>
  <w:footnote w:id="6">
    <w:p w14:paraId="422C2B7C" w14:textId="5AE43E40" w:rsidR="00E26251" w:rsidRPr="00686BE3" w:rsidRDefault="00E26251" w:rsidP="005579C7">
      <w:pPr>
        <w:pStyle w:val="Alaviitteenteksti"/>
        <w:jc w:val="left"/>
        <w:rPr>
          <w:lang w:val="sv-SE"/>
        </w:rPr>
      </w:pPr>
      <w:r w:rsidRPr="00686BE3">
        <w:rPr>
          <w:rStyle w:val="Alaviitteenviite"/>
        </w:rPr>
        <w:footnoteRef/>
      </w:r>
      <w:r w:rsidRPr="00686BE3">
        <w:rPr>
          <w:lang w:val="sv-SE"/>
        </w:rPr>
        <w:t xml:space="preserve"> Bertelsmann Stiftung 2026, s. 11.</w:t>
      </w:r>
    </w:p>
  </w:footnote>
  <w:footnote w:id="7">
    <w:p w14:paraId="78F2D918" w14:textId="686C8255" w:rsidR="005E0D1E" w:rsidRPr="00DF4C60" w:rsidRDefault="005E0D1E" w:rsidP="005579C7">
      <w:pPr>
        <w:pStyle w:val="Alaviitteenteksti"/>
        <w:jc w:val="left"/>
        <w:rPr>
          <w:lang w:val="sv-SE"/>
        </w:rPr>
      </w:pPr>
      <w:r w:rsidRPr="00686BE3">
        <w:rPr>
          <w:rStyle w:val="Alaviitteenviite"/>
        </w:rPr>
        <w:footnoteRef/>
      </w:r>
      <w:r w:rsidRPr="00DF4C60">
        <w:rPr>
          <w:lang w:val="sv-SE"/>
        </w:rPr>
        <w:t xml:space="preserve"> </w:t>
      </w:r>
      <w:bookmarkStart w:id="3" w:name="_Hlk238542374"/>
      <w:r w:rsidR="00613359" w:rsidRPr="00DF4C60">
        <w:rPr>
          <w:lang w:val="sv-SE"/>
        </w:rPr>
        <w:t>Al-Kaabi &amp; Knights 28.2.2024.</w:t>
      </w:r>
      <w:bookmarkEnd w:id="3"/>
      <w:r w:rsidR="00613359" w:rsidRPr="00DF4C60">
        <w:rPr>
          <w:lang w:val="sv-SE"/>
        </w:rPr>
        <w:t xml:space="preserve">  </w:t>
      </w:r>
    </w:p>
  </w:footnote>
  <w:footnote w:id="8">
    <w:p w14:paraId="7FCDE7BF" w14:textId="77777777" w:rsidR="005E6292" w:rsidRPr="00686BE3" w:rsidRDefault="005E6292" w:rsidP="005579C7">
      <w:pPr>
        <w:pStyle w:val="Alaviitteenteksti"/>
        <w:jc w:val="left"/>
        <w:rPr>
          <w:lang w:val="en-US"/>
        </w:rPr>
      </w:pPr>
      <w:r w:rsidRPr="00686BE3">
        <w:rPr>
          <w:rStyle w:val="Alaviitteenviite"/>
        </w:rPr>
        <w:footnoteRef/>
      </w:r>
      <w:r w:rsidRPr="00686BE3">
        <w:rPr>
          <w:lang w:val="en-US"/>
        </w:rPr>
        <w:t xml:space="preserve"> Al-Kaabi &amp; Knights 28.2.2024.  </w:t>
      </w:r>
    </w:p>
  </w:footnote>
  <w:footnote w:id="9">
    <w:p w14:paraId="794C8391" w14:textId="77777777" w:rsidR="00DF4C60" w:rsidRPr="00686BE3" w:rsidRDefault="00DF4C60" w:rsidP="005579C7">
      <w:pPr>
        <w:pStyle w:val="Alaviitteenteksti"/>
        <w:jc w:val="left"/>
        <w:rPr>
          <w:lang w:val="en-US"/>
        </w:rPr>
      </w:pPr>
      <w:r w:rsidRPr="00686BE3">
        <w:rPr>
          <w:rStyle w:val="Alaviitteenviite"/>
        </w:rPr>
        <w:footnoteRef/>
      </w:r>
      <w:r w:rsidRPr="00686BE3">
        <w:rPr>
          <w:lang w:val="en-US"/>
        </w:rPr>
        <w:t xml:space="preserve"> The Media and Communications Commission.</w:t>
      </w:r>
    </w:p>
  </w:footnote>
  <w:footnote w:id="10">
    <w:p w14:paraId="0760382E" w14:textId="77777777" w:rsidR="00DF4C60" w:rsidRPr="00686BE3" w:rsidRDefault="00DF4C60" w:rsidP="005579C7">
      <w:pPr>
        <w:pStyle w:val="Alaviitteenteksti"/>
        <w:jc w:val="left"/>
      </w:pPr>
      <w:r w:rsidRPr="00686BE3">
        <w:rPr>
          <w:rStyle w:val="Alaviitteenviite"/>
        </w:rPr>
        <w:footnoteRef/>
      </w:r>
      <w:r w:rsidRPr="00686BE3">
        <w:t xml:space="preserve"> Heittomerkit lainattu lähteestä.</w:t>
      </w:r>
    </w:p>
  </w:footnote>
  <w:footnote w:id="11">
    <w:p w14:paraId="115802C6" w14:textId="77777777" w:rsidR="00DF4C60" w:rsidRPr="00686BE3" w:rsidRDefault="00DF4C60" w:rsidP="005579C7">
      <w:pPr>
        <w:pStyle w:val="Alaviitteenteksti"/>
        <w:jc w:val="left"/>
      </w:pPr>
      <w:r w:rsidRPr="00686BE3">
        <w:rPr>
          <w:rStyle w:val="Alaviitteenviite"/>
        </w:rPr>
        <w:footnoteRef/>
      </w:r>
      <w:r w:rsidRPr="00686BE3">
        <w:t xml:space="preserve"> EUAA 10/2025, s. 88.</w:t>
      </w:r>
    </w:p>
  </w:footnote>
  <w:footnote w:id="12">
    <w:p w14:paraId="786F1309" w14:textId="77777777" w:rsidR="00DF4C60" w:rsidRPr="00DF4C60" w:rsidRDefault="00DF4C60" w:rsidP="005579C7">
      <w:pPr>
        <w:pStyle w:val="Alaviitteenteksti"/>
        <w:jc w:val="left"/>
      </w:pPr>
      <w:r w:rsidRPr="00686BE3">
        <w:rPr>
          <w:rStyle w:val="Alaviitteenviite"/>
        </w:rPr>
        <w:footnoteRef/>
      </w:r>
      <w:r w:rsidRPr="00DF4C60">
        <w:t xml:space="preserve"> Tammuz Intel 14.11.2025. </w:t>
      </w:r>
    </w:p>
  </w:footnote>
  <w:footnote w:id="13">
    <w:p w14:paraId="583A2772" w14:textId="77777777" w:rsidR="00DF4C60" w:rsidRPr="00DF4C60" w:rsidRDefault="00DF4C60" w:rsidP="005579C7">
      <w:pPr>
        <w:pStyle w:val="Alaviitteenteksti"/>
        <w:jc w:val="left"/>
      </w:pPr>
      <w:r w:rsidRPr="00686BE3">
        <w:rPr>
          <w:rStyle w:val="Alaviitteenviite"/>
        </w:rPr>
        <w:footnoteRef/>
      </w:r>
      <w:r w:rsidRPr="00DF4C60">
        <w:t xml:space="preserve"> Elizabeth Tsurkov 14.11.2025</w:t>
      </w:r>
    </w:p>
  </w:footnote>
  <w:footnote w:id="14">
    <w:p w14:paraId="158EA6AA" w14:textId="77777777" w:rsidR="000B292A" w:rsidRPr="00DF4C60" w:rsidRDefault="000B292A" w:rsidP="005579C7">
      <w:pPr>
        <w:pStyle w:val="Alaviitteenteksti"/>
        <w:jc w:val="left"/>
      </w:pPr>
      <w:r w:rsidRPr="00686BE3">
        <w:rPr>
          <w:rStyle w:val="Alaviitteenviite"/>
        </w:rPr>
        <w:footnoteRef/>
      </w:r>
      <w:r w:rsidRPr="00DF4C60">
        <w:t xml:space="preserve"> EUAA 10/2025, s. 85. </w:t>
      </w:r>
    </w:p>
  </w:footnote>
  <w:footnote w:id="15">
    <w:p w14:paraId="0B70C79A" w14:textId="1199974E" w:rsidR="00725A15" w:rsidRPr="005C0615" w:rsidRDefault="00725A15" w:rsidP="005579C7">
      <w:pPr>
        <w:pStyle w:val="Alaviitteenteksti"/>
        <w:jc w:val="left"/>
      </w:pPr>
      <w:r w:rsidRPr="00686BE3">
        <w:rPr>
          <w:rStyle w:val="Alaviitteenviite"/>
        </w:rPr>
        <w:footnoteRef/>
      </w:r>
      <w:r w:rsidRPr="005C0615">
        <w:t xml:space="preserve"> EUAA 10/2025, s. 85</w:t>
      </w:r>
      <w:r w:rsidR="00264C2A" w:rsidRPr="005C0615">
        <w:t>.</w:t>
      </w:r>
    </w:p>
  </w:footnote>
  <w:footnote w:id="16">
    <w:p w14:paraId="2B4AB415" w14:textId="7A3CA2F9" w:rsidR="00725A15" w:rsidRPr="00686BE3" w:rsidRDefault="00725A15" w:rsidP="005579C7">
      <w:pPr>
        <w:pStyle w:val="Alaviitteenteksti"/>
        <w:jc w:val="left"/>
      </w:pPr>
      <w:r w:rsidRPr="00686BE3">
        <w:rPr>
          <w:rStyle w:val="Alaviitteenviite"/>
        </w:rPr>
        <w:footnoteRef/>
      </w:r>
      <w:r w:rsidRPr="00686BE3">
        <w:t xml:space="preserve"> EUAA 10/2025, s. 85, 88.</w:t>
      </w:r>
    </w:p>
  </w:footnote>
  <w:footnote w:id="17">
    <w:p w14:paraId="08D14100" w14:textId="77777777" w:rsidR="002D3458" w:rsidRPr="00686BE3" w:rsidRDefault="002D3458" w:rsidP="005579C7">
      <w:pPr>
        <w:pStyle w:val="Alaviitteenteksti"/>
        <w:jc w:val="left"/>
      </w:pPr>
      <w:r w:rsidRPr="00686BE3">
        <w:rPr>
          <w:rStyle w:val="Alaviitteenviite"/>
        </w:rPr>
        <w:footnoteRef/>
      </w:r>
      <w:r w:rsidRPr="00686BE3">
        <w:t xml:space="preserve"> EUAA 10/2025, s. 88.</w:t>
      </w:r>
    </w:p>
  </w:footnote>
  <w:footnote w:id="18">
    <w:p w14:paraId="7F5814DC" w14:textId="60A2DD2C" w:rsidR="00B921F7" w:rsidRDefault="00B921F7" w:rsidP="005579C7">
      <w:pPr>
        <w:pStyle w:val="Alaviitteenteksti"/>
        <w:jc w:val="left"/>
      </w:pPr>
      <w:r>
        <w:rPr>
          <w:rStyle w:val="Alaviitteenviite"/>
        </w:rPr>
        <w:footnoteRef/>
      </w:r>
      <w:r>
        <w:t xml:space="preserve"> </w:t>
      </w:r>
      <w:r w:rsidR="00AE058B" w:rsidRPr="00AE058B">
        <w:t xml:space="preserve">Beirutin amerikkalaisen yliopiston tutkija Omar Sirri ja Chatham House -tutkimuslaitoksen tutkija Renad Mansour kuvasivat </w:t>
      </w:r>
      <w:r w:rsidR="00AE058B">
        <w:t>lokakuussa</w:t>
      </w:r>
      <w:r w:rsidR="00AE058B" w:rsidRPr="00AE058B">
        <w:t xml:space="preserve"> 2019</w:t>
      </w:r>
      <w:r w:rsidR="00AE058B">
        <w:t xml:space="preserve"> alkaneita,</w:t>
      </w:r>
      <w:r w:rsidR="00AE058B" w:rsidRPr="00AE058B">
        <w:t xml:space="preserve"> Irakin </w:t>
      </w:r>
      <w:r w:rsidR="00AE058B">
        <w:t xml:space="preserve">poliittiseen järjestelmään kohdistuneita </w:t>
      </w:r>
      <w:r w:rsidR="00AE058B" w:rsidRPr="00AE058B">
        <w:t>mielenosoituksia maan modernin historian suurimmaksi ruohonjuuritason poliittiseksi liikkeeksi</w:t>
      </w:r>
      <w:r w:rsidR="00AE058B">
        <w:t>. (</w:t>
      </w:r>
      <w:r w:rsidR="00AE058B" w:rsidRPr="00AE058B">
        <w:t>Sirri</w:t>
      </w:r>
      <w:r w:rsidR="00AE058B">
        <w:t xml:space="preserve"> </w:t>
      </w:r>
      <w:r w:rsidR="00AE058B" w:rsidRPr="00AE058B">
        <w:t>&amp; Mansour 10.11.2019</w:t>
      </w:r>
      <w:r w:rsidR="00AE058B">
        <w:t>.)</w:t>
      </w:r>
    </w:p>
  </w:footnote>
  <w:footnote w:id="19">
    <w:p w14:paraId="1C79B5C9" w14:textId="3F3B6912" w:rsidR="00E555BB" w:rsidRPr="00E555BB" w:rsidRDefault="00E555BB" w:rsidP="005579C7">
      <w:pPr>
        <w:pStyle w:val="Alaviitteenteksti"/>
        <w:jc w:val="left"/>
      </w:pPr>
      <w:r>
        <w:rPr>
          <w:rStyle w:val="Alaviitteenviite"/>
        </w:rPr>
        <w:footnoteRef/>
      </w:r>
      <w:r w:rsidRPr="00876E99">
        <w:t xml:space="preserve"> Amnesty International 1.10.2025. </w:t>
      </w:r>
      <w:r w:rsidRPr="00876E99">
        <w:rPr>
          <w:i/>
          <w:iCs/>
        </w:rPr>
        <w:t xml:space="preserve"> </w:t>
      </w:r>
    </w:p>
  </w:footnote>
  <w:footnote w:id="20">
    <w:p w14:paraId="7985834B" w14:textId="6FD4895F" w:rsidR="00264C2A" w:rsidRPr="00686BE3" w:rsidRDefault="00264C2A" w:rsidP="005579C7">
      <w:pPr>
        <w:pStyle w:val="Alaviitteenteksti"/>
        <w:jc w:val="left"/>
      </w:pPr>
      <w:r w:rsidRPr="00686BE3">
        <w:rPr>
          <w:rStyle w:val="Alaviitteenviite"/>
        </w:rPr>
        <w:footnoteRef/>
      </w:r>
      <w:r w:rsidRPr="00686BE3">
        <w:t xml:space="preserve"> Heittomerkit lainattu lähteestä.</w:t>
      </w:r>
    </w:p>
  </w:footnote>
  <w:footnote w:id="21">
    <w:p w14:paraId="13908C50" w14:textId="66E81513" w:rsidR="0014288F" w:rsidRPr="00686BE3" w:rsidRDefault="0014288F" w:rsidP="005579C7">
      <w:pPr>
        <w:pStyle w:val="Alaviitteenteksti"/>
        <w:jc w:val="left"/>
      </w:pPr>
      <w:r w:rsidRPr="00686BE3">
        <w:rPr>
          <w:rStyle w:val="Alaviitteenviite"/>
        </w:rPr>
        <w:footnoteRef/>
      </w:r>
      <w:r w:rsidRPr="00686BE3">
        <w:t xml:space="preserve"> EUAA 10/2025, s. 113.</w:t>
      </w:r>
    </w:p>
  </w:footnote>
  <w:footnote w:id="22">
    <w:p w14:paraId="1060A01E" w14:textId="57174F6A" w:rsidR="002D3458" w:rsidRPr="00871087" w:rsidRDefault="002D3458" w:rsidP="005579C7">
      <w:pPr>
        <w:pStyle w:val="Alaviitteenteksti"/>
        <w:jc w:val="left"/>
      </w:pPr>
      <w:r w:rsidRPr="00686BE3">
        <w:rPr>
          <w:rStyle w:val="Alaviitteenviite"/>
        </w:rPr>
        <w:footnoteRef/>
      </w:r>
      <w:r w:rsidRPr="00871087">
        <w:t xml:space="preserve"> </w:t>
      </w:r>
      <w:r w:rsidR="00264C2A" w:rsidRPr="00871087">
        <w:t>EUAA 10/2025, s. 114.</w:t>
      </w:r>
    </w:p>
  </w:footnote>
  <w:footnote w:id="23">
    <w:p w14:paraId="578EC2C5" w14:textId="77777777" w:rsidR="000B292A" w:rsidRPr="000B292A" w:rsidRDefault="000B292A" w:rsidP="005579C7">
      <w:pPr>
        <w:pStyle w:val="Alaviitteenteksti"/>
        <w:jc w:val="left"/>
        <w:rPr>
          <w:lang w:val="en-US"/>
        </w:rPr>
      </w:pPr>
      <w:r w:rsidRPr="00686BE3">
        <w:rPr>
          <w:rStyle w:val="Alaviitteenviite"/>
        </w:rPr>
        <w:footnoteRef/>
      </w:r>
      <w:r w:rsidRPr="000B292A">
        <w:rPr>
          <w:lang w:val="en-US"/>
        </w:rPr>
        <w:t xml:space="preserve"> SMEX / Ayyad, Safaa 15.2.2023.  </w:t>
      </w:r>
    </w:p>
  </w:footnote>
  <w:footnote w:id="24">
    <w:p w14:paraId="1AD2E8EB" w14:textId="77777777" w:rsidR="000B292A" w:rsidRPr="004640A7" w:rsidRDefault="000B292A" w:rsidP="005579C7">
      <w:pPr>
        <w:pStyle w:val="Alaviitteenteksti"/>
        <w:jc w:val="left"/>
        <w:rPr>
          <w:lang w:val="en-US"/>
        </w:rPr>
      </w:pPr>
      <w:r w:rsidRPr="00686BE3">
        <w:rPr>
          <w:rStyle w:val="Alaviitteenviite"/>
        </w:rPr>
        <w:footnoteRef/>
      </w:r>
      <w:r w:rsidRPr="004640A7">
        <w:rPr>
          <w:lang w:val="en-US"/>
        </w:rPr>
        <w:t xml:space="preserve"> EUAA 10/2025, s. 113.</w:t>
      </w:r>
    </w:p>
  </w:footnote>
  <w:footnote w:id="25">
    <w:p w14:paraId="283E41AF" w14:textId="77777777" w:rsidR="000B292A" w:rsidRPr="004640A7" w:rsidRDefault="000B292A" w:rsidP="005579C7">
      <w:pPr>
        <w:pStyle w:val="Alaviitteenteksti"/>
        <w:jc w:val="left"/>
        <w:rPr>
          <w:lang w:val="en-US"/>
        </w:rPr>
      </w:pPr>
      <w:r w:rsidRPr="00686BE3">
        <w:rPr>
          <w:rStyle w:val="Alaviitteenviite"/>
        </w:rPr>
        <w:footnoteRef/>
      </w:r>
      <w:r w:rsidRPr="004640A7">
        <w:rPr>
          <w:lang w:val="en-US"/>
        </w:rPr>
        <w:t xml:space="preserve"> Amwaj / Al-Nidawi 2.7.2025.</w:t>
      </w:r>
    </w:p>
  </w:footnote>
  <w:footnote w:id="26">
    <w:p w14:paraId="0418130D" w14:textId="77777777" w:rsidR="00490587" w:rsidRPr="00871087" w:rsidRDefault="00490587" w:rsidP="005579C7">
      <w:pPr>
        <w:pStyle w:val="Alaviitteenteksti"/>
        <w:jc w:val="left"/>
        <w:rPr>
          <w:lang w:val="en-US"/>
        </w:rPr>
      </w:pPr>
      <w:r w:rsidRPr="00686BE3">
        <w:rPr>
          <w:rStyle w:val="Alaviitteenviite"/>
        </w:rPr>
        <w:footnoteRef/>
      </w:r>
      <w:r w:rsidRPr="00871087">
        <w:rPr>
          <w:lang w:val="en-US"/>
        </w:rPr>
        <w:t xml:space="preserve"> EUAA 10/2025, s. 113.</w:t>
      </w:r>
    </w:p>
  </w:footnote>
  <w:footnote w:id="27">
    <w:p w14:paraId="2D3CE2A0" w14:textId="1DA534B0" w:rsidR="00876E99" w:rsidRPr="007804F2" w:rsidRDefault="00876E99" w:rsidP="005579C7">
      <w:pPr>
        <w:pStyle w:val="Alaviitteenteksti"/>
        <w:jc w:val="left"/>
      </w:pPr>
      <w:r>
        <w:rPr>
          <w:rStyle w:val="Alaviitteenviite"/>
        </w:rPr>
        <w:footnoteRef/>
      </w:r>
      <w:r w:rsidRPr="007804F2">
        <w:t xml:space="preserve"> Heittomerkit lainattu lähteestä. </w:t>
      </w:r>
    </w:p>
  </w:footnote>
  <w:footnote w:id="28">
    <w:p w14:paraId="5C6AAA45" w14:textId="77777777" w:rsidR="007804F2" w:rsidRPr="007804F2" w:rsidRDefault="007804F2" w:rsidP="005579C7">
      <w:pPr>
        <w:pStyle w:val="Alaviitteenteksti"/>
        <w:jc w:val="left"/>
      </w:pPr>
      <w:r>
        <w:rPr>
          <w:rStyle w:val="Alaviitteenviite"/>
        </w:rPr>
        <w:footnoteRef/>
      </w:r>
      <w:r w:rsidRPr="007804F2">
        <w:t xml:space="preserve"> Amnesty International 1.10.2025. </w:t>
      </w:r>
      <w:r w:rsidRPr="007804F2">
        <w:rPr>
          <w:i/>
          <w:iCs/>
        </w:rPr>
        <w:t xml:space="preserve"> </w:t>
      </w:r>
    </w:p>
  </w:footnote>
  <w:footnote w:id="29">
    <w:p w14:paraId="317410EE" w14:textId="393F454B" w:rsidR="00817620" w:rsidRPr="00871087" w:rsidRDefault="00817620" w:rsidP="005579C7">
      <w:pPr>
        <w:pStyle w:val="Alaviitteenteksti"/>
        <w:jc w:val="left"/>
        <w:rPr>
          <w:lang w:val="sv-SE"/>
        </w:rPr>
      </w:pPr>
      <w:r>
        <w:rPr>
          <w:rStyle w:val="Alaviitteenviite"/>
        </w:rPr>
        <w:footnoteRef/>
      </w:r>
      <w:r w:rsidRPr="00871087">
        <w:rPr>
          <w:lang w:val="sv-SE"/>
        </w:rPr>
        <w:t xml:space="preserve"> Article 19, 23.10.2025. </w:t>
      </w:r>
    </w:p>
  </w:footnote>
  <w:footnote w:id="30">
    <w:p w14:paraId="01B26586" w14:textId="77777777" w:rsidR="000B292A" w:rsidRPr="00686BE3" w:rsidRDefault="000B292A" w:rsidP="005579C7">
      <w:pPr>
        <w:pStyle w:val="Alaviitteenteksti"/>
        <w:jc w:val="left"/>
        <w:rPr>
          <w:lang w:val="sv-SE"/>
        </w:rPr>
      </w:pPr>
      <w:r w:rsidRPr="00686BE3">
        <w:rPr>
          <w:rStyle w:val="Alaviitteenviite"/>
        </w:rPr>
        <w:footnoteRef/>
      </w:r>
      <w:r w:rsidRPr="00686BE3">
        <w:rPr>
          <w:lang w:val="sv-SE"/>
        </w:rPr>
        <w:t xml:space="preserve"> Bertelsmann Stiftung 2026, s. 11.</w:t>
      </w:r>
    </w:p>
  </w:footnote>
  <w:footnote w:id="31">
    <w:p w14:paraId="33ED7C61" w14:textId="77777777" w:rsidR="000B292A" w:rsidRPr="00686BE3" w:rsidRDefault="000B292A" w:rsidP="005579C7">
      <w:pPr>
        <w:pStyle w:val="Alaviitteenteksti"/>
        <w:jc w:val="left"/>
        <w:rPr>
          <w:lang w:val="sv-SE"/>
        </w:rPr>
      </w:pPr>
      <w:r w:rsidRPr="00686BE3">
        <w:rPr>
          <w:rStyle w:val="Alaviitteenviite"/>
        </w:rPr>
        <w:footnoteRef/>
      </w:r>
      <w:r w:rsidRPr="00686BE3">
        <w:rPr>
          <w:lang w:val="sv-SE"/>
        </w:rPr>
        <w:t xml:space="preserve"> Amwaj / Al-Nidawi 2.7.2025.</w:t>
      </w:r>
    </w:p>
  </w:footnote>
  <w:footnote w:id="32">
    <w:p w14:paraId="38C95FA5" w14:textId="77777777" w:rsidR="000B292A" w:rsidRPr="00871087" w:rsidRDefault="000B292A" w:rsidP="005579C7">
      <w:pPr>
        <w:pStyle w:val="Alaviitteenteksti"/>
        <w:jc w:val="left"/>
      </w:pPr>
      <w:r w:rsidRPr="00686BE3">
        <w:rPr>
          <w:rStyle w:val="Alaviitteenviite"/>
        </w:rPr>
        <w:footnoteRef/>
      </w:r>
      <w:r w:rsidRPr="00871087">
        <w:t xml:space="preserve"> EUAA 10/2025, s. 114.</w:t>
      </w:r>
    </w:p>
  </w:footnote>
  <w:footnote w:id="33">
    <w:p w14:paraId="56D25824" w14:textId="77777777" w:rsidR="000B292A" w:rsidRPr="00686BE3" w:rsidRDefault="000B292A" w:rsidP="005579C7">
      <w:pPr>
        <w:pStyle w:val="Alaviitteenteksti"/>
        <w:jc w:val="left"/>
      </w:pPr>
      <w:r w:rsidRPr="00686BE3">
        <w:rPr>
          <w:rStyle w:val="Alaviitteenviite"/>
        </w:rPr>
        <w:footnoteRef/>
      </w:r>
      <w:r w:rsidRPr="00686BE3">
        <w:t xml:space="preserve"> RSF [päiväämätön].</w:t>
      </w:r>
    </w:p>
  </w:footnote>
  <w:footnote w:id="34">
    <w:p w14:paraId="5E8C3172" w14:textId="77777777" w:rsidR="000B292A" w:rsidRPr="00686BE3" w:rsidRDefault="000B292A" w:rsidP="005579C7">
      <w:pPr>
        <w:pStyle w:val="Alaviitteenteksti"/>
        <w:jc w:val="left"/>
      </w:pPr>
      <w:r w:rsidRPr="00686BE3">
        <w:rPr>
          <w:rStyle w:val="Alaviitteenviite"/>
        </w:rPr>
        <w:footnoteRef/>
      </w:r>
      <w:r w:rsidRPr="00686BE3">
        <w:t xml:space="preserve"> RSF [päiväämätön].</w:t>
      </w:r>
    </w:p>
  </w:footnote>
  <w:footnote w:id="35">
    <w:p w14:paraId="4351D07C" w14:textId="77777777" w:rsidR="000B292A" w:rsidRPr="00686BE3" w:rsidRDefault="000B292A" w:rsidP="005579C7">
      <w:pPr>
        <w:pStyle w:val="Alaviitteenteksti"/>
        <w:jc w:val="left"/>
      </w:pPr>
      <w:r w:rsidRPr="00686BE3">
        <w:rPr>
          <w:rStyle w:val="Alaviitteenviite"/>
        </w:rPr>
        <w:footnoteRef/>
      </w:r>
      <w:r w:rsidRPr="00686BE3">
        <w:t xml:space="preserve"> Tällä viitataan epäilemättä presidentti Saddam Husseinin valtakauteen (1979–2003).</w:t>
      </w:r>
    </w:p>
  </w:footnote>
  <w:footnote w:id="36">
    <w:p w14:paraId="34B7F85E" w14:textId="77777777" w:rsidR="000B292A" w:rsidRPr="004026C2" w:rsidRDefault="000B292A" w:rsidP="005579C7">
      <w:pPr>
        <w:pStyle w:val="Alaviitteenteksti"/>
        <w:jc w:val="left"/>
      </w:pPr>
      <w:r w:rsidRPr="00686BE3">
        <w:rPr>
          <w:rStyle w:val="Alaviitteenviite"/>
        </w:rPr>
        <w:footnoteRef/>
      </w:r>
      <w:r w:rsidRPr="004026C2">
        <w:t xml:space="preserve"> RSF [päiväämätön].</w:t>
      </w:r>
    </w:p>
  </w:footnote>
  <w:footnote w:id="37">
    <w:p w14:paraId="10C00764" w14:textId="77777777" w:rsidR="000B292A" w:rsidRPr="004026C2" w:rsidRDefault="000B292A" w:rsidP="005579C7">
      <w:pPr>
        <w:pStyle w:val="Alaviitteenteksti"/>
        <w:jc w:val="left"/>
      </w:pPr>
      <w:r w:rsidRPr="00686BE3">
        <w:rPr>
          <w:rStyle w:val="Alaviitteenviite"/>
        </w:rPr>
        <w:footnoteRef/>
      </w:r>
      <w:r w:rsidRPr="004026C2">
        <w:t xml:space="preserve"> EUAA 10/2025, s. 88.</w:t>
      </w:r>
    </w:p>
  </w:footnote>
  <w:footnote w:id="38">
    <w:p w14:paraId="2E0B9EE1" w14:textId="61A7F0CC" w:rsidR="00E832BC" w:rsidRPr="004026C2" w:rsidRDefault="00E832BC" w:rsidP="005579C7">
      <w:pPr>
        <w:pStyle w:val="Alaviitteenteksti"/>
        <w:jc w:val="left"/>
        <w:rPr>
          <w:lang w:val="en-US"/>
        </w:rPr>
      </w:pPr>
      <w:r>
        <w:rPr>
          <w:rStyle w:val="Alaviitteenviite"/>
        </w:rPr>
        <w:footnoteRef/>
      </w:r>
      <w:r w:rsidRPr="00E832BC">
        <w:t xml:space="preserve"> Mahdollisesti on käytetty muitakin art</w:t>
      </w:r>
      <w:r>
        <w:t xml:space="preserve">ikloja. </w:t>
      </w:r>
      <w:r w:rsidRPr="00E832BC">
        <w:t>Esimerkiksi vuonna 2016 nostettiin syytteet kah</w:t>
      </w:r>
      <w:r>
        <w:t xml:space="preserve">ta saudi-arabialaiselle Asharq al-Awsat -lehdelle työskennellyttä irakilaista journalistia vastaan rikoslain uskontoon liittyvään vihapuhetta käsittelevän 372 artiklan nojalla. </w:t>
      </w:r>
      <w:r w:rsidRPr="00E832BC">
        <w:t>Journalistit olivat kirjoittaneet iranilaisista pyhiinvaeltajista, jotka olivat kohdistaneet seksuaalista h</w:t>
      </w:r>
      <w:r>
        <w:t xml:space="preserve">äirintää irakilaisiin naisiin. </w:t>
      </w:r>
      <w:r w:rsidRPr="004026C2">
        <w:rPr>
          <w:lang w:val="en-US"/>
        </w:rPr>
        <w:t>(</w:t>
      </w:r>
      <w:bookmarkStart w:id="4" w:name="_Hlk239327945"/>
      <w:r w:rsidRPr="004026C2">
        <w:rPr>
          <w:lang w:val="en-US"/>
        </w:rPr>
        <w:t>Independent 24.11.2016</w:t>
      </w:r>
      <w:bookmarkEnd w:id="4"/>
      <w:r w:rsidRPr="004026C2">
        <w:rPr>
          <w:lang w:val="en-US"/>
        </w:rPr>
        <w:t>.)</w:t>
      </w:r>
    </w:p>
  </w:footnote>
  <w:footnote w:id="39">
    <w:p w14:paraId="2028ACE0" w14:textId="29C6CFE4" w:rsidR="00E443B2" w:rsidRPr="00686BE3" w:rsidRDefault="00E443B2" w:rsidP="005579C7">
      <w:pPr>
        <w:pStyle w:val="Alaviitteenteksti"/>
        <w:jc w:val="left"/>
        <w:rPr>
          <w:lang w:val="en-US"/>
        </w:rPr>
      </w:pPr>
      <w:r w:rsidRPr="00686BE3">
        <w:rPr>
          <w:rStyle w:val="Alaviitteenviite"/>
        </w:rPr>
        <w:footnoteRef/>
      </w:r>
      <w:r w:rsidRPr="00686BE3">
        <w:rPr>
          <w:lang w:val="en-US"/>
        </w:rPr>
        <w:t xml:space="preserve"> Artiklan 226 muotoilu: “Any person who publicly insults the National Assembly or the government or the courts or the armed forces or any other constitutional body or the public authorities or official or 1 semiofficial agencies or departments is punishable by a term of imprisonment not exceeding 7 years or detention or a fine”. (</w:t>
      </w:r>
      <w:bookmarkStart w:id="5" w:name="_Hlk238541732"/>
      <w:r w:rsidRPr="00686BE3">
        <w:rPr>
          <w:lang w:val="en-US"/>
        </w:rPr>
        <w:t xml:space="preserve">Republic of Iraq </w:t>
      </w:r>
      <w:r w:rsidR="00F133C6" w:rsidRPr="00686BE3">
        <w:rPr>
          <w:lang w:val="en-US"/>
        </w:rPr>
        <w:t>1969</w:t>
      </w:r>
      <w:bookmarkEnd w:id="5"/>
      <w:r w:rsidR="0057641E" w:rsidRPr="00686BE3">
        <w:rPr>
          <w:lang w:val="en-US"/>
        </w:rPr>
        <w:t>.</w:t>
      </w:r>
      <w:r w:rsidR="00F133C6" w:rsidRPr="00686BE3">
        <w:rPr>
          <w:lang w:val="en-US"/>
        </w:rPr>
        <w:t>)</w:t>
      </w:r>
    </w:p>
  </w:footnote>
  <w:footnote w:id="40">
    <w:p w14:paraId="7BA387C9" w14:textId="45B66156" w:rsidR="00725A15" w:rsidRPr="00686BE3" w:rsidRDefault="00725A15" w:rsidP="005579C7">
      <w:pPr>
        <w:pStyle w:val="Alaviitteenteksti"/>
        <w:jc w:val="left"/>
        <w:rPr>
          <w:lang w:val="en-US"/>
        </w:rPr>
      </w:pPr>
      <w:r w:rsidRPr="00686BE3">
        <w:rPr>
          <w:rStyle w:val="Alaviitteenviite"/>
        </w:rPr>
        <w:footnoteRef/>
      </w:r>
      <w:r w:rsidRPr="00686BE3">
        <w:rPr>
          <w:lang w:val="en-US"/>
        </w:rPr>
        <w:t xml:space="preserve"> EUAA 10/2025, s. 85.</w:t>
      </w:r>
    </w:p>
  </w:footnote>
  <w:footnote w:id="41">
    <w:p w14:paraId="1369BC8F" w14:textId="77777777" w:rsidR="00830589" w:rsidRPr="00686BE3" w:rsidRDefault="00830589" w:rsidP="005579C7">
      <w:pPr>
        <w:pStyle w:val="Alaviitteenteksti"/>
        <w:jc w:val="left"/>
        <w:rPr>
          <w:lang w:val="en-US"/>
        </w:rPr>
      </w:pPr>
      <w:r w:rsidRPr="00686BE3">
        <w:rPr>
          <w:rStyle w:val="Alaviitteenviite"/>
        </w:rPr>
        <w:footnoteRef/>
      </w:r>
      <w:r w:rsidRPr="00686BE3">
        <w:rPr>
          <w:lang w:val="en-US"/>
        </w:rPr>
        <w:t xml:space="preserve"> Al-Kaabi &amp; Knights 28.2.2024.  </w:t>
      </w:r>
    </w:p>
  </w:footnote>
  <w:footnote w:id="42">
    <w:p w14:paraId="29631120" w14:textId="6459562D" w:rsidR="00830589" w:rsidRPr="00E21682" w:rsidRDefault="00830589" w:rsidP="005579C7">
      <w:pPr>
        <w:pStyle w:val="Alaviitteenteksti"/>
        <w:jc w:val="left"/>
        <w:rPr>
          <w:lang w:val="en-US"/>
        </w:rPr>
      </w:pPr>
      <w:r>
        <w:rPr>
          <w:rStyle w:val="Alaviitteenviite"/>
        </w:rPr>
        <w:footnoteRef/>
      </w:r>
      <w:r w:rsidRPr="00E21682">
        <w:rPr>
          <w:lang w:val="en-US"/>
        </w:rPr>
        <w:t xml:space="preserve"> </w:t>
      </w:r>
      <w:r w:rsidR="00E21682" w:rsidRPr="00686BE3">
        <w:rPr>
          <w:lang w:val="en-US"/>
        </w:rPr>
        <w:t xml:space="preserve">Al-Kaabi &amp; Knights 28.2.2024.  </w:t>
      </w:r>
    </w:p>
  </w:footnote>
  <w:footnote w:id="43">
    <w:p w14:paraId="6B9B045A" w14:textId="7B08203B" w:rsidR="00830589" w:rsidRPr="00830589" w:rsidRDefault="00830589" w:rsidP="005579C7">
      <w:pPr>
        <w:pStyle w:val="Alaviitteenteksti"/>
        <w:jc w:val="left"/>
        <w:rPr>
          <w:lang w:val="en-US"/>
        </w:rPr>
      </w:pPr>
      <w:r>
        <w:rPr>
          <w:rStyle w:val="Alaviitteenviite"/>
        </w:rPr>
        <w:footnoteRef/>
      </w:r>
      <w:r w:rsidRPr="00830589">
        <w:rPr>
          <w:lang w:val="en-US"/>
        </w:rPr>
        <w:t xml:space="preserve"> Al-Kaabi &amp; Knights 28.2.2024.  </w:t>
      </w:r>
    </w:p>
  </w:footnote>
  <w:footnote w:id="44">
    <w:p w14:paraId="606C4618" w14:textId="15E20978" w:rsidR="00033690" w:rsidRPr="00033690" w:rsidRDefault="00033690" w:rsidP="005579C7">
      <w:pPr>
        <w:pStyle w:val="Alaviitteenteksti"/>
        <w:jc w:val="left"/>
        <w:rPr>
          <w:lang w:val="en-US"/>
        </w:rPr>
      </w:pPr>
      <w:r>
        <w:rPr>
          <w:rStyle w:val="Alaviitteenviite"/>
        </w:rPr>
        <w:footnoteRef/>
      </w:r>
      <w:r w:rsidRPr="00033690">
        <w:rPr>
          <w:lang w:val="en-US"/>
        </w:rPr>
        <w:t xml:space="preserve"> </w:t>
      </w:r>
      <w:r w:rsidR="00AA465A">
        <w:rPr>
          <w:lang w:val="en-US"/>
        </w:rPr>
        <w:t xml:space="preserve">EPIC 14.9.2023. </w:t>
      </w:r>
    </w:p>
  </w:footnote>
  <w:footnote w:id="45">
    <w:p w14:paraId="0E351B73" w14:textId="484278B4" w:rsidR="0057641E" w:rsidRPr="00686BE3" w:rsidRDefault="0057641E" w:rsidP="005579C7">
      <w:pPr>
        <w:pStyle w:val="Alaviitteenteksti"/>
        <w:jc w:val="left"/>
      </w:pPr>
      <w:r w:rsidRPr="00686BE3">
        <w:rPr>
          <w:rStyle w:val="Alaviitteenviite"/>
        </w:rPr>
        <w:footnoteRef/>
      </w:r>
      <w:r w:rsidRPr="00686BE3">
        <w:rPr>
          <w:lang w:val="en-US"/>
        </w:rPr>
        <w:t xml:space="preserve"> </w:t>
      </w:r>
      <w:bookmarkStart w:id="6" w:name="_Hlk238545175"/>
      <w:r w:rsidRPr="00686BE3">
        <w:rPr>
          <w:lang w:val="en-US"/>
        </w:rPr>
        <w:t>Artiklan 403 muotoilu: ”Any person who produces, imports, publishes, possesses, obtains or translates a book, printed or other written material, drawing, picture, film, symbol or other thing that violates the public integrity or decency with intent to exploit or distribute such material is punishable by a period of detention not exceeding 2 years plus a fine not exceeding 200 dinars or by one of those penalties. The same penalty applies to any person who advertises such material or displays it in public or sells, hires or offers it for sale or hire even though it is not in public or to any person who distributes or submits it for distribution by any means. If the offence is committed with intent to deprave, it is considered to be an aggravating circumstances.</w:t>
      </w:r>
      <w:r w:rsidR="007F389B" w:rsidRPr="00686BE3">
        <w:rPr>
          <w:lang w:val="en-US"/>
        </w:rPr>
        <w:t>”</w:t>
      </w:r>
      <w:r w:rsidRPr="00686BE3">
        <w:rPr>
          <w:lang w:val="en-US"/>
        </w:rPr>
        <w:t xml:space="preserve"> </w:t>
      </w:r>
      <w:r w:rsidRPr="00686BE3">
        <w:t>(Republic of Iraq 1969.)</w:t>
      </w:r>
    </w:p>
    <w:bookmarkEnd w:id="6"/>
  </w:footnote>
  <w:footnote w:id="46">
    <w:p w14:paraId="215027C3" w14:textId="17AE5F32" w:rsidR="007F389B" w:rsidRPr="00686BE3" w:rsidRDefault="007F389B" w:rsidP="005579C7">
      <w:pPr>
        <w:pStyle w:val="Alaviitteenteksti"/>
        <w:jc w:val="left"/>
      </w:pPr>
      <w:r w:rsidRPr="00686BE3">
        <w:rPr>
          <w:rStyle w:val="Alaviitteenviite"/>
        </w:rPr>
        <w:footnoteRef/>
      </w:r>
      <w:r w:rsidRPr="00686BE3">
        <w:t xml:space="preserve"> EUAA 10/2025, s. 87.</w:t>
      </w:r>
    </w:p>
  </w:footnote>
  <w:footnote w:id="47">
    <w:p w14:paraId="76CA9A50" w14:textId="553BC1FA" w:rsidR="0057641E" w:rsidRPr="00686BE3" w:rsidRDefault="0057641E" w:rsidP="005579C7">
      <w:pPr>
        <w:pStyle w:val="Alaviitteenteksti"/>
        <w:jc w:val="left"/>
      </w:pPr>
      <w:r w:rsidRPr="00686BE3">
        <w:rPr>
          <w:rStyle w:val="Alaviitteenviite"/>
        </w:rPr>
        <w:footnoteRef/>
      </w:r>
      <w:r w:rsidRPr="00686BE3">
        <w:t xml:space="preserve"> Heittomerkit lainattu lähteestä.</w:t>
      </w:r>
      <w:r w:rsidR="007F389B" w:rsidRPr="00686BE3">
        <w:t xml:space="preserve"> </w:t>
      </w:r>
    </w:p>
  </w:footnote>
  <w:footnote w:id="48">
    <w:p w14:paraId="06ECDB40" w14:textId="708D88DB" w:rsidR="007F389B" w:rsidRPr="00686BE3" w:rsidRDefault="007F389B" w:rsidP="005579C7">
      <w:pPr>
        <w:pStyle w:val="Alaviitteenteksti"/>
        <w:jc w:val="left"/>
      </w:pPr>
      <w:r w:rsidRPr="00686BE3">
        <w:rPr>
          <w:rStyle w:val="Alaviitteenviite"/>
        </w:rPr>
        <w:footnoteRef/>
      </w:r>
      <w:r w:rsidRPr="00686BE3">
        <w:t xml:space="preserve"> EUAA 10/2025, s. 113.</w:t>
      </w:r>
    </w:p>
  </w:footnote>
  <w:footnote w:id="49">
    <w:p w14:paraId="7C293BAF" w14:textId="35FE7655" w:rsidR="00E4746A" w:rsidRPr="00E4746A" w:rsidRDefault="00E4746A" w:rsidP="005579C7">
      <w:pPr>
        <w:pStyle w:val="Alaviitteenteksti"/>
        <w:jc w:val="left"/>
        <w:rPr>
          <w:lang w:val="en-US"/>
        </w:rPr>
      </w:pPr>
      <w:r>
        <w:rPr>
          <w:rStyle w:val="Alaviitteenviite"/>
        </w:rPr>
        <w:footnoteRef/>
      </w:r>
      <w:r w:rsidRPr="00E4746A">
        <w:rPr>
          <w:lang w:val="en-US"/>
        </w:rPr>
        <w:t xml:space="preserve"> Iraq Center for Human Rights</w:t>
      </w:r>
      <w:r>
        <w:rPr>
          <w:lang w:val="en-US"/>
        </w:rPr>
        <w:t xml:space="preserve">. </w:t>
      </w:r>
    </w:p>
  </w:footnote>
  <w:footnote w:id="50">
    <w:p w14:paraId="5E4D274D" w14:textId="5EA468F1" w:rsidR="00196D7E" w:rsidRPr="00EE6C2A" w:rsidRDefault="00196D7E" w:rsidP="005579C7">
      <w:pPr>
        <w:pStyle w:val="Alaviitteenteksti"/>
        <w:jc w:val="left"/>
        <w:rPr>
          <w:lang w:val="en-US"/>
        </w:rPr>
      </w:pPr>
      <w:r>
        <w:rPr>
          <w:rStyle w:val="Alaviitteenviite"/>
        </w:rPr>
        <w:footnoteRef/>
      </w:r>
      <w:r w:rsidRPr="00EE6C2A">
        <w:rPr>
          <w:lang w:val="en-US"/>
        </w:rPr>
        <w:t xml:space="preserve"> Artiklan 43</w:t>
      </w:r>
      <w:r>
        <w:rPr>
          <w:lang w:val="en-US"/>
        </w:rPr>
        <w:t>3</w:t>
      </w:r>
      <w:r w:rsidRPr="00EE6C2A">
        <w:rPr>
          <w:lang w:val="en-US"/>
        </w:rPr>
        <w:t xml:space="preserve"> muotoilu</w:t>
      </w:r>
      <w:r>
        <w:rPr>
          <w:lang w:val="en-US"/>
        </w:rPr>
        <w:t>:</w:t>
      </w:r>
      <w:r w:rsidRPr="00EE6C2A">
        <w:rPr>
          <w:lang w:val="en-US"/>
        </w:rPr>
        <w:t xml:space="preserve"> (1) Defamation is the imputation to another </w:t>
      </w:r>
      <w:r>
        <w:rPr>
          <w:lang w:val="en-US"/>
        </w:rPr>
        <w:t xml:space="preserve"> </w:t>
      </w:r>
      <w:r w:rsidRPr="00EE6C2A">
        <w:rPr>
          <w:lang w:val="en-US"/>
        </w:rPr>
        <w:t>in public of a particular matter which if true, would expose such person to punishment or cause him to be scorned by society. Any person who defames another is punishable by detention plus a fine or by one of those penalties. If such defamation is published in a newspaper or publication or other press medium it is considered an aggravating circumstance. (2) Such person is not permitted to establish the proof of his imputation unless that imputation is directed at a public official or agent or public deputy or he is carrying out an act in the public interest or if such imputation is connected with the office or employment of the aggrieved person but if he establishes the proof of all imputations made, then there is no offence. (Republic of Iraq</w:t>
      </w:r>
      <w:r w:rsidR="00B47F55">
        <w:rPr>
          <w:lang w:val="en-US"/>
        </w:rPr>
        <w:t xml:space="preserve"> </w:t>
      </w:r>
      <w:r w:rsidRPr="00EE6C2A">
        <w:rPr>
          <w:lang w:val="en-US"/>
        </w:rPr>
        <w:t>1969.)</w:t>
      </w:r>
    </w:p>
  </w:footnote>
  <w:footnote w:id="51">
    <w:p w14:paraId="28329726" w14:textId="61498D7A" w:rsidR="000E4875" w:rsidRPr="000E4875" w:rsidRDefault="000E4875" w:rsidP="005579C7">
      <w:pPr>
        <w:pStyle w:val="Alaviitteenteksti"/>
        <w:jc w:val="left"/>
        <w:rPr>
          <w:lang w:val="en-US"/>
        </w:rPr>
      </w:pPr>
      <w:r>
        <w:rPr>
          <w:rStyle w:val="Alaviitteenviite"/>
        </w:rPr>
        <w:footnoteRef/>
      </w:r>
      <w:r w:rsidRPr="000E4875">
        <w:rPr>
          <w:lang w:val="en-US"/>
        </w:rPr>
        <w:t xml:space="preserve"> </w:t>
      </w:r>
      <w:r w:rsidR="00196D7E">
        <w:rPr>
          <w:lang w:val="en-US"/>
        </w:rPr>
        <w:t xml:space="preserve">IOHR 24.12.2025. </w:t>
      </w:r>
    </w:p>
  </w:footnote>
  <w:footnote w:id="52">
    <w:p w14:paraId="3CF851C8" w14:textId="7956DC24" w:rsidR="006145EE" w:rsidRPr="006145EE" w:rsidRDefault="006145EE" w:rsidP="005579C7">
      <w:pPr>
        <w:pStyle w:val="Alaviitteenteksti"/>
        <w:jc w:val="left"/>
        <w:rPr>
          <w:lang w:val="en-US"/>
        </w:rPr>
      </w:pPr>
      <w:r>
        <w:rPr>
          <w:rStyle w:val="Alaviitteenviite"/>
        </w:rPr>
        <w:footnoteRef/>
      </w:r>
      <w:r w:rsidRPr="006145EE">
        <w:rPr>
          <w:lang w:val="en-US"/>
        </w:rPr>
        <w:t xml:space="preserve"> </w:t>
      </w:r>
      <w:r w:rsidR="00264BDF" w:rsidRPr="00264BDF">
        <w:rPr>
          <w:lang w:val="en-US"/>
        </w:rPr>
        <w:t>Frontline Defenders 9.7.2023.</w:t>
      </w:r>
    </w:p>
  </w:footnote>
  <w:footnote w:id="53">
    <w:p w14:paraId="458555BF" w14:textId="37F96DE2" w:rsidR="002B717F" w:rsidRPr="00686BE3" w:rsidRDefault="007F389B" w:rsidP="005579C7">
      <w:pPr>
        <w:pStyle w:val="Alaviitteenteksti"/>
        <w:jc w:val="left"/>
        <w:rPr>
          <w:lang w:val="en-US"/>
        </w:rPr>
      </w:pPr>
      <w:r w:rsidRPr="00686BE3">
        <w:rPr>
          <w:rStyle w:val="Alaviitteenviite"/>
        </w:rPr>
        <w:footnoteRef/>
      </w:r>
      <w:r w:rsidRPr="00686BE3">
        <w:rPr>
          <w:lang w:val="en-US"/>
        </w:rPr>
        <w:t xml:space="preserve"> Artiklan 434 muotoilu: ”</w:t>
      </w:r>
      <w:r w:rsidR="002B717F" w:rsidRPr="00686BE3">
        <w:rPr>
          <w:lang w:val="en-US"/>
        </w:rPr>
        <w:t xml:space="preserve">Insult is the imputation to another of something dishonorable or disrespectful or the hurting of his feelings even though it does not include an imputation to him of a particular matter. Any person who insults another is punishable by a period of </w:t>
      </w:r>
    </w:p>
    <w:p w14:paraId="5B909256" w14:textId="3F6CE169" w:rsidR="007F389B" w:rsidRPr="00FD3F51" w:rsidRDefault="002B717F" w:rsidP="005579C7">
      <w:pPr>
        <w:pStyle w:val="Alaviitteenteksti"/>
        <w:jc w:val="left"/>
        <w:rPr>
          <w:lang w:val="en-US"/>
        </w:rPr>
      </w:pPr>
      <w:r w:rsidRPr="00686BE3">
        <w:rPr>
          <w:lang w:val="en-US"/>
        </w:rPr>
        <w:t>detention not exceeding 1 year plus a fine not exceeding 100 dinars or by one of those penalties. If such insult Is published in a newspaper or publication or medium it is considered an aggravating circumstance</w:t>
      </w:r>
      <w:r w:rsidR="007F389B" w:rsidRPr="00686BE3">
        <w:rPr>
          <w:lang w:val="en-US"/>
        </w:rPr>
        <w:t xml:space="preserve">.” </w:t>
      </w:r>
      <w:r w:rsidR="007F389B" w:rsidRPr="00FD3F51">
        <w:rPr>
          <w:lang w:val="en-US"/>
        </w:rPr>
        <w:t>(Republic of Iraq 1969.)</w:t>
      </w:r>
      <w:r w:rsidR="00EE6C2A" w:rsidRPr="00FD3F51">
        <w:rPr>
          <w:lang w:val="en-US"/>
        </w:rPr>
        <w:t xml:space="preserve">  </w:t>
      </w:r>
    </w:p>
  </w:footnote>
  <w:footnote w:id="54">
    <w:p w14:paraId="74251CB1" w14:textId="25918558" w:rsidR="00264C2A" w:rsidRPr="00FD3F51" w:rsidRDefault="00264C2A" w:rsidP="005579C7">
      <w:pPr>
        <w:pStyle w:val="Alaviitteenteksti"/>
        <w:jc w:val="left"/>
        <w:rPr>
          <w:lang w:val="en-US"/>
        </w:rPr>
      </w:pPr>
      <w:r w:rsidRPr="00686BE3">
        <w:rPr>
          <w:rStyle w:val="Alaviitteenviite"/>
        </w:rPr>
        <w:footnoteRef/>
      </w:r>
      <w:r w:rsidRPr="00FD3F51">
        <w:rPr>
          <w:lang w:val="en-US"/>
        </w:rPr>
        <w:t xml:space="preserve"> EUAA 10/2025, s. 87.</w:t>
      </w:r>
    </w:p>
  </w:footnote>
  <w:footnote w:id="55">
    <w:p w14:paraId="49CA81F9" w14:textId="46B02ED7" w:rsidR="009219A7" w:rsidRPr="009219A7" w:rsidRDefault="009219A7" w:rsidP="005579C7">
      <w:pPr>
        <w:pStyle w:val="Alaviitteenteksti"/>
        <w:jc w:val="left"/>
        <w:rPr>
          <w:lang w:val="en-US"/>
        </w:rPr>
      </w:pPr>
      <w:r>
        <w:rPr>
          <w:rStyle w:val="Alaviitteenviite"/>
        </w:rPr>
        <w:footnoteRef/>
      </w:r>
      <w:r w:rsidRPr="009219A7">
        <w:rPr>
          <w:lang w:val="en-US"/>
        </w:rPr>
        <w:t xml:space="preserve"> IOHR 26.10.2024. </w:t>
      </w:r>
    </w:p>
  </w:footnote>
  <w:footnote w:id="56">
    <w:p w14:paraId="0A27F4B2" w14:textId="2CD36A1D" w:rsidR="007F389B" w:rsidRPr="00871087" w:rsidRDefault="007F389B" w:rsidP="005579C7">
      <w:pPr>
        <w:pStyle w:val="Alaviitteenteksti"/>
        <w:jc w:val="left"/>
        <w:rPr>
          <w:lang w:val="en-US"/>
        </w:rPr>
      </w:pPr>
      <w:r w:rsidRPr="00686BE3">
        <w:rPr>
          <w:rStyle w:val="Alaviitteenviite"/>
        </w:rPr>
        <w:footnoteRef/>
      </w:r>
      <w:r w:rsidRPr="00871087">
        <w:rPr>
          <w:lang w:val="en-US"/>
        </w:rPr>
        <w:t xml:space="preserve"> EUAA 10/2025, s. 87.</w:t>
      </w:r>
    </w:p>
  </w:footnote>
  <w:footnote w:id="57">
    <w:p w14:paraId="1FC67B0F" w14:textId="71AD0111" w:rsidR="004A2DC6" w:rsidRPr="00871087" w:rsidRDefault="004A2DC6" w:rsidP="005579C7">
      <w:pPr>
        <w:pStyle w:val="Alaviitteenteksti"/>
        <w:jc w:val="left"/>
        <w:rPr>
          <w:lang w:val="en-US"/>
        </w:rPr>
      </w:pPr>
      <w:r w:rsidRPr="00686BE3">
        <w:rPr>
          <w:rStyle w:val="Alaviitteenviite"/>
        </w:rPr>
        <w:footnoteRef/>
      </w:r>
      <w:r w:rsidRPr="00871087">
        <w:rPr>
          <w:lang w:val="en-US"/>
        </w:rPr>
        <w:t xml:space="preserve"> </w:t>
      </w:r>
      <w:r w:rsidR="009615CB" w:rsidRPr="00871087">
        <w:rPr>
          <w:lang w:val="en-US"/>
        </w:rPr>
        <w:t>EUAA 10/2025, s. 88.</w:t>
      </w:r>
    </w:p>
  </w:footnote>
  <w:footnote w:id="58">
    <w:p w14:paraId="22F76629" w14:textId="78670C6B" w:rsidR="00A511BD" w:rsidRPr="00871087" w:rsidRDefault="00A511BD" w:rsidP="005579C7">
      <w:pPr>
        <w:pStyle w:val="Alaviitteenteksti"/>
        <w:jc w:val="left"/>
        <w:rPr>
          <w:lang w:val="en-US"/>
        </w:rPr>
      </w:pPr>
      <w:r>
        <w:rPr>
          <w:rStyle w:val="Alaviitteenviite"/>
        </w:rPr>
        <w:footnoteRef/>
      </w:r>
      <w:r w:rsidRPr="00871087">
        <w:rPr>
          <w:lang w:val="en-US"/>
        </w:rPr>
        <w:t xml:space="preserve"> </w:t>
      </w:r>
      <w:r w:rsidR="000B37C4" w:rsidRPr="00871087">
        <w:rPr>
          <w:lang w:val="en-US"/>
        </w:rPr>
        <w:t>Hassan 31.3.2026.</w:t>
      </w:r>
    </w:p>
  </w:footnote>
  <w:footnote w:id="59">
    <w:p w14:paraId="43F9879C" w14:textId="1BBA4B8D" w:rsidR="00A511BD" w:rsidRPr="00871087" w:rsidRDefault="00A511BD" w:rsidP="005579C7">
      <w:pPr>
        <w:pStyle w:val="Alaviitteenteksti"/>
        <w:jc w:val="left"/>
        <w:rPr>
          <w:lang w:val="en-US"/>
        </w:rPr>
      </w:pPr>
      <w:r>
        <w:rPr>
          <w:rStyle w:val="Alaviitteenviite"/>
        </w:rPr>
        <w:footnoteRef/>
      </w:r>
      <w:r w:rsidRPr="00871087">
        <w:rPr>
          <w:lang w:val="en-US"/>
        </w:rPr>
        <w:t xml:space="preserve"> </w:t>
      </w:r>
      <w:bookmarkStart w:id="8" w:name="_Hlk238561224"/>
      <w:r w:rsidRPr="00871087">
        <w:rPr>
          <w:lang w:val="en-US"/>
        </w:rPr>
        <w:t xml:space="preserve">EPIC 9.4.2026. </w:t>
      </w:r>
      <w:bookmarkEnd w:id="8"/>
    </w:p>
  </w:footnote>
  <w:footnote w:id="60">
    <w:p w14:paraId="7425D57C" w14:textId="2919ADD8" w:rsidR="00A26998" w:rsidRPr="00871087" w:rsidRDefault="00A26998" w:rsidP="005579C7">
      <w:pPr>
        <w:pStyle w:val="Alaviitteenteksti"/>
        <w:jc w:val="left"/>
        <w:rPr>
          <w:lang w:val="en-US"/>
        </w:rPr>
      </w:pPr>
      <w:r>
        <w:rPr>
          <w:rStyle w:val="Alaviitteenviite"/>
        </w:rPr>
        <w:footnoteRef/>
      </w:r>
      <w:r w:rsidRPr="00871087">
        <w:rPr>
          <w:lang w:val="en-US"/>
        </w:rPr>
        <w:t xml:space="preserve"> IOHR 24.12.2025.  </w:t>
      </w:r>
    </w:p>
  </w:footnote>
  <w:footnote w:id="61">
    <w:p w14:paraId="495CBDE7" w14:textId="77777777" w:rsidR="00217921" w:rsidRPr="00264BDF" w:rsidRDefault="00217921" w:rsidP="005579C7">
      <w:pPr>
        <w:pStyle w:val="Alaviitteenteksti"/>
        <w:jc w:val="left"/>
        <w:rPr>
          <w:lang w:val="en-US"/>
        </w:rPr>
      </w:pPr>
      <w:r>
        <w:rPr>
          <w:rStyle w:val="Alaviitteenviite"/>
        </w:rPr>
        <w:footnoteRef/>
      </w:r>
      <w:r w:rsidRPr="00E4746A">
        <w:rPr>
          <w:lang w:val="en-US"/>
        </w:rPr>
        <w:t xml:space="preserve"> Shafaq News </w:t>
      </w:r>
      <w:r>
        <w:rPr>
          <w:lang w:val="en-US"/>
        </w:rPr>
        <w:t xml:space="preserve">6.7.2026. </w:t>
      </w:r>
      <w:r>
        <w:rPr>
          <w:i/>
          <w:iCs/>
          <w:lang w:val="en-US"/>
        </w:rPr>
        <w:t xml:space="preserve"> </w:t>
      </w:r>
    </w:p>
  </w:footnote>
  <w:footnote w:id="62">
    <w:p w14:paraId="6B1EDBE8" w14:textId="35FE3528" w:rsidR="00C6565A" w:rsidRPr="00871087" w:rsidRDefault="00C6565A" w:rsidP="005579C7">
      <w:pPr>
        <w:pStyle w:val="Alaviitteenteksti"/>
        <w:jc w:val="left"/>
      </w:pPr>
      <w:r>
        <w:rPr>
          <w:rStyle w:val="Alaviitteenviite"/>
        </w:rPr>
        <w:footnoteRef/>
      </w:r>
      <w:r w:rsidRPr="00871087">
        <w:t xml:space="preserve"> EUAA 10/2025, s. 113.</w:t>
      </w:r>
    </w:p>
  </w:footnote>
  <w:footnote w:id="63">
    <w:p w14:paraId="276AA127" w14:textId="5EAB5744" w:rsidR="00C6565A" w:rsidRDefault="00C6565A" w:rsidP="005579C7">
      <w:pPr>
        <w:pStyle w:val="Alaviitteenteksti"/>
        <w:jc w:val="left"/>
      </w:pPr>
      <w:r>
        <w:rPr>
          <w:rStyle w:val="Alaviitteenviite"/>
        </w:rPr>
        <w:footnoteRef/>
      </w:r>
      <w:r>
        <w:t xml:space="preserve"> </w:t>
      </w:r>
      <w:r w:rsidRPr="00C6565A">
        <w:t>EUAA 10/2025, s. 114</w:t>
      </w:r>
      <w:r>
        <w:t xml:space="preserve">. </w:t>
      </w:r>
    </w:p>
  </w:footnote>
  <w:footnote w:id="64">
    <w:p w14:paraId="7D2986BE" w14:textId="77777777" w:rsidR="00406A2B" w:rsidRPr="00871087" w:rsidRDefault="00406A2B" w:rsidP="005579C7">
      <w:pPr>
        <w:pStyle w:val="Alaviitteenteksti"/>
        <w:jc w:val="left"/>
      </w:pPr>
      <w:r>
        <w:rPr>
          <w:rStyle w:val="Alaviitteenviite"/>
        </w:rPr>
        <w:footnoteRef/>
      </w:r>
      <w:r w:rsidRPr="00871087">
        <w:t xml:space="preserve"> GCHR 18.3.2025.</w:t>
      </w:r>
    </w:p>
  </w:footnote>
  <w:footnote w:id="65">
    <w:p w14:paraId="360DFA0C" w14:textId="14F097BA" w:rsidR="00C6565A" w:rsidRPr="005C0615" w:rsidRDefault="00C6565A" w:rsidP="005579C7">
      <w:pPr>
        <w:pStyle w:val="Alaviitteenteksti"/>
        <w:jc w:val="left"/>
        <w:rPr>
          <w:lang w:val="en-US"/>
        </w:rPr>
      </w:pPr>
      <w:r>
        <w:rPr>
          <w:rStyle w:val="Alaviitteenviite"/>
        </w:rPr>
        <w:footnoteRef/>
      </w:r>
      <w:r w:rsidRPr="005C0615">
        <w:rPr>
          <w:lang w:val="en-US"/>
        </w:rPr>
        <w:t xml:space="preserve"> EUAA 10/2025, s. 113.</w:t>
      </w:r>
    </w:p>
  </w:footnote>
  <w:footnote w:id="66">
    <w:p w14:paraId="20C1ABBE" w14:textId="67DC2DFE" w:rsidR="00250A41" w:rsidRPr="005C0615" w:rsidRDefault="00250A41" w:rsidP="005579C7">
      <w:pPr>
        <w:pStyle w:val="Alaviitteenteksti"/>
        <w:jc w:val="left"/>
        <w:rPr>
          <w:lang w:val="en-US"/>
        </w:rPr>
      </w:pPr>
      <w:r>
        <w:rPr>
          <w:rStyle w:val="Alaviitteenviite"/>
        </w:rPr>
        <w:footnoteRef/>
      </w:r>
      <w:r w:rsidRPr="005C0615">
        <w:rPr>
          <w:lang w:val="en-US"/>
        </w:rPr>
        <w:t xml:space="preserve"> EPIC 13.6.2024. </w:t>
      </w:r>
    </w:p>
  </w:footnote>
  <w:footnote w:id="67">
    <w:p w14:paraId="30B9EF89" w14:textId="77777777" w:rsidR="001F0519" w:rsidRPr="00D3531A" w:rsidRDefault="001F0519" w:rsidP="005579C7">
      <w:pPr>
        <w:pStyle w:val="Alaviitteenteksti"/>
        <w:jc w:val="left"/>
        <w:rPr>
          <w:lang w:val="en-US"/>
        </w:rPr>
      </w:pPr>
      <w:r w:rsidRPr="00686BE3">
        <w:rPr>
          <w:rStyle w:val="Alaviitteenviite"/>
        </w:rPr>
        <w:footnoteRef/>
      </w:r>
      <w:r w:rsidRPr="00D3531A">
        <w:rPr>
          <w:lang w:val="en-US"/>
        </w:rPr>
        <w:t xml:space="preserve"> Al-Kaabi &amp; Knights 28.2.2024.  </w:t>
      </w:r>
    </w:p>
  </w:footnote>
  <w:footnote w:id="68">
    <w:p w14:paraId="09E505B8" w14:textId="659AF0E1" w:rsidR="001F0519" w:rsidRPr="00250A41" w:rsidRDefault="001F0519" w:rsidP="005579C7">
      <w:pPr>
        <w:pStyle w:val="Alaviitteenteksti"/>
        <w:jc w:val="left"/>
        <w:rPr>
          <w:lang w:val="en-US"/>
        </w:rPr>
      </w:pPr>
      <w:r>
        <w:rPr>
          <w:rStyle w:val="Alaviitteenviite"/>
        </w:rPr>
        <w:footnoteRef/>
      </w:r>
      <w:r w:rsidRPr="00250A41">
        <w:rPr>
          <w:lang w:val="en-US"/>
        </w:rPr>
        <w:t xml:space="preserve"> EPIC 29.2.2024.</w:t>
      </w:r>
    </w:p>
  </w:footnote>
  <w:footnote w:id="69">
    <w:p w14:paraId="1EAE9693" w14:textId="62046BD8" w:rsidR="00695AE2" w:rsidRPr="005C0615" w:rsidRDefault="00695AE2" w:rsidP="005579C7">
      <w:pPr>
        <w:pStyle w:val="Alaviitteenteksti"/>
        <w:jc w:val="left"/>
        <w:rPr>
          <w:lang w:val="en-US"/>
        </w:rPr>
      </w:pPr>
      <w:r w:rsidRPr="00686BE3">
        <w:rPr>
          <w:rStyle w:val="Alaviitteenviite"/>
        </w:rPr>
        <w:footnoteRef/>
      </w:r>
      <w:r w:rsidRPr="005C0615">
        <w:rPr>
          <w:lang w:val="en-US"/>
        </w:rPr>
        <w:t xml:space="preserve"> Al-Kaabi &amp; Knights 28.2.2024.  </w:t>
      </w:r>
    </w:p>
  </w:footnote>
  <w:footnote w:id="70">
    <w:p w14:paraId="7D96E44B" w14:textId="77777777" w:rsidR="001F0519" w:rsidRPr="005C0615" w:rsidRDefault="001F0519" w:rsidP="005579C7">
      <w:pPr>
        <w:pStyle w:val="Alaviitteenteksti"/>
        <w:jc w:val="left"/>
        <w:rPr>
          <w:lang w:val="en-US"/>
        </w:rPr>
      </w:pPr>
      <w:r>
        <w:rPr>
          <w:rStyle w:val="Alaviitteenviite"/>
        </w:rPr>
        <w:footnoteRef/>
      </w:r>
      <w:r w:rsidRPr="005C0615">
        <w:rPr>
          <w:lang w:val="en-US"/>
        </w:rPr>
        <w:t xml:space="preserve"> EPIC 29.2.2024.</w:t>
      </w:r>
    </w:p>
  </w:footnote>
  <w:footnote w:id="71">
    <w:p w14:paraId="1074E0C9" w14:textId="77777777" w:rsidR="00E21682" w:rsidRPr="00686BE3" w:rsidRDefault="00E21682" w:rsidP="005579C7">
      <w:pPr>
        <w:pStyle w:val="Alaviitteenteksti"/>
        <w:jc w:val="left"/>
        <w:rPr>
          <w:lang w:val="en-US"/>
        </w:rPr>
      </w:pPr>
      <w:r w:rsidRPr="00686BE3">
        <w:rPr>
          <w:rStyle w:val="Alaviitteenviite"/>
        </w:rPr>
        <w:footnoteRef/>
      </w:r>
      <w:r w:rsidRPr="00686BE3">
        <w:rPr>
          <w:lang w:val="en-US"/>
        </w:rPr>
        <w:t xml:space="preserve"> Al-Kaabi &amp; Knights 28.2.2024.  </w:t>
      </w:r>
    </w:p>
  </w:footnote>
  <w:footnote w:id="72">
    <w:p w14:paraId="44E27851" w14:textId="77777777" w:rsidR="00E21682" w:rsidRPr="00FD3F51" w:rsidRDefault="00E21682" w:rsidP="005579C7">
      <w:pPr>
        <w:pStyle w:val="Alaviitteenteksti"/>
        <w:jc w:val="left"/>
        <w:rPr>
          <w:lang w:val="en-US"/>
        </w:rPr>
      </w:pPr>
      <w:r w:rsidRPr="00686BE3">
        <w:rPr>
          <w:rStyle w:val="Alaviitteenviite"/>
        </w:rPr>
        <w:footnoteRef/>
      </w:r>
      <w:r w:rsidRPr="00FD3F51">
        <w:rPr>
          <w:lang w:val="en-US"/>
        </w:rPr>
        <w:t xml:space="preserve"> Al-Kaabi &amp; Knights 28.2.2024.  </w:t>
      </w:r>
    </w:p>
  </w:footnote>
  <w:footnote w:id="73">
    <w:p w14:paraId="3F2E8A53" w14:textId="77777777" w:rsidR="00E21682" w:rsidRPr="00FD3F51" w:rsidRDefault="00E21682" w:rsidP="005579C7">
      <w:pPr>
        <w:pStyle w:val="Alaviitteenteksti"/>
        <w:jc w:val="left"/>
        <w:rPr>
          <w:lang w:val="en-US"/>
        </w:rPr>
      </w:pPr>
      <w:r>
        <w:rPr>
          <w:rStyle w:val="Alaviitteenviite"/>
        </w:rPr>
        <w:footnoteRef/>
      </w:r>
      <w:r w:rsidRPr="00FD3F51">
        <w:rPr>
          <w:lang w:val="en-US"/>
        </w:rPr>
        <w:t xml:space="preserve"> </w:t>
      </w:r>
      <w:bookmarkStart w:id="12" w:name="_Hlk238560218"/>
      <w:r w:rsidRPr="00FD3F51">
        <w:rPr>
          <w:lang w:val="en-US"/>
        </w:rPr>
        <w:t>EPIC 29.2.2024.</w:t>
      </w:r>
      <w:bookmarkEnd w:id="12"/>
    </w:p>
  </w:footnote>
  <w:footnote w:id="74">
    <w:p w14:paraId="6EE034D1" w14:textId="77777777" w:rsidR="00E21682" w:rsidRPr="00FD3F51" w:rsidRDefault="00E21682" w:rsidP="005579C7">
      <w:pPr>
        <w:pStyle w:val="Alaviitteenteksti"/>
        <w:jc w:val="left"/>
        <w:rPr>
          <w:lang w:val="en-US"/>
        </w:rPr>
      </w:pPr>
      <w:r w:rsidRPr="00686BE3">
        <w:rPr>
          <w:rStyle w:val="Alaviitteenviite"/>
        </w:rPr>
        <w:footnoteRef/>
      </w:r>
      <w:r w:rsidRPr="00FD3F51">
        <w:rPr>
          <w:lang w:val="en-US"/>
        </w:rPr>
        <w:t xml:space="preserve"> Al-Kaabi &amp; Knights 28.2.2024.  </w:t>
      </w:r>
    </w:p>
  </w:footnote>
  <w:footnote w:id="75">
    <w:p w14:paraId="194B4A62" w14:textId="072D27E6" w:rsidR="00AA465A" w:rsidRPr="00FD3F51" w:rsidRDefault="00AA465A" w:rsidP="005579C7">
      <w:pPr>
        <w:pStyle w:val="Alaviitteenteksti"/>
        <w:jc w:val="left"/>
        <w:rPr>
          <w:lang w:val="en-US"/>
        </w:rPr>
      </w:pPr>
      <w:r>
        <w:rPr>
          <w:rStyle w:val="Alaviitteenviite"/>
        </w:rPr>
        <w:footnoteRef/>
      </w:r>
      <w:r w:rsidRPr="00FD3F51">
        <w:rPr>
          <w:lang w:val="en-US"/>
        </w:rPr>
        <w:t xml:space="preserve"> EPIC 14.9.2023. </w:t>
      </w:r>
    </w:p>
  </w:footnote>
  <w:footnote w:id="76">
    <w:p w14:paraId="3DC9FD73" w14:textId="57EA383C" w:rsidR="00A861CC" w:rsidRPr="00871087" w:rsidRDefault="00A861CC" w:rsidP="005579C7">
      <w:pPr>
        <w:pStyle w:val="Alaviitteenteksti"/>
        <w:jc w:val="left"/>
        <w:rPr>
          <w:lang w:val="en-US"/>
        </w:rPr>
      </w:pPr>
      <w:r>
        <w:rPr>
          <w:rStyle w:val="Alaviitteenviite"/>
        </w:rPr>
        <w:footnoteRef/>
      </w:r>
      <w:r w:rsidRPr="00871087">
        <w:rPr>
          <w:lang w:val="en-US"/>
        </w:rPr>
        <w:t xml:space="preserve"> Shafaq News </w:t>
      </w:r>
      <w:bookmarkStart w:id="13" w:name="_Hlk239252015"/>
      <w:r w:rsidRPr="00871087">
        <w:rPr>
          <w:lang w:val="en-US"/>
        </w:rPr>
        <w:t xml:space="preserve">19.9.2023. </w:t>
      </w:r>
      <w:bookmarkEnd w:id="13"/>
    </w:p>
  </w:footnote>
  <w:footnote w:id="77">
    <w:p w14:paraId="324407BA" w14:textId="2F3C11CB" w:rsidR="006145EE" w:rsidRPr="00871087" w:rsidRDefault="006145EE" w:rsidP="005579C7">
      <w:pPr>
        <w:pStyle w:val="Alaviitteenteksti"/>
        <w:jc w:val="left"/>
        <w:rPr>
          <w:lang w:val="en-US"/>
        </w:rPr>
      </w:pPr>
      <w:r>
        <w:rPr>
          <w:rStyle w:val="Alaviitteenviite"/>
        </w:rPr>
        <w:footnoteRef/>
      </w:r>
      <w:r w:rsidRPr="00871087">
        <w:rPr>
          <w:lang w:val="en-US"/>
        </w:rPr>
        <w:t xml:space="preserve"> Frontline Defenders 9.7.2023. </w:t>
      </w:r>
    </w:p>
  </w:footnote>
  <w:footnote w:id="78">
    <w:p w14:paraId="7C0FFBE8" w14:textId="43B2DAC4" w:rsidR="00693FED" w:rsidRPr="00871087" w:rsidRDefault="00693FED" w:rsidP="005579C7">
      <w:pPr>
        <w:pStyle w:val="Alaviitteenteksti"/>
        <w:jc w:val="left"/>
        <w:rPr>
          <w:lang w:val="en-US"/>
        </w:rPr>
      </w:pPr>
      <w:r w:rsidRPr="00686BE3">
        <w:rPr>
          <w:rStyle w:val="Alaviitteenviite"/>
        </w:rPr>
        <w:footnoteRef/>
      </w:r>
      <w:r w:rsidRPr="00871087">
        <w:rPr>
          <w:lang w:val="en-US"/>
        </w:rPr>
        <w:t xml:space="preserve"> Bertelsmann Stiftung 2026, s. 11.</w:t>
      </w:r>
    </w:p>
  </w:footnote>
  <w:footnote w:id="79">
    <w:p w14:paraId="78195C73" w14:textId="77777777" w:rsidR="00F7096D" w:rsidRPr="00871087" w:rsidRDefault="00F7096D" w:rsidP="005579C7">
      <w:pPr>
        <w:pStyle w:val="Alaviitteenteksti"/>
        <w:jc w:val="left"/>
        <w:rPr>
          <w:lang w:val="en-US"/>
        </w:rPr>
      </w:pPr>
      <w:r>
        <w:rPr>
          <w:rStyle w:val="Alaviitteenviite"/>
        </w:rPr>
        <w:footnoteRef/>
      </w:r>
      <w:r w:rsidRPr="00871087">
        <w:rPr>
          <w:lang w:val="en-US"/>
        </w:rPr>
        <w:t xml:space="preserve"> KRG 2008.  </w:t>
      </w:r>
    </w:p>
  </w:footnote>
  <w:footnote w:id="80">
    <w:p w14:paraId="7FFC99E4" w14:textId="77777777" w:rsidR="00F7096D" w:rsidRPr="00FD3F51" w:rsidRDefault="00F7096D" w:rsidP="005579C7">
      <w:pPr>
        <w:pStyle w:val="Alaviitteenteksti"/>
        <w:jc w:val="left"/>
        <w:rPr>
          <w:lang w:val="en-US"/>
        </w:rPr>
      </w:pPr>
      <w:r>
        <w:rPr>
          <w:rStyle w:val="Alaviitteenviite"/>
        </w:rPr>
        <w:footnoteRef/>
      </w:r>
      <w:r w:rsidRPr="00FD3F51">
        <w:rPr>
          <w:lang w:val="en-US"/>
        </w:rPr>
        <w:t xml:space="preserve"> Kurdistan Watch 21.6.2026; Peregraf 21.6.2026.</w:t>
      </w:r>
    </w:p>
  </w:footnote>
  <w:footnote w:id="81">
    <w:p w14:paraId="1BB56858" w14:textId="44AE7292" w:rsidR="00693FED" w:rsidRPr="00FD3F51" w:rsidRDefault="00693FED" w:rsidP="005579C7">
      <w:pPr>
        <w:pStyle w:val="Alaviitteenteksti"/>
        <w:jc w:val="left"/>
        <w:rPr>
          <w:lang w:val="en-US"/>
        </w:rPr>
      </w:pPr>
      <w:r w:rsidRPr="00686BE3">
        <w:rPr>
          <w:rStyle w:val="Alaviitteenviite"/>
        </w:rPr>
        <w:footnoteRef/>
      </w:r>
      <w:r w:rsidRPr="00FD3F51">
        <w:rPr>
          <w:lang w:val="en-US"/>
        </w:rPr>
        <w:t xml:space="preserve"> EUAA 10/2025, s. 86.</w:t>
      </w:r>
    </w:p>
  </w:footnote>
  <w:footnote w:id="82">
    <w:p w14:paraId="65192B6F" w14:textId="15228A70" w:rsidR="00693FED" w:rsidRPr="00871087" w:rsidRDefault="00693FED" w:rsidP="005579C7">
      <w:pPr>
        <w:pStyle w:val="Alaviitteenteksti"/>
        <w:jc w:val="left"/>
        <w:rPr>
          <w:lang w:val="en-US"/>
        </w:rPr>
      </w:pPr>
      <w:r w:rsidRPr="00686BE3">
        <w:rPr>
          <w:rStyle w:val="Alaviitteenviite"/>
        </w:rPr>
        <w:footnoteRef/>
      </w:r>
      <w:r w:rsidRPr="00871087">
        <w:rPr>
          <w:lang w:val="en-US"/>
        </w:rPr>
        <w:t xml:space="preserve"> EUAA 10/2025, s. 8</w:t>
      </w:r>
      <w:r w:rsidR="00BE4993" w:rsidRPr="00871087">
        <w:rPr>
          <w:lang w:val="en-US"/>
        </w:rPr>
        <w:t>8</w:t>
      </w:r>
      <w:r w:rsidRPr="00871087">
        <w:rPr>
          <w:lang w:val="en-US"/>
        </w:rPr>
        <w:t>.</w:t>
      </w:r>
    </w:p>
  </w:footnote>
  <w:footnote w:id="83">
    <w:p w14:paraId="0C75C3BD" w14:textId="77777777" w:rsidR="009E2571" w:rsidRPr="00871087" w:rsidRDefault="009E2571" w:rsidP="005579C7">
      <w:pPr>
        <w:pStyle w:val="Alaviitteenteksti"/>
        <w:jc w:val="left"/>
        <w:rPr>
          <w:lang w:val="en-US"/>
        </w:rPr>
      </w:pPr>
      <w:r w:rsidRPr="00686BE3">
        <w:rPr>
          <w:rStyle w:val="Alaviitteenviite"/>
        </w:rPr>
        <w:footnoteRef/>
      </w:r>
      <w:r w:rsidRPr="00871087">
        <w:rPr>
          <w:lang w:val="en-US"/>
        </w:rPr>
        <w:t xml:space="preserve"> EUAA 10/2025, s. 88.</w:t>
      </w:r>
    </w:p>
  </w:footnote>
  <w:footnote w:id="84">
    <w:p w14:paraId="70B0107D" w14:textId="168F8B98" w:rsidR="00693FED" w:rsidRPr="00871087" w:rsidRDefault="00693FED" w:rsidP="005579C7">
      <w:pPr>
        <w:pStyle w:val="Alaviitteenteksti"/>
        <w:jc w:val="left"/>
        <w:rPr>
          <w:lang w:val="en-US"/>
        </w:rPr>
      </w:pPr>
      <w:r w:rsidRPr="00686BE3">
        <w:rPr>
          <w:rStyle w:val="Alaviitteenviite"/>
        </w:rPr>
        <w:footnoteRef/>
      </w:r>
      <w:r w:rsidRPr="00871087">
        <w:rPr>
          <w:lang w:val="en-US"/>
        </w:rPr>
        <w:t xml:space="preserve"> RSF [päiväämätön].</w:t>
      </w:r>
    </w:p>
  </w:footnote>
  <w:footnote w:id="85">
    <w:p w14:paraId="6063E41A" w14:textId="5DBB6404" w:rsidR="00E0102F" w:rsidRPr="00871087" w:rsidRDefault="00E0102F" w:rsidP="005579C7">
      <w:pPr>
        <w:pStyle w:val="Alaviitteenteksti"/>
        <w:jc w:val="left"/>
        <w:rPr>
          <w:lang w:val="en-US"/>
        </w:rPr>
      </w:pPr>
      <w:r>
        <w:rPr>
          <w:rStyle w:val="Alaviitteenviite"/>
        </w:rPr>
        <w:footnoteRef/>
      </w:r>
      <w:r w:rsidRPr="00871087">
        <w:rPr>
          <w:lang w:val="en-US"/>
        </w:rPr>
        <w:t xml:space="preserve"> KRG 2008. </w:t>
      </w:r>
    </w:p>
  </w:footnote>
  <w:footnote w:id="86">
    <w:p w14:paraId="38585111" w14:textId="77777777" w:rsidR="00E0102F" w:rsidRPr="00871087" w:rsidRDefault="00E0102F" w:rsidP="005579C7">
      <w:pPr>
        <w:pStyle w:val="Alaviitteenteksti"/>
        <w:jc w:val="left"/>
        <w:rPr>
          <w:lang w:val="en-US"/>
        </w:rPr>
      </w:pPr>
      <w:r>
        <w:rPr>
          <w:rStyle w:val="Alaviitteenviite"/>
        </w:rPr>
        <w:footnoteRef/>
      </w:r>
      <w:r w:rsidRPr="00871087">
        <w:rPr>
          <w:lang w:val="en-US"/>
        </w:rPr>
        <w:t xml:space="preserve"> Kurdistan Watch 21.6.2026; Peregraf 21.6.2026.</w:t>
      </w:r>
    </w:p>
  </w:footnote>
  <w:footnote w:id="87">
    <w:p w14:paraId="49638F0F" w14:textId="77777777" w:rsidR="00E0102F" w:rsidRPr="00871087" w:rsidRDefault="00E0102F" w:rsidP="005579C7">
      <w:pPr>
        <w:pStyle w:val="Alaviitteenteksti"/>
        <w:jc w:val="left"/>
        <w:rPr>
          <w:lang w:val="en-US"/>
        </w:rPr>
      </w:pPr>
      <w:r>
        <w:rPr>
          <w:rStyle w:val="Alaviitteenviite"/>
        </w:rPr>
        <w:footnoteRef/>
      </w:r>
      <w:r w:rsidRPr="00871087">
        <w:rPr>
          <w:lang w:val="en-US"/>
        </w:rPr>
        <w:t xml:space="preserve"> Peregraf 21.6.2026. </w:t>
      </w:r>
    </w:p>
  </w:footnote>
  <w:footnote w:id="88">
    <w:p w14:paraId="469B7A78" w14:textId="77777777" w:rsidR="005078B5" w:rsidRPr="009E0480" w:rsidRDefault="005078B5" w:rsidP="005579C7">
      <w:pPr>
        <w:pStyle w:val="Alaviitteenteksti"/>
        <w:jc w:val="left"/>
      </w:pPr>
      <w:r w:rsidRPr="009E0480">
        <w:rPr>
          <w:rStyle w:val="Alaviitteenviite"/>
        </w:rPr>
        <w:footnoteRef/>
      </w:r>
      <w:r w:rsidRPr="009E0480">
        <w:t xml:space="preserve"> EUAA:n raportin aikakatkaisu on 12.9.2025, eli sen jälkeisiä tapahtumia ei raportissa käsitellä. Raportista ei selviä, millä ajanjaksolla kyseiset 12 henkilöä oli pidätetty. </w:t>
      </w:r>
    </w:p>
  </w:footnote>
  <w:footnote w:id="89">
    <w:p w14:paraId="4314DF66" w14:textId="77777777" w:rsidR="00907BD4" w:rsidRPr="00FD3F51" w:rsidRDefault="00907BD4" w:rsidP="005579C7">
      <w:pPr>
        <w:pStyle w:val="Alaviitteenteksti"/>
        <w:jc w:val="left"/>
      </w:pPr>
      <w:r>
        <w:rPr>
          <w:rStyle w:val="Alaviitteenviite"/>
        </w:rPr>
        <w:footnoteRef/>
      </w:r>
      <w:r w:rsidRPr="00FD3F51">
        <w:t xml:space="preserve"> GCHR 18.3.2025.</w:t>
      </w:r>
    </w:p>
  </w:footnote>
  <w:footnote w:id="90">
    <w:p w14:paraId="76D5F828" w14:textId="77777777" w:rsidR="005078B5" w:rsidRPr="00EE6C2A" w:rsidRDefault="005078B5" w:rsidP="005579C7">
      <w:pPr>
        <w:pStyle w:val="Alaviitteenteksti"/>
        <w:jc w:val="left"/>
        <w:rPr>
          <w:lang w:val="en-US"/>
        </w:rPr>
      </w:pPr>
      <w:r>
        <w:rPr>
          <w:rStyle w:val="Alaviitteenviite"/>
        </w:rPr>
        <w:footnoteRef/>
      </w:r>
      <w:r w:rsidRPr="00940921">
        <w:rPr>
          <w:lang w:val="en-US"/>
        </w:rPr>
        <w:t xml:space="preserve"> </w:t>
      </w:r>
      <w:r w:rsidRPr="00EE6C2A">
        <w:rPr>
          <w:lang w:val="en-US"/>
        </w:rPr>
        <w:t xml:space="preserve">Artiklan </w:t>
      </w:r>
      <w:r>
        <w:rPr>
          <w:lang w:val="en-US"/>
        </w:rPr>
        <w:t>299</w:t>
      </w:r>
      <w:r w:rsidRPr="00EE6C2A">
        <w:rPr>
          <w:lang w:val="en-US"/>
        </w:rPr>
        <w:t xml:space="preserve"> muotoilu</w:t>
      </w:r>
      <w:r>
        <w:rPr>
          <w:lang w:val="en-US"/>
        </w:rPr>
        <w:t>:</w:t>
      </w:r>
      <w:r w:rsidRPr="00EE6C2A">
        <w:rPr>
          <w:lang w:val="en-US"/>
        </w:rPr>
        <w:t xml:space="preserve"> Any person who insults or threatens an official or other public employee or council or official body in the execution of their duties or as a consequence of those duties is punishable by a period of detention not exceeding 2 years or by a fine not exceeding 200 dinars. The penalty will be a period of detention not exceeding 3 years plus a fine or by one of those penalties if such insult or threat is directed at a judge or legal or administrative court or council carrying out a legal function in the execution of their duties or as a consequence of those duties. (Republic of Iraq 1969.)</w:t>
      </w:r>
    </w:p>
  </w:footnote>
  <w:footnote w:id="91">
    <w:p w14:paraId="2C914639" w14:textId="77777777" w:rsidR="00907BD4" w:rsidRPr="00907BD4" w:rsidRDefault="00907BD4" w:rsidP="005579C7">
      <w:pPr>
        <w:pStyle w:val="Alaviitteenteksti"/>
        <w:jc w:val="left"/>
        <w:rPr>
          <w:lang w:val="en-US"/>
        </w:rPr>
      </w:pPr>
      <w:r>
        <w:rPr>
          <w:rStyle w:val="Alaviitteenviite"/>
        </w:rPr>
        <w:footnoteRef/>
      </w:r>
      <w:r w:rsidRPr="00907BD4">
        <w:rPr>
          <w:lang w:val="en-US"/>
        </w:rPr>
        <w:t xml:space="preserve"> </w:t>
      </w:r>
      <w:r w:rsidRPr="005D6962">
        <w:rPr>
          <w:lang w:val="en-US"/>
        </w:rPr>
        <w:t>Kurdistan Watch</w:t>
      </w:r>
      <w:r>
        <w:rPr>
          <w:lang w:val="en-US"/>
        </w:rPr>
        <w:t xml:space="preserve"> 19.8.2025a,  </w:t>
      </w:r>
      <w:r w:rsidRPr="005D6962">
        <w:rPr>
          <w:lang w:val="en-US"/>
        </w:rPr>
        <w:t>19.8.2025</w:t>
      </w:r>
      <w:r>
        <w:rPr>
          <w:lang w:val="en-US"/>
        </w:rPr>
        <w:t>b,</w:t>
      </w:r>
      <w:r w:rsidRPr="00B33C5A">
        <w:rPr>
          <w:lang w:val="en-US"/>
        </w:rPr>
        <w:t xml:space="preserve"> </w:t>
      </w:r>
      <w:r>
        <w:rPr>
          <w:lang w:val="en-US"/>
        </w:rPr>
        <w:t>6.1.2026.</w:t>
      </w:r>
    </w:p>
  </w:footnote>
  <w:footnote w:id="92">
    <w:p w14:paraId="30D9A048" w14:textId="77777777" w:rsidR="00907BD4" w:rsidRPr="00EE6C2A" w:rsidRDefault="00907BD4" w:rsidP="005579C7">
      <w:pPr>
        <w:pStyle w:val="Alaviitteenteksti"/>
        <w:jc w:val="left"/>
        <w:rPr>
          <w:lang w:val="en-US"/>
        </w:rPr>
      </w:pPr>
      <w:r>
        <w:rPr>
          <w:rStyle w:val="Alaviitteenviite"/>
        </w:rPr>
        <w:footnoteRef/>
      </w:r>
      <w:r w:rsidRPr="00EE6C2A">
        <w:rPr>
          <w:lang w:val="en-US"/>
        </w:rPr>
        <w:t xml:space="preserve"> </w:t>
      </w:r>
      <w:r>
        <w:rPr>
          <w:lang w:val="en-US"/>
        </w:rPr>
        <w:t xml:space="preserve">Kurdistan Watch </w:t>
      </w:r>
      <w:r w:rsidRPr="00EE6C2A">
        <w:rPr>
          <w:lang w:val="en-US"/>
        </w:rPr>
        <w:t>30.8.2025.</w:t>
      </w:r>
    </w:p>
  </w:footnote>
  <w:footnote w:id="93">
    <w:p w14:paraId="518E22D4" w14:textId="4FDEC64F" w:rsidR="00E879D1" w:rsidRPr="00FD3F51" w:rsidRDefault="00E879D1" w:rsidP="005579C7">
      <w:pPr>
        <w:pStyle w:val="Alaviitteenteksti"/>
        <w:jc w:val="left"/>
        <w:rPr>
          <w:lang w:val="en-US"/>
        </w:rPr>
      </w:pPr>
      <w:r>
        <w:rPr>
          <w:rStyle w:val="Alaviitteenviite"/>
        </w:rPr>
        <w:footnoteRef/>
      </w:r>
      <w:r w:rsidRPr="00FD3F51">
        <w:rPr>
          <w:lang w:val="en-US"/>
        </w:rPr>
        <w:t xml:space="preserve"> Kurdistan Watch 21.6.2026</w:t>
      </w:r>
      <w:r w:rsidR="00E84F31" w:rsidRPr="00FD3F51">
        <w:rPr>
          <w:lang w:val="en-US"/>
        </w:rPr>
        <w:t xml:space="preserve">; Peregraf 21.6.2026. </w:t>
      </w:r>
    </w:p>
  </w:footnote>
  <w:footnote w:id="94">
    <w:p w14:paraId="2A8C15F2" w14:textId="2C9AFAF2" w:rsidR="00106819" w:rsidRPr="00106819" w:rsidRDefault="00106819" w:rsidP="005579C7">
      <w:pPr>
        <w:pStyle w:val="Alaviitteenteksti"/>
        <w:jc w:val="left"/>
      </w:pPr>
      <w:r>
        <w:rPr>
          <w:rStyle w:val="Alaviitteenviite"/>
        </w:rPr>
        <w:footnoteRef/>
      </w:r>
      <w:r w:rsidRPr="00106819">
        <w:t xml:space="preserve"> Sisäministeri Rebar Ahmed Khalid on</w:t>
      </w:r>
      <w:r>
        <w:t xml:space="preserve"> PUK-puolueen kanssa valtakamppailua Irakin Kurdistanissa käyvän KDP-puolueen jäsen. </w:t>
      </w:r>
      <w:bookmarkStart w:id="16" w:name="_Hlk239075113"/>
      <w:r>
        <w:t>(GOV.KRD [päiväämätön])</w:t>
      </w:r>
    </w:p>
    <w:bookmarkEnd w:id="16"/>
  </w:footnote>
  <w:footnote w:id="95">
    <w:p w14:paraId="7BB69F07" w14:textId="362A55F4" w:rsidR="00E879D1" w:rsidRPr="00FD3F51" w:rsidRDefault="00E879D1" w:rsidP="005579C7">
      <w:pPr>
        <w:pStyle w:val="Alaviitteenteksti"/>
        <w:jc w:val="left"/>
      </w:pPr>
      <w:r>
        <w:rPr>
          <w:rStyle w:val="Alaviitteenviite"/>
        </w:rPr>
        <w:footnoteRef/>
      </w:r>
      <w:r w:rsidRPr="00FD3F51">
        <w:t xml:space="preserve"> Peregraf 21.6.2026. </w:t>
      </w:r>
    </w:p>
  </w:footnote>
  <w:footnote w:id="96">
    <w:p w14:paraId="79D97801" w14:textId="64111178" w:rsidR="00E879D1" w:rsidRPr="00FD3F51" w:rsidRDefault="00E879D1" w:rsidP="005579C7">
      <w:pPr>
        <w:pStyle w:val="Alaviitteenteksti"/>
        <w:jc w:val="left"/>
      </w:pPr>
      <w:r>
        <w:rPr>
          <w:rStyle w:val="Alaviitteenviite"/>
        </w:rPr>
        <w:footnoteRef/>
      </w:r>
      <w:r w:rsidRPr="00FD3F51">
        <w:t xml:space="preserve"> Kurdistan Watch 21.6.2026</w:t>
      </w:r>
      <w:r w:rsidR="00E84F31" w:rsidRPr="00FD3F51">
        <w:t>; Peregraf 21.6.2026.</w:t>
      </w:r>
    </w:p>
  </w:footnote>
  <w:footnote w:id="97">
    <w:p w14:paraId="63385E4B" w14:textId="0C814258" w:rsidR="009E0480" w:rsidRPr="00FD3F51" w:rsidRDefault="009E0480" w:rsidP="005579C7">
      <w:pPr>
        <w:pStyle w:val="Alaviitteenteksti"/>
        <w:jc w:val="left"/>
      </w:pPr>
      <w:r w:rsidRPr="009E0480">
        <w:rPr>
          <w:rStyle w:val="Alaviitteenviite"/>
        </w:rPr>
        <w:footnoteRef/>
      </w:r>
      <w:r w:rsidRPr="00FD3F51">
        <w:t xml:space="preserve"> Kurdistan Watch 4.9.2025.</w:t>
      </w:r>
    </w:p>
  </w:footnote>
  <w:footnote w:id="98">
    <w:p w14:paraId="44B27A1D" w14:textId="77777777" w:rsidR="00907BD4" w:rsidRPr="00FD3F51" w:rsidRDefault="00907BD4" w:rsidP="005579C7">
      <w:pPr>
        <w:pStyle w:val="Alaviitteenteksti"/>
        <w:jc w:val="left"/>
      </w:pPr>
      <w:r>
        <w:rPr>
          <w:rStyle w:val="Alaviitteenviite"/>
        </w:rPr>
        <w:footnoteRef/>
      </w:r>
      <w:r w:rsidRPr="00FD3F51">
        <w:t xml:space="preserve"> Kurdistan Watch 30.8.2025.</w:t>
      </w:r>
    </w:p>
  </w:footnote>
  <w:footnote w:id="99">
    <w:p w14:paraId="643A961E" w14:textId="611AC4C9" w:rsidR="0013269D" w:rsidRPr="00987E13" w:rsidRDefault="0013269D" w:rsidP="005579C7">
      <w:pPr>
        <w:pStyle w:val="Alaviitteenteksti"/>
        <w:jc w:val="left"/>
        <w:rPr>
          <w:lang w:val="en-US"/>
        </w:rPr>
      </w:pPr>
      <w:r>
        <w:rPr>
          <w:rStyle w:val="Alaviitteenviite"/>
        </w:rPr>
        <w:footnoteRef/>
      </w:r>
      <w:r w:rsidRPr="0013269D">
        <w:t xml:space="preserve"> Barzanin perhe</w:t>
      </w:r>
      <w:r>
        <w:t xml:space="preserve">en väitetään johtavan Irakin Kurdistania. </w:t>
      </w:r>
      <w:r w:rsidRPr="00987E13">
        <w:rPr>
          <w:lang w:val="en-US"/>
        </w:rPr>
        <w:t>(Barzani Watch 21.11.2024.)</w:t>
      </w:r>
    </w:p>
  </w:footnote>
  <w:footnote w:id="100">
    <w:p w14:paraId="5A876AAA" w14:textId="65FB8404" w:rsidR="00BE6BE3" w:rsidRPr="00987E13" w:rsidRDefault="00BE6BE3" w:rsidP="005579C7">
      <w:pPr>
        <w:pStyle w:val="Alaviitteenteksti"/>
        <w:jc w:val="left"/>
        <w:rPr>
          <w:lang w:val="en-US"/>
        </w:rPr>
      </w:pPr>
      <w:r>
        <w:rPr>
          <w:rStyle w:val="Alaviitteenviite"/>
        </w:rPr>
        <w:footnoteRef/>
      </w:r>
      <w:r w:rsidRPr="00987E13">
        <w:rPr>
          <w:lang w:val="en-US"/>
        </w:rPr>
        <w:t xml:space="preserve"> </w:t>
      </w:r>
      <w:bookmarkStart w:id="19" w:name="_Hlk238796854"/>
      <w:r w:rsidR="00CF0215" w:rsidRPr="00987E13">
        <w:rPr>
          <w:lang w:val="en-US"/>
        </w:rPr>
        <w:t xml:space="preserve">Kurdistan Watch 19.8.2025a,  </w:t>
      </w:r>
      <w:bookmarkEnd w:id="19"/>
      <w:r w:rsidR="00CF0215" w:rsidRPr="00987E13">
        <w:rPr>
          <w:lang w:val="en-US"/>
        </w:rPr>
        <w:t xml:space="preserve">19.8.2025b, </w:t>
      </w:r>
      <w:r w:rsidRPr="00987E13">
        <w:rPr>
          <w:lang w:val="en-US"/>
        </w:rPr>
        <w:t>6.1.2026.</w:t>
      </w:r>
    </w:p>
  </w:footnote>
  <w:footnote w:id="101">
    <w:p w14:paraId="1813D8D2" w14:textId="77777777" w:rsidR="00BE6BE3" w:rsidRPr="00AD414E" w:rsidRDefault="00BE6BE3" w:rsidP="005579C7">
      <w:pPr>
        <w:pStyle w:val="Alaviitteenteksti"/>
        <w:jc w:val="left"/>
        <w:rPr>
          <w:lang w:val="en-US"/>
        </w:rPr>
      </w:pPr>
      <w:r>
        <w:rPr>
          <w:rStyle w:val="Alaviitteenviite"/>
        </w:rPr>
        <w:footnoteRef/>
      </w:r>
      <w:r w:rsidRPr="00AD414E">
        <w:rPr>
          <w:lang w:val="en-US"/>
        </w:rPr>
        <w:t xml:space="preserve"> United Nations Assistance Mission for Iraq</w:t>
      </w:r>
      <w:r>
        <w:rPr>
          <w:lang w:val="en-US"/>
        </w:rPr>
        <w:t xml:space="preserve">. </w:t>
      </w:r>
    </w:p>
  </w:footnote>
  <w:footnote w:id="102">
    <w:p w14:paraId="4C71BAB1" w14:textId="77777777" w:rsidR="00BE6BE3" w:rsidRPr="00940921" w:rsidRDefault="00BE6BE3" w:rsidP="005579C7">
      <w:pPr>
        <w:pStyle w:val="Alaviitteenteksti"/>
        <w:jc w:val="left"/>
      </w:pPr>
      <w:r>
        <w:rPr>
          <w:rStyle w:val="Alaviitteenviite"/>
        </w:rPr>
        <w:footnoteRef/>
      </w:r>
      <w:r w:rsidRPr="00940921">
        <w:t xml:space="preserve"> UNAMI 21.8.2025. </w:t>
      </w:r>
    </w:p>
  </w:footnote>
  <w:footnote w:id="103">
    <w:p w14:paraId="75894D12" w14:textId="451965F7" w:rsidR="003909BD" w:rsidRPr="00BE6BE3" w:rsidRDefault="003909BD" w:rsidP="005579C7">
      <w:pPr>
        <w:pStyle w:val="Alaviitteenteksti"/>
        <w:jc w:val="left"/>
      </w:pPr>
      <w:r>
        <w:rPr>
          <w:rStyle w:val="Alaviitteenviite"/>
        </w:rPr>
        <w:footnoteRef/>
      </w:r>
      <w:r w:rsidRPr="00BE6BE3">
        <w:t xml:space="preserve"> </w:t>
      </w:r>
      <w:bookmarkStart w:id="20" w:name="_Hlk238651002"/>
      <w:r w:rsidRPr="00BE6BE3">
        <w:t xml:space="preserve">KirkukNow 21.7.2025. </w:t>
      </w:r>
    </w:p>
    <w:bookmarkEnd w:id="20"/>
  </w:footnote>
  <w:footnote w:id="104">
    <w:p w14:paraId="1B3FB24A" w14:textId="77777777" w:rsidR="00947C7F" w:rsidRPr="00BE6BE3" w:rsidRDefault="00947C7F" w:rsidP="005579C7">
      <w:pPr>
        <w:pStyle w:val="Alaviitteenteksti"/>
        <w:jc w:val="left"/>
      </w:pPr>
      <w:r w:rsidRPr="00686BE3">
        <w:rPr>
          <w:rStyle w:val="Alaviitteenviite"/>
        </w:rPr>
        <w:footnoteRef/>
      </w:r>
      <w:r w:rsidRPr="00BE6BE3">
        <w:t xml:space="preserve"> EUAA 10/2025, s. 86.</w:t>
      </w:r>
    </w:p>
  </w:footnote>
  <w:footnote w:id="105">
    <w:p w14:paraId="23317D7B" w14:textId="22D233A3" w:rsidR="005F4EDB" w:rsidRDefault="005F4EDB" w:rsidP="005579C7">
      <w:pPr>
        <w:pStyle w:val="Alaviitteenteksti"/>
        <w:jc w:val="left"/>
      </w:pPr>
      <w:r>
        <w:rPr>
          <w:rStyle w:val="Alaviitteenviite"/>
        </w:rPr>
        <w:footnoteRef/>
      </w:r>
      <w:r>
        <w:t xml:space="preserve"> Heittomerkit lainattu lähteestä. </w:t>
      </w:r>
    </w:p>
  </w:footnote>
  <w:footnote w:id="106">
    <w:p w14:paraId="6041ACFB" w14:textId="0D2FEC82" w:rsidR="005F4EDB" w:rsidRPr="00BE6BE3" w:rsidRDefault="005F4EDB" w:rsidP="005579C7">
      <w:pPr>
        <w:pStyle w:val="Alaviitteenteksti"/>
        <w:jc w:val="left"/>
      </w:pPr>
      <w:r>
        <w:rPr>
          <w:rStyle w:val="Alaviitteenviite"/>
        </w:rPr>
        <w:footnoteRef/>
      </w:r>
      <w:r w:rsidRPr="00BE6BE3">
        <w:t xml:space="preserve"> Peregraf 22.5.2025. </w:t>
      </w:r>
      <w:r w:rsidR="0000697C" w:rsidRPr="00BE6BE3">
        <w:rPr>
          <w:i/>
          <w:iCs/>
        </w:rPr>
        <w:t xml:space="preserve"> </w:t>
      </w:r>
    </w:p>
  </w:footnote>
  <w:footnote w:id="107">
    <w:p w14:paraId="27AC293E" w14:textId="79B495FA" w:rsidR="00061242" w:rsidRDefault="00061242" w:rsidP="005579C7">
      <w:pPr>
        <w:pStyle w:val="Alaviitteenteksti"/>
        <w:jc w:val="left"/>
      </w:pPr>
      <w:r>
        <w:rPr>
          <w:rStyle w:val="Alaviitteenviite"/>
        </w:rPr>
        <w:footnoteRef/>
      </w:r>
      <w:r>
        <w:t xml:space="preserve"> KirkukNow 4.5.2025.  </w:t>
      </w:r>
    </w:p>
  </w:footnote>
  <w:footnote w:id="108">
    <w:p w14:paraId="06EA4EC8" w14:textId="37130D8B" w:rsidR="009C37B4" w:rsidRPr="005F4EDB" w:rsidRDefault="009C37B4" w:rsidP="005579C7">
      <w:pPr>
        <w:pStyle w:val="Alaviitteenteksti"/>
        <w:jc w:val="left"/>
      </w:pPr>
      <w:r>
        <w:rPr>
          <w:rStyle w:val="Alaviitteenviite"/>
        </w:rPr>
        <w:footnoteRef/>
      </w:r>
      <w:r w:rsidRPr="005F4EDB">
        <w:t xml:space="preserve"> </w:t>
      </w:r>
      <w:r w:rsidR="0030698C" w:rsidRPr="005F4EDB">
        <w:t>KirkukNow 1.3.2025.</w:t>
      </w:r>
    </w:p>
  </w:footnote>
  <w:footnote w:id="109">
    <w:p w14:paraId="6DB2A8B0" w14:textId="2C78707B" w:rsidR="0030698C" w:rsidRPr="00BE6BE3" w:rsidRDefault="0030698C" w:rsidP="005579C7">
      <w:pPr>
        <w:pStyle w:val="Alaviitteenteksti"/>
        <w:jc w:val="left"/>
      </w:pPr>
      <w:r>
        <w:rPr>
          <w:rStyle w:val="Alaviitteenviite"/>
        </w:rPr>
        <w:footnoteRef/>
      </w:r>
      <w:r w:rsidRPr="00BE6BE3">
        <w:t xml:space="preserve"> Kurdistan Watch 27.3.2025.</w:t>
      </w:r>
    </w:p>
  </w:footnote>
  <w:footnote w:id="110">
    <w:p w14:paraId="2D250060" w14:textId="77777777" w:rsidR="0069084E" w:rsidRPr="00BE6BE3" w:rsidRDefault="0069084E" w:rsidP="005579C7">
      <w:pPr>
        <w:pStyle w:val="Alaviitteenteksti"/>
        <w:jc w:val="left"/>
      </w:pPr>
      <w:r>
        <w:rPr>
          <w:rStyle w:val="Alaviitteenviite"/>
        </w:rPr>
        <w:footnoteRef/>
      </w:r>
      <w:r w:rsidRPr="00BE6BE3">
        <w:t xml:space="preserve"> GCHR 18.3.2025.</w:t>
      </w:r>
    </w:p>
  </w:footnote>
  <w:footnote w:id="111">
    <w:p w14:paraId="2CA72010" w14:textId="77777777" w:rsidR="00410FA7" w:rsidRPr="00406A2B" w:rsidRDefault="00410FA7" w:rsidP="005579C7">
      <w:pPr>
        <w:pStyle w:val="Alaviitteenteksti"/>
        <w:jc w:val="left"/>
        <w:rPr>
          <w:lang w:val="en-US"/>
        </w:rPr>
      </w:pPr>
      <w:r>
        <w:rPr>
          <w:rStyle w:val="Alaviitteenviite"/>
        </w:rPr>
        <w:footnoteRef/>
      </w:r>
      <w:r w:rsidRPr="00406A2B">
        <w:rPr>
          <w:lang w:val="en-US"/>
        </w:rPr>
        <w:t xml:space="preserve"> GCHR 18.3.2025.</w:t>
      </w:r>
    </w:p>
  </w:footnote>
  <w:footnote w:id="112">
    <w:p w14:paraId="1264100F" w14:textId="61947E1F" w:rsidR="005F672D" w:rsidRPr="00D44769" w:rsidRDefault="005F672D" w:rsidP="005579C7">
      <w:pPr>
        <w:pStyle w:val="Alaviitteenteksti"/>
        <w:jc w:val="left"/>
        <w:rPr>
          <w:lang w:val="en-US"/>
        </w:rPr>
      </w:pPr>
      <w:r>
        <w:rPr>
          <w:rStyle w:val="Alaviitteenviite"/>
        </w:rPr>
        <w:footnoteRef/>
      </w:r>
      <w:r w:rsidRPr="00D44769">
        <w:rPr>
          <w:lang w:val="en-US"/>
        </w:rPr>
        <w:t xml:space="preserve"> </w:t>
      </w:r>
      <w:r w:rsidR="00D44769" w:rsidRPr="00D44769">
        <w:rPr>
          <w:lang w:val="en-US"/>
        </w:rPr>
        <w:t>P</w:t>
      </w:r>
      <w:r w:rsidR="00D44769">
        <w:rPr>
          <w:lang w:val="en-US"/>
        </w:rPr>
        <w:t xml:space="preserve">eregraf 22.10.2025. </w:t>
      </w:r>
    </w:p>
  </w:footnote>
  <w:footnote w:id="113">
    <w:p w14:paraId="415C2913" w14:textId="41DDAF72" w:rsidR="00992F28" w:rsidRPr="00406A2B" w:rsidRDefault="00992F28" w:rsidP="005579C7">
      <w:pPr>
        <w:pStyle w:val="Alaviitteenteksti"/>
        <w:jc w:val="left"/>
        <w:rPr>
          <w:lang w:val="en-US"/>
        </w:rPr>
      </w:pPr>
      <w:r>
        <w:rPr>
          <w:rStyle w:val="Alaviitteenviite"/>
        </w:rPr>
        <w:footnoteRef/>
      </w:r>
      <w:r w:rsidRPr="00406A2B">
        <w:rPr>
          <w:lang w:val="en-US"/>
        </w:rPr>
        <w:t xml:space="preserve"> </w:t>
      </w:r>
      <w:r>
        <w:rPr>
          <w:lang w:val="en-US"/>
        </w:rPr>
        <w:t xml:space="preserve">Kurdistan Watch 20.1.2025; </w:t>
      </w:r>
      <w:r w:rsidRPr="00406A2B">
        <w:rPr>
          <w:lang w:val="en-US"/>
        </w:rPr>
        <w:t>GCHR 18.3.2025.</w:t>
      </w:r>
    </w:p>
  </w:footnote>
  <w:footnote w:id="114">
    <w:p w14:paraId="6514C0A8" w14:textId="756FED9A" w:rsidR="00D819E7" w:rsidRPr="00992F28" w:rsidRDefault="00D819E7" w:rsidP="005579C7">
      <w:pPr>
        <w:pStyle w:val="Alaviitteenteksti"/>
        <w:jc w:val="left"/>
        <w:rPr>
          <w:lang w:val="en-US"/>
        </w:rPr>
      </w:pPr>
      <w:r>
        <w:rPr>
          <w:rStyle w:val="Alaviitteenviite"/>
        </w:rPr>
        <w:footnoteRef/>
      </w:r>
      <w:r w:rsidRPr="00992F28">
        <w:rPr>
          <w:lang w:val="en-US"/>
        </w:rPr>
        <w:t xml:space="preserve"> Kurdistan Watch 2.12.2024.  </w:t>
      </w:r>
    </w:p>
  </w:footnote>
  <w:footnote w:id="115">
    <w:p w14:paraId="637025DC" w14:textId="00242142" w:rsidR="00BE4993" w:rsidRPr="00A2020A" w:rsidRDefault="00BE4993" w:rsidP="005579C7">
      <w:pPr>
        <w:pStyle w:val="Alaviitteenteksti"/>
        <w:jc w:val="left"/>
        <w:rPr>
          <w:lang w:val="en-US"/>
        </w:rPr>
      </w:pPr>
      <w:r w:rsidRPr="00686BE3">
        <w:rPr>
          <w:rStyle w:val="Alaviitteenviite"/>
        </w:rPr>
        <w:footnoteRef/>
      </w:r>
      <w:r w:rsidRPr="00A2020A">
        <w:rPr>
          <w:lang w:val="en-US"/>
        </w:rPr>
        <w:t xml:space="preserve"> EUAA 10/2025, s. 89.</w:t>
      </w:r>
    </w:p>
  </w:footnote>
  <w:footnote w:id="116">
    <w:p w14:paraId="38ADAF93" w14:textId="22F2D6A4" w:rsidR="00297938" w:rsidRPr="00061CFC" w:rsidRDefault="00297938" w:rsidP="005579C7">
      <w:pPr>
        <w:pStyle w:val="Alaviitteenteksti"/>
        <w:jc w:val="left"/>
        <w:rPr>
          <w:lang w:val="en-US"/>
        </w:rPr>
      </w:pPr>
      <w:r>
        <w:rPr>
          <w:rStyle w:val="Alaviitteenviite"/>
        </w:rPr>
        <w:footnoteRef/>
      </w:r>
      <w:r w:rsidRPr="00061CFC">
        <w:rPr>
          <w:lang w:val="en-US"/>
        </w:rPr>
        <w:t xml:space="preserve"> Kurdistan Watch 4.11.2024. </w:t>
      </w:r>
    </w:p>
  </w:footnote>
  <w:footnote w:id="117">
    <w:p w14:paraId="24AF560A" w14:textId="71052F1C" w:rsidR="00061CFC" w:rsidRPr="00BE6BE3" w:rsidRDefault="00061CFC" w:rsidP="005579C7">
      <w:pPr>
        <w:pStyle w:val="Alaviitteenteksti"/>
        <w:jc w:val="left"/>
        <w:rPr>
          <w:lang w:val="en-US"/>
        </w:rPr>
      </w:pPr>
      <w:r>
        <w:rPr>
          <w:rStyle w:val="Alaviitteenviite"/>
        </w:rPr>
        <w:footnoteRef/>
      </w:r>
      <w:r w:rsidRPr="00BE6BE3">
        <w:rPr>
          <w:lang w:val="en-US"/>
        </w:rPr>
        <w:t xml:space="preserve"> GCHR 18.3.2025. </w:t>
      </w:r>
    </w:p>
  </w:footnote>
  <w:footnote w:id="118">
    <w:p w14:paraId="7B6B1F05" w14:textId="1FFD772E" w:rsidR="00BA6E21" w:rsidRPr="00061CFC" w:rsidRDefault="00BA6E21" w:rsidP="005579C7">
      <w:pPr>
        <w:pStyle w:val="Alaviitteenteksti"/>
        <w:jc w:val="left"/>
        <w:rPr>
          <w:lang w:val="en-US"/>
        </w:rPr>
      </w:pPr>
      <w:r w:rsidRPr="00686BE3">
        <w:rPr>
          <w:rStyle w:val="Alaviitteenviite"/>
        </w:rPr>
        <w:footnoteRef/>
      </w:r>
      <w:r w:rsidRPr="00061CFC">
        <w:rPr>
          <w:lang w:val="en-US"/>
        </w:rPr>
        <w:t xml:space="preserve"> EUAA 10/2025, s. 89.</w:t>
      </w:r>
    </w:p>
  </w:footnote>
  <w:footnote w:id="119">
    <w:p w14:paraId="135E6D2F" w14:textId="77777777" w:rsidR="00E4722E" w:rsidRPr="00406A2B" w:rsidRDefault="00E4722E" w:rsidP="005579C7">
      <w:pPr>
        <w:pStyle w:val="Alaviitteenteksti"/>
        <w:jc w:val="left"/>
        <w:rPr>
          <w:lang w:val="en-US"/>
        </w:rPr>
      </w:pPr>
      <w:r>
        <w:rPr>
          <w:rStyle w:val="Alaviitteenviite"/>
        </w:rPr>
        <w:footnoteRef/>
      </w:r>
      <w:r w:rsidRPr="00406A2B">
        <w:rPr>
          <w:lang w:val="en-US"/>
        </w:rPr>
        <w:t xml:space="preserve"> GCHR 18.3.2025.</w:t>
      </w:r>
    </w:p>
  </w:footnote>
  <w:footnote w:id="120">
    <w:p w14:paraId="19970BE3" w14:textId="77777777" w:rsidR="00406A2B" w:rsidRPr="00406A2B" w:rsidRDefault="00406A2B" w:rsidP="005579C7">
      <w:pPr>
        <w:pStyle w:val="Alaviitteenteksti"/>
        <w:jc w:val="left"/>
        <w:rPr>
          <w:lang w:val="en-US"/>
        </w:rPr>
      </w:pPr>
      <w:r>
        <w:rPr>
          <w:rStyle w:val="Alaviitteenviite"/>
        </w:rPr>
        <w:footnoteRef/>
      </w:r>
      <w:r w:rsidRPr="00406A2B">
        <w:rPr>
          <w:lang w:val="en-US"/>
        </w:rPr>
        <w:t xml:space="preserve"> GCHR 18.3.2025.</w:t>
      </w:r>
    </w:p>
  </w:footnote>
  <w:footnote w:id="121">
    <w:p w14:paraId="43D3AE3F" w14:textId="77777777" w:rsidR="00406A2B" w:rsidRPr="00406A2B" w:rsidRDefault="00406A2B" w:rsidP="005579C7">
      <w:pPr>
        <w:pStyle w:val="Alaviitteenteksti"/>
        <w:jc w:val="left"/>
        <w:rPr>
          <w:lang w:val="en-US"/>
        </w:rPr>
      </w:pPr>
      <w:r>
        <w:rPr>
          <w:rStyle w:val="Alaviitteenviite"/>
        </w:rPr>
        <w:footnoteRef/>
      </w:r>
      <w:r w:rsidRPr="00406A2B">
        <w:rPr>
          <w:lang w:val="en-US"/>
        </w:rPr>
        <w:t xml:space="preserve"> GCHR 18.3.2025.</w:t>
      </w:r>
    </w:p>
  </w:footnote>
  <w:footnote w:id="122">
    <w:p w14:paraId="112B2B5A" w14:textId="77777777" w:rsidR="00406A2B" w:rsidRPr="00406A2B" w:rsidRDefault="00406A2B" w:rsidP="005579C7">
      <w:pPr>
        <w:pStyle w:val="Alaviitteenteksti"/>
        <w:jc w:val="left"/>
        <w:rPr>
          <w:lang w:val="en-US"/>
        </w:rPr>
      </w:pPr>
      <w:r>
        <w:rPr>
          <w:rStyle w:val="Alaviitteenviite"/>
        </w:rPr>
        <w:footnoteRef/>
      </w:r>
      <w:r w:rsidRPr="00406A2B">
        <w:rPr>
          <w:lang w:val="en-US"/>
        </w:rPr>
        <w:t xml:space="preserve"> GCHR 18.3.2025.</w:t>
      </w:r>
    </w:p>
  </w:footnote>
  <w:footnote w:id="123">
    <w:p w14:paraId="5CB5F2F7" w14:textId="77777777" w:rsidR="00406A2B" w:rsidRPr="00406A2B" w:rsidRDefault="00406A2B" w:rsidP="005579C7">
      <w:pPr>
        <w:pStyle w:val="Alaviitteenteksti"/>
        <w:jc w:val="left"/>
        <w:rPr>
          <w:lang w:val="en-US"/>
        </w:rPr>
      </w:pPr>
      <w:r>
        <w:rPr>
          <w:rStyle w:val="Alaviitteenviite"/>
        </w:rPr>
        <w:footnoteRef/>
      </w:r>
      <w:r w:rsidRPr="00406A2B">
        <w:rPr>
          <w:lang w:val="en-US"/>
        </w:rPr>
        <w:t xml:space="preserve"> GCHR 18.3.2025.</w:t>
      </w:r>
    </w:p>
  </w:footnote>
  <w:footnote w:id="124">
    <w:p w14:paraId="7D18D75B" w14:textId="77777777" w:rsidR="00CB65BE" w:rsidRPr="00B535EE" w:rsidRDefault="00CB65BE" w:rsidP="005579C7">
      <w:pPr>
        <w:pStyle w:val="Alaviitteenteksti"/>
        <w:jc w:val="left"/>
        <w:rPr>
          <w:lang w:val="en-US"/>
        </w:rPr>
      </w:pPr>
      <w:r>
        <w:rPr>
          <w:rStyle w:val="Alaviitteenviite"/>
        </w:rPr>
        <w:footnoteRef/>
      </w:r>
      <w:r w:rsidRPr="00B535EE">
        <w:rPr>
          <w:lang w:val="en-US"/>
        </w:rPr>
        <w:t xml:space="preserve"> The New Arab / Rodgers 15.7.2024.</w:t>
      </w:r>
    </w:p>
  </w:footnote>
  <w:footnote w:id="125">
    <w:p w14:paraId="710FF26F" w14:textId="77777777" w:rsidR="00406A2B" w:rsidRPr="00406A2B" w:rsidRDefault="00406A2B" w:rsidP="005579C7">
      <w:pPr>
        <w:pStyle w:val="Alaviitteenteksti"/>
        <w:jc w:val="left"/>
        <w:rPr>
          <w:lang w:val="en-US"/>
        </w:rPr>
      </w:pPr>
      <w:r>
        <w:rPr>
          <w:rStyle w:val="Alaviitteenviite"/>
        </w:rPr>
        <w:footnoteRef/>
      </w:r>
      <w:r w:rsidRPr="00406A2B">
        <w:rPr>
          <w:lang w:val="en-US"/>
        </w:rPr>
        <w:t xml:space="preserve"> GCHR 18.3.2025.</w:t>
      </w:r>
    </w:p>
  </w:footnote>
  <w:footnote w:id="126">
    <w:p w14:paraId="24384713" w14:textId="77777777" w:rsidR="00A2020A" w:rsidRPr="00406A2B" w:rsidRDefault="00A2020A" w:rsidP="005579C7">
      <w:pPr>
        <w:pStyle w:val="Alaviitteenteksti"/>
        <w:jc w:val="left"/>
        <w:rPr>
          <w:lang w:val="en-US"/>
        </w:rPr>
      </w:pPr>
      <w:r>
        <w:rPr>
          <w:rStyle w:val="Alaviitteenviite"/>
        </w:rPr>
        <w:footnoteRef/>
      </w:r>
      <w:r w:rsidRPr="00406A2B">
        <w:rPr>
          <w:lang w:val="en-US"/>
        </w:rPr>
        <w:t xml:space="preserve"> GCHR 18.3.2025.</w:t>
      </w:r>
    </w:p>
  </w:footnote>
  <w:footnote w:id="127">
    <w:p w14:paraId="3940108B" w14:textId="77777777" w:rsidR="00A2020A" w:rsidRPr="00A2020A" w:rsidRDefault="00A2020A" w:rsidP="005579C7">
      <w:pPr>
        <w:pStyle w:val="Alaviitteenteksti"/>
        <w:jc w:val="left"/>
        <w:rPr>
          <w:lang w:val="en-US"/>
        </w:rPr>
      </w:pPr>
      <w:r>
        <w:rPr>
          <w:rStyle w:val="Alaviitteenviite"/>
        </w:rPr>
        <w:footnoteRef/>
      </w:r>
      <w:r w:rsidRPr="00A2020A">
        <w:rPr>
          <w:lang w:val="en-US"/>
        </w:rPr>
        <w:t xml:space="preserve"> GCHR 18.3.2025.</w:t>
      </w:r>
    </w:p>
  </w:footnote>
  <w:footnote w:id="128">
    <w:p w14:paraId="27E47C16" w14:textId="77777777" w:rsidR="00A2020A" w:rsidRPr="00A2020A" w:rsidRDefault="00A2020A" w:rsidP="005579C7">
      <w:pPr>
        <w:pStyle w:val="Alaviitteenteksti"/>
        <w:jc w:val="left"/>
        <w:rPr>
          <w:lang w:val="en-US"/>
        </w:rPr>
      </w:pPr>
      <w:r>
        <w:rPr>
          <w:rStyle w:val="Alaviitteenviite"/>
        </w:rPr>
        <w:footnoteRef/>
      </w:r>
      <w:r w:rsidRPr="00A2020A">
        <w:rPr>
          <w:lang w:val="en-US"/>
        </w:rPr>
        <w:t xml:space="preserve"> GCHR 18.3.2025.</w:t>
      </w:r>
    </w:p>
  </w:footnote>
  <w:footnote w:id="129">
    <w:p w14:paraId="5331FC5C" w14:textId="77777777" w:rsidR="00A2020A" w:rsidRPr="00A2020A" w:rsidRDefault="00A2020A" w:rsidP="005579C7">
      <w:pPr>
        <w:pStyle w:val="Alaviitteenteksti"/>
        <w:jc w:val="left"/>
        <w:rPr>
          <w:lang w:val="en-US"/>
        </w:rPr>
      </w:pPr>
      <w:r>
        <w:rPr>
          <w:rStyle w:val="Alaviitteenviite"/>
        </w:rPr>
        <w:footnoteRef/>
      </w:r>
      <w:r w:rsidRPr="00A2020A">
        <w:rPr>
          <w:lang w:val="en-US"/>
        </w:rPr>
        <w:t xml:space="preserve"> GCHR 18.3.2025.</w:t>
      </w:r>
    </w:p>
  </w:footnote>
  <w:footnote w:id="130">
    <w:p w14:paraId="7BDDA1DD" w14:textId="77777777" w:rsidR="00A2020A" w:rsidRPr="00A2020A" w:rsidRDefault="00A2020A" w:rsidP="005579C7">
      <w:pPr>
        <w:pStyle w:val="Alaviitteenteksti"/>
        <w:jc w:val="left"/>
        <w:rPr>
          <w:lang w:val="en-US"/>
        </w:rPr>
      </w:pPr>
      <w:r>
        <w:rPr>
          <w:rStyle w:val="Alaviitteenviite"/>
        </w:rPr>
        <w:footnoteRef/>
      </w:r>
      <w:r w:rsidRPr="00A2020A">
        <w:rPr>
          <w:lang w:val="en-US"/>
        </w:rPr>
        <w:t xml:space="preserve"> GCHR 18.3.2025.</w:t>
      </w:r>
    </w:p>
  </w:footnote>
  <w:footnote w:id="131">
    <w:p w14:paraId="31249F9E" w14:textId="5E3051B4" w:rsidR="00A2020A" w:rsidRPr="00A2020A" w:rsidRDefault="00A2020A" w:rsidP="005579C7">
      <w:pPr>
        <w:pStyle w:val="Alaviitteenteksti"/>
        <w:jc w:val="left"/>
        <w:rPr>
          <w:lang w:val="en-US"/>
        </w:rPr>
      </w:pPr>
      <w:r>
        <w:rPr>
          <w:rStyle w:val="Alaviitteenviite"/>
        </w:rPr>
        <w:footnoteRef/>
      </w:r>
      <w:r w:rsidRPr="00A2020A">
        <w:rPr>
          <w:lang w:val="en-US"/>
        </w:rPr>
        <w:t xml:space="preserve"> GCHR 18.3.2025.</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600" w:firstRow="0" w:lastRow="0" w:firstColumn="0" w:lastColumn="0" w:noHBand="1" w:noVBand="1"/>
    </w:tblPr>
    <w:tblGrid>
      <w:gridCol w:w="3005"/>
      <w:gridCol w:w="3005"/>
      <w:gridCol w:w="3006"/>
    </w:tblGrid>
    <w:tr w:rsidR="0064460B" w:rsidRPr="00A058E4" w14:paraId="6B9ADA48" w14:textId="77777777" w:rsidTr="00110B17">
      <w:trPr>
        <w:tblHeader/>
      </w:trPr>
      <w:tc>
        <w:tcPr>
          <w:tcW w:w="3005" w:type="dxa"/>
          <w:tcBorders>
            <w:top w:val="nil"/>
            <w:left w:val="nil"/>
            <w:bottom w:val="nil"/>
            <w:right w:val="nil"/>
          </w:tcBorders>
        </w:tcPr>
        <w:p w14:paraId="6CCF8E6D" w14:textId="77777777" w:rsidR="0064460B" w:rsidRPr="00A058E4" w:rsidRDefault="0064460B">
          <w:pPr>
            <w:pStyle w:val="Yltunniste"/>
            <w:rPr>
              <w:sz w:val="16"/>
              <w:szCs w:val="16"/>
            </w:rPr>
          </w:pPr>
        </w:p>
      </w:tc>
      <w:tc>
        <w:tcPr>
          <w:tcW w:w="3005" w:type="dxa"/>
          <w:tcBorders>
            <w:top w:val="nil"/>
            <w:left w:val="nil"/>
            <w:bottom w:val="nil"/>
            <w:right w:val="nil"/>
          </w:tcBorders>
        </w:tcPr>
        <w:p w14:paraId="7197D17F" w14:textId="77777777" w:rsidR="0064460B" w:rsidRPr="00A058E4" w:rsidRDefault="0064460B">
          <w:pPr>
            <w:pStyle w:val="Yltunniste"/>
            <w:rPr>
              <w:b/>
              <w:sz w:val="16"/>
              <w:szCs w:val="16"/>
            </w:rPr>
          </w:pPr>
        </w:p>
      </w:tc>
      <w:tc>
        <w:tcPr>
          <w:tcW w:w="3006" w:type="dxa"/>
          <w:tcBorders>
            <w:top w:val="nil"/>
            <w:left w:val="nil"/>
            <w:bottom w:val="nil"/>
            <w:right w:val="nil"/>
          </w:tcBorders>
        </w:tcPr>
        <w:p w14:paraId="684CF689" w14:textId="77777777" w:rsidR="0064460B" w:rsidRPr="001D63F6" w:rsidRDefault="0064460B" w:rsidP="00A058E4">
          <w:pPr>
            <w:pStyle w:val="Yltunniste"/>
            <w:jc w:val="right"/>
            <w:rPr>
              <w:sz w:val="16"/>
              <w:szCs w:val="16"/>
            </w:rPr>
          </w:pPr>
          <w:r w:rsidRPr="001D63F6">
            <w:rPr>
              <w:sz w:val="16"/>
              <w:szCs w:val="16"/>
            </w:rPr>
            <w:fldChar w:fldCharType="begin"/>
          </w:r>
          <w:r w:rsidRPr="001D63F6">
            <w:rPr>
              <w:sz w:val="16"/>
              <w:szCs w:val="16"/>
            </w:rPr>
            <w:instrText xml:space="preserve"> PAGE   \* MERGEFORMAT </w:instrText>
          </w:r>
          <w:r w:rsidRPr="001D63F6">
            <w:rPr>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r w:rsidRPr="001D63F6">
            <w:rPr>
              <w:noProof/>
              <w:sz w:val="16"/>
              <w:szCs w:val="16"/>
            </w:rPr>
            <w:fldChar w:fldCharType="begin"/>
          </w:r>
          <w:r w:rsidRPr="001D63F6">
            <w:rPr>
              <w:noProof/>
              <w:sz w:val="16"/>
              <w:szCs w:val="16"/>
            </w:rPr>
            <w:instrText xml:space="preserve"> NUMPAGES  \# "0" \* Arabic  \* MERGEFORMAT </w:instrText>
          </w:r>
          <w:r w:rsidRPr="001D63F6">
            <w:rPr>
              <w:noProof/>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p>
      </w:tc>
    </w:tr>
    <w:tr w:rsidR="0064460B" w:rsidRPr="00A058E4" w14:paraId="327AD45A" w14:textId="77777777" w:rsidTr="00421708">
      <w:tc>
        <w:tcPr>
          <w:tcW w:w="3005" w:type="dxa"/>
          <w:tcBorders>
            <w:top w:val="nil"/>
            <w:left w:val="nil"/>
            <w:bottom w:val="nil"/>
            <w:right w:val="nil"/>
          </w:tcBorders>
        </w:tcPr>
        <w:p w14:paraId="2EB4E74E" w14:textId="77777777" w:rsidR="0064460B" w:rsidRPr="00A058E4" w:rsidRDefault="0064460B">
          <w:pPr>
            <w:pStyle w:val="Yltunniste"/>
            <w:rPr>
              <w:sz w:val="16"/>
              <w:szCs w:val="16"/>
            </w:rPr>
          </w:pPr>
        </w:p>
      </w:tc>
      <w:tc>
        <w:tcPr>
          <w:tcW w:w="3005" w:type="dxa"/>
          <w:tcBorders>
            <w:top w:val="nil"/>
            <w:left w:val="nil"/>
            <w:bottom w:val="nil"/>
            <w:right w:val="nil"/>
          </w:tcBorders>
        </w:tcPr>
        <w:p w14:paraId="6D1A6B95" w14:textId="77777777" w:rsidR="0064460B" w:rsidRPr="00A058E4" w:rsidRDefault="0064460B">
          <w:pPr>
            <w:pStyle w:val="Yltunniste"/>
            <w:rPr>
              <w:sz w:val="16"/>
              <w:szCs w:val="16"/>
            </w:rPr>
          </w:pPr>
        </w:p>
      </w:tc>
      <w:tc>
        <w:tcPr>
          <w:tcW w:w="3006" w:type="dxa"/>
          <w:tcBorders>
            <w:top w:val="nil"/>
            <w:left w:val="nil"/>
            <w:bottom w:val="nil"/>
            <w:right w:val="nil"/>
          </w:tcBorders>
        </w:tcPr>
        <w:p w14:paraId="299E2193" w14:textId="77777777" w:rsidR="0064460B" w:rsidRPr="00A058E4" w:rsidRDefault="0064460B" w:rsidP="00A058E4">
          <w:pPr>
            <w:pStyle w:val="Yltunniste"/>
            <w:jc w:val="right"/>
            <w:rPr>
              <w:sz w:val="16"/>
              <w:szCs w:val="16"/>
            </w:rPr>
          </w:pPr>
        </w:p>
      </w:tc>
    </w:tr>
    <w:tr w:rsidR="0064460B" w:rsidRPr="00A058E4" w14:paraId="11DFA49C" w14:textId="77777777" w:rsidTr="00421708">
      <w:tc>
        <w:tcPr>
          <w:tcW w:w="3005" w:type="dxa"/>
          <w:tcBorders>
            <w:top w:val="nil"/>
            <w:left w:val="nil"/>
            <w:bottom w:val="nil"/>
            <w:right w:val="nil"/>
          </w:tcBorders>
        </w:tcPr>
        <w:p w14:paraId="2D315345" w14:textId="77777777" w:rsidR="0064460B" w:rsidRPr="00A058E4" w:rsidRDefault="0064460B">
          <w:pPr>
            <w:pStyle w:val="Yltunniste"/>
            <w:rPr>
              <w:sz w:val="16"/>
              <w:szCs w:val="16"/>
            </w:rPr>
          </w:pPr>
        </w:p>
      </w:tc>
      <w:tc>
        <w:tcPr>
          <w:tcW w:w="3005" w:type="dxa"/>
          <w:tcBorders>
            <w:top w:val="nil"/>
            <w:left w:val="nil"/>
            <w:bottom w:val="nil"/>
            <w:right w:val="nil"/>
          </w:tcBorders>
        </w:tcPr>
        <w:p w14:paraId="585437FC" w14:textId="77777777" w:rsidR="0064460B" w:rsidRPr="00A058E4" w:rsidRDefault="0064460B">
          <w:pPr>
            <w:pStyle w:val="Yltunniste"/>
            <w:rPr>
              <w:sz w:val="16"/>
              <w:szCs w:val="16"/>
            </w:rPr>
          </w:pPr>
        </w:p>
      </w:tc>
      <w:tc>
        <w:tcPr>
          <w:tcW w:w="3006" w:type="dxa"/>
          <w:tcBorders>
            <w:top w:val="nil"/>
            <w:left w:val="nil"/>
            <w:bottom w:val="nil"/>
            <w:right w:val="nil"/>
          </w:tcBorders>
        </w:tcPr>
        <w:p w14:paraId="31F4A80C" w14:textId="77777777" w:rsidR="0064460B" w:rsidRPr="00A058E4" w:rsidRDefault="0064460B" w:rsidP="00A058E4">
          <w:pPr>
            <w:pStyle w:val="Yltunniste"/>
            <w:jc w:val="right"/>
            <w:rPr>
              <w:sz w:val="16"/>
              <w:szCs w:val="16"/>
            </w:rPr>
          </w:pPr>
        </w:p>
      </w:tc>
    </w:tr>
  </w:tbl>
  <w:p w14:paraId="4BBABCC1" w14:textId="77777777" w:rsidR="0064460B" w:rsidRDefault="0064460B">
    <w:pPr>
      <w:pStyle w:val="Yltunniste"/>
    </w:pPr>
    <w:r>
      <w:rPr>
        <w:noProof/>
        <w:sz w:val="16"/>
        <w:szCs w:val="16"/>
        <w:lang w:eastAsia="fi-FI"/>
      </w:rPr>
      <w:drawing>
        <wp:anchor distT="0" distB="0" distL="114300" distR="114300" simplePos="0" relativeHeight="251680768" behindDoc="0" locked="0" layoutInCell="1" allowOverlap="1" wp14:anchorId="6AECC172" wp14:editId="17C62F06">
          <wp:simplePos x="0" y="0"/>
          <wp:positionH relativeFrom="column">
            <wp:posOffset>-496931</wp:posOffset>
          </wp:positionH>
          <wp:positionV relativeFrom="page">
            <wp:posOffset>333375</wp:posOffset>
          </wp:positionV>
          <wp:extent cx="1870210" cy="827015"/>
          <wp:effectExtent l="0" t="0" r="0" b="0"/>
          <wp:wrapNone/>
          <wp:docPr id="19" name="Picture 19" descr="Logo: Maahanmuuttovirasto, Migrationsverket, Finnish Immigration Service"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70210"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4A0" w:firstRow="1" w:lastRow="0" w:firstColumn="1" w:lastColumn="0" w:noHBand="0" w:noVBand="1"/>
    </w:tblPr>
    <w:tblGrid>
      <w:gridCol w:w="3005"/>
      <w:gridCol w:w="3005"/>
      <w:gridCol w:w="3006"/>
    </w:tblGrid>
    <w:tr w:rsidR="00873A37" w:rsidRPr="00A058E4" w14:paraId="42536775" w14:textId="77777777" w:rsidTr="004B2B44">
      <w:tc>
        <w:tcPr>
          <w:tcW w:w="3005" w:type="dxa"/>
          <w:tcBorders>
            <w:top w:val="nil"/>
            <w:left w:val="nil"/>
            <w:bottom w:val="nil"/>
            <w:right w:val="nil"/>
          </w:tcBorders>
        </w:tcPr>
        <w:p w14:paraId="418460A4" w14:textId="77777777" w:rsidR="00873A37" w:rsidRPr="00A058E4" w:rsidRDefault="00873A37">
          <w:pPr>
            <w:pStyle w:val="Yltunniste"/>
            <w:rPr>
              <w:sz w:val="16"/>
              <w:szCs w:val="16"/>
            </w:rPr>
          </w:pPr>
        </w:p>
      </w:tc>
      <w:tc>
        <w:tcPr>
          <w:tcW w:w="3005" w:type="dxa"/>
          <w:tcBorders>
            <w:top w:val="nil"/>
            <w:left w:val="nil"/>
            <w:bottom w:val="nil"/>
            <w:right w:val="nil"/>
          </w:tcBorders>
        </w:tcPr>
        <w:p w14:paraId="0E7C5C1B" w14:textId="77777777" w:rsidR="00873A37" w:rsidRPr="00A058E4" w:rsidRDefault="00873A37">
          <w:pPr>
            <w:pStyle w:val="Yltunniste"/>
            <w:rPr>
              <w:b/>
              <w:sz w:val="16"/>
              <w:szCs w:val="16"/>
            </w:rPr>
          </w:pPr>
        </w:p>
      </w:tc>
      <w:tc>
        <w:tcPr>
          <w:tcW w:w="3006" w:type="dxa"/>
          <w:tcBorders>
            <w:top w:val="nil"/>
            <w:left w:val="nil"/>
            <w:bottom w:val="nil"/>
            <w:right w:val="nil"/>
          </w:tcBorders>
        </w:tcPr>
        <w:p w14:paraId="53E63A32" w14:textId="77777777" w:rsidR="00873A37" w:rsidRPr="00A058E4" w:rsidRDefault="00873A37" w:rsidP="00A058E4">
          <w:pPr>
            <w:pStyle w:val="Yltunniste"/>
            <w:jc w:val="right"/>
            <w:rPr>
              <w:sz w:val="16"/>
              <w:szCs w:val="16"/>
            </w:rPr>
          </w:pPr>
          <w:r w:rsidRPr="004B2B44">
            <w:rPr>
              <w:sz w:val="16"/>
              <w:szCs w:val="16"/>
            </w:rPr>
            <w:fldChar w:fldCharType="begin"/>
          </w:r>
          <w:r w:rsidRPr="004B2B44">
            <w:rPr>
              <w:sz w:val="16"/>
              <w:szCs w:val="16"/>
            </w:rPr>
            <w:instrText xml:space="preserve"> PAGE   \* MERGEFORMAT </w:instrText>
          </w:r>
          <w:r w:rsidRPr="004B2B44">
            <w:rPr>
              <w:sz w:val="16"/>
              <w:szCs w:val="16"/>
            </w:rPr>
            <w:fldChar w:fldCharType="separate"/>
          </w:r>
          <w:r>
            <w:rPr>
              <w:noProof/>
              <w:sz w:val="16"/>
              <w:szCs w:val="16"/>
            </w:rPr>
            <w:t>1</w:t>
          </w:r>
          <w:r w:rsidRPr="004B2B44">
            <w:rPr>
              <w:noProof/>
              <w:sz w:val="16"/>
              <w:szCs w:val="16"/>
            </w:rPr>
            <w:fldChar w:fldCharType="end"/>
          </w:r>
          <w:r>
            <w:rPr>
              <w:noProof/>
              <w:sz w:val="16"/>
              <w:szCs w:val="16"/>
            </w:rPr>
            <w:t>(</w:t>
          </w:r>
          <w:r>
            <w:rPr>
              <w:noProof/>
              <w:sz w:val="16"/>
              <w:szCs w:val="16"/>
            </w:rPr>
            <w:fldChar w:fldCharType="begin"/>
          </w:r>
          <w:r>
            <w:rPr>
              <w:noProof/>
              <w:sz w:val="16"/>
              <w:szCs w:val="16"/>
            </w:rPr>
            <w:instrText xml:space="preserve"> NUMPAGES  \# "0" \* Arabic  \* MERGEFORMAT </w:instrText>
          </w:r>
          <w:r>
            <w:rPr>
              <w:noProof/>
              <w:sz w:val="16"/>
              <w:szCs w:val="16"/>
            </w:rPr>
            <w:fldChar w:fldCharType="separate"/>
          </w:r>
          <w:r>
            <w:rPr>
              <w:noProof/>
              <w:sz w:val="16"/>
              <w:szCs w:val="16"/>
            </w:rPr>
            <w:t>1</w:t>
          </w:r>
          <w:r>
            <w:rPr>
              <w:noProof/>
              <w:sz w:val="16"/>
              <w:szCs w:val="16"/>
            </w:rPr>
            <w:fldChar w:fldCharType="end"/>
          </w:r>
          <w:r>
            <w:rPr>
              <w:noProof/>
              <w:sz w:val="16"/>
              <w:szCs w:val="16"/>
            </w:rPr>
            <w:t>)</w:t>
          </w:r>
        </w:p>
      </w:tc>
    </w:tr>
    <w:tr w:rsidR="00873A37" w:rsidRPr="00A058E4" w14:paraId="4D57A61E" w14:textId="77777777" w:rsidTr="004B2B44">
      <w:tc>
        <w:tcPr>
          <w:tcW w:w="3005" w:type="dxa"/>
          <w:tcBorders>
            <w:top w:val="nil"/>
            <w:left w:val="nil"/>
            <w:bottom w:val="nil"/>
            <w:right w:val="nil"/>
          </w:tcBorders>
        </w:tcPr>
        <w:p w14:paraId="14B4BE6F" w14:textId="77777777" w:rsidR="00873A37" w:rsidRPr="00A058E4" w:rsidRDefault="00873A37">
          <w:pPr>
            <w:pStyle w:val="Yltunniste"/>
            <w:rPr>
              <w:sz w:val="16"/>
              <w:szCs w:val="16"/>
            </w:rPr>
          </w:pPr>
        </w:p>
      </w:tc>
      <w:tc>
        <w:tcPr>
          <w:tcW w:w="3005" w:type="dxa"/>
          <w:tcBorders>
            <w:top w:val="nil"/>
            <w:left w:val="nil"/>
            <w:bottom w:val="nil"/>
            <w:right w:val="nil"/>
          </w:tcBorders>
        </w:tcPr>
        <w:p w14:paraId="74FA7460" w14:textId="77777777" w:rsidR="00873A37" w:rsidRPr="00A058E4" w:rsidRDefault="00873A37">
          <w:pPr>
            <w:pStyle w:val="Yltunniste"/>
            <w:rPr>
              <w:sz w:val="16"/>
              <w:szCs w:val="16"/>
            </w:rPr>
          </w:pPr>
        </w:p>
      </w:tc>
      <w:tc>
        <w:tcPr>
          <w:tcW w:w="3006" w:type="dxa"/>
          <w:tcBorders>
            <w:top w:val="nil"/>
            <w:left w:val="nil"/>
            <w:bottom w:val="nil"/>
            <w:right w:val="nil"/>
          </w:tcBorders>
        </w:tcPr>
        <w:p w14:paraId="474F6EBA" w14:textId="77777777" w:rsidR="00873A37" w:rsidRPr="00A058E4" w:rsidRDefault="00873A37" w:rsidP="00A058E4">
          <w:pPr>
            <w:pStyle w:val="Yltunniste"/>
            <w:jc w:val="right"/>
            <w:rPr>
              <w:sz w:val="16"/>
              <w:szCs w:val="16"/>
            </w:rPr>
          </w:pPr>
        </w:p>
      </w:tc>
    </w:tr>
    <w:tr w:rsidR="00873A37" w:rsidRPr="00A058E4" w14:paraId="503570AA" w14:textId="77777777" w:rsidTr="004B2B44">
      <w:tc>
        <w:tcPr>
          <w:tcW w:w="3005" w:type="dxa"/>
          <w:tcBorders>
            <w:top w:val="nil"/>
            <w:left w:val="nil"/>
            <w:bottom w:val="nil"/>
            <w:right w:val="nil"/>
          </w:tcBorders>
        </w:tcPr>
        <w:p w14:paraId="368CB0DB" w14:textId="77777777" w:rsidR="00873A37" w:rsidRPr="00A058E4" w:rsidRDefault="00873A37">
          <w:pPr>
            <w:pStyle w:val="Yltunniste"/>
            <w:rPr>
              <w:sz w:val="16"/>
              <w:szCs w:val="16"/>
            </w:rPr>
          </w:pPr>
        </w:p>
      </w:tc>
      <w:tc>
        <w:tcPr>
          <w:tcW w:w="3005" w:type="dxa"/>
          <w:tcBorders>
            <w:top w:val="nil"/>
            <w:left w:val="nil"/>
            <w:bottom w:val="nil"/>
            <w:right w:val="nil"/>
          </w:tcBorders>
        </w:tcPr>
        <w:p w14:paraId="4E6980DF" w14:textId="77777777" w:rsidR="00873A37" w:rsidRPr="00A058E4" w:rsidRDefault="00873A37">
          <w:pPr>
            <w:pStyle w:val="Yltunniste"/>
            <w:rPr>
              <w:sz w:val="16"/>
              <w:szCs w:val="16"/>
            </w:rPr>
          </w:pPr>
        </w:p>
      </w:tc>
      <w:tc>
        <w:tcPr>
          <w:tcW w:w="3006" w:type="dxa"/>
          <w:tcBorders>
            <w:top w:val="nil"/>
            <w:left w:val="nil"/>
            <w:bottom w:val="nil"/>
            <w:right w:val="nil"/>
          </w:tcBorders>
        </w:tcPr>
        <w:p w14:paraId="4081D782" w14:textId="77777777" w:rsidR="00873A37" w:rsidRPr="00A058E4" w:rsidRDefault="00873A37" w:rsidP="00A058E4">
          <w:pPr>
            <w:pStyle w:val="Yltunniste"/>
            <w:jc w:val="right"/>
            <w:rPr>
              <w:sz w:val="16"/>
              <w:szCs w:val="16"/>
            </w:rPr>
          </w:pPr>
        </w:p>
      </w:tc>
    </w:tr>
  </w:tbl>
  <w:p w14:paraId="2D300CD1" w14:textId="77777777" w:rsidR="000455E3" w:rsidRPr="008020E6" w:rsidRDefault="00873A37" w:rsidP="00873A37">
    <w:pPr>
      <w:pStyle w:val="Yltunniste"/>
      <w:rPr>
        <w:sz w:val="16"/>
        <w:szCs w:val="16"/>
      </w:rPr>
    </w:pPr>
    <w:r>
      <w:rPr>
        <w:noProof/>
        <w:sz w:val="16"/>
        <w:szCs w:val="16"/>
        <w:lang w:eastAsia="fi-FI"/>
      </w:rPr>
      <w:drawing>
        <wp:anchor distT="0" distB="0" distL="114300" distR="114300" simplePos="0" relativeHeight="251682816" behindDoc="0" locked="0" layoutInCell="1" allowOverlap="1" wp14:anchorId="2906AF5B" wp14:editId="0081F60D">
          <wp:simplePos x="0" y="0"/>
          <wp:positionH relativeFrom="column">
            <wp:posOffset>-506725</wp:posOffset>
          </wp:positionH>
          <wp:positionV relativeFrom="page">
            <wp:posOffset>332387</wp:posOffset>
          </wp:positionV>
          <wp:extent cx="1885998" cy="827015"/>
          <wp:effectExtent l="0" t="0" r="0" b="0"/>
          <wp:wrapNone/>
          <wp:docPr id="5" name="Picture 269" descr="Logo: Maahanmuuttovirasto, Migrationsverket, Finnish Immigration Serv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85998"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32299F"/>
    <w:multiLevelType w:val="hybridMultilevel"/>
    <w:tmpl w:val="E6E2EFA4"/>
    <w:lvl w:ilvl="0" w:tplc="040B0001">
      <w:start w:val="1"/>
      <w:numFmt w:val="bullet"/>
      <w:lvlText w:val=""/>
      <w:lvlJc w:val="left"/>
      <w:pPr>
        <w:ind w:left="862" w:hanging="360"/>
      </w:pPr>
      <w:rPr>
        <w:rFonts w:ascii="Symbol" w:hAnsi="Symbol" w:hint="default"/>
      </w:rPr>
    </w:lvl>
    <w:lvl w:ilvl="1" w:tplc="040B0003" w:tentative="1">
      <w:start w:val="1"/>
      <w:numFmt w:val="bullet"/>
      <w:lvlText w:val="o"/>
      <w:lvlJc w:val="left"/>
      <w:pPr>
        <w:ind w:left="1582" w:hanging="360"/>
      </w:pPr>
      <w:rPr>
        <w:rFonts w:ascii="Courier New" w:hAnsi="Courier New" w:cs="Courier New" w:hint="default"/>
      </w:rPr>
    </w:lvl>
    <w:lvl w:ilvl="2" w:tplc="040B0005" w:tentative="1">
      <w:start w:val="1"/>
      <w:numFmt w:val="bullet"/>
      <w:lvlText w:val=""/>
      <w:lvlJc w:val="left"/>
      <w:pPr>
        <w:ind w:left="2302" w:hanging="360"/>
      </w:pPr>
      <w:rPr>
        <w:rFonts w:ascii="Wingdings" w:hAnsi="Wingdings" w:hint="default"/>
      </w:rPr>
    </w:lvl>
    <w:lvl w:ilvl="3" w:tplc="040B0001" w:tentative="1">
      <w:start w:val="1"/>
      <w:numFmt w:val="bullet"/>
      <w:lvlText w:val=""/>
      <w:lvlJc w:val="left"/>
      <w:pPr>
        <w:ind w:left="3022" w:hanging="360"/>
      </w:pPr>
      <w:rPr>
        <w:rFonts w:ascii="Symbol" w:hAnsi="Symbol" w:hint="default"/>
      </w:rPr>
    </w:lvl>
    <w:lvl w:ilvl="4" w:tplc="040B0003" w:tentative="1">
      <w:start w:val="1"/>
      <w:numFmt w:val="bullet"/>
      <w:lvlText w:val="o"/>
      <w:lvlJc w:val="left"/>
      <w:pPr>
        <w:ind w:left="3742" w:hanging="360"/>
      </w:pPr>
      <w:rPr>
        <w:rFonts w:ascii="Courier New" w:hAnsi="Courier New" w:cs="Courier New" w:hint="default"/>
      </w:rPr>
    </w:lvl>
    <w:lvl w:ilvl="5" w:tplc="040B0005" w:tentative="1">
      <w:start w:val="1"/>
      <w:numFmt w:val="bullet"/>
      <w:lvlText w:val=""/>
      <w:lvlJc w:val="left"/>
      <w:pPr>
        <w:ind w:left="4462" w:hanging="360"/>
      </w:pPr>
      <w:rPr>
        <w:rFonts w:ascii="Wingdings" w:hAnsi="Wingdings" w:hint="default"/>
      </w:rPr>
    </w:lvl>
    <w:lvl w:ilvl="6" w:tplc="040B0001" w:tentative="1">
      <w:start w:val="1"/>
      <w:numFmt w:val="bullet"/>
      <w:lvlText w:val=""/>
      <w:lvlJc w:val="left"/>
      <w:pPr>
        <w:ind w:left="5182" w:hanging="360"/>
      </w:pPr>
      <w:rPr>
        <w:rFonts w:ascii="Symbol" w:hAnsi="Symbol" w:hint="default"/>
      </w:rPr>
    </w:lvl>
    <w:lvl w:ilvl="7" w:tplc="040B0003" w:tentative="1">
      <w:start w:val="1"/>
      <w:numFmt w:val="bullet"/>
      <w:lvlText w:val="o"/>
      <w:lvlJc w:val="left"/>
      <w:pPr>
        <w:ind w:left="5902" w:hanging="360"/>
      </w:pPr>
      <w:rPr>
        <w:rFonts w:ascii="Courier New" w:hAnsi="Courier New" w:cs="Courier New" w:hint="default"/>
      </w:rPr>
    </w:lvl>
    <w:lvl w:ilvl="8" w:tplc="040B0005" w:tentative="1">
      <w:start w:val="1"/>
      <w:numFmt w:val="bullet"/>
      <w:lvlText w:val=""/>
      <w:lvlJc w:val="left"/>
      <w:pPr>
        <w:ind w:left="6622" w:hanging="360"/>
      </w:pPr>
      <w:rPr>
        <w:rFonts w:ascii="Wingdings" w:hAnsi="Wingdings" w:hint="default"/>
      </w:rPr>
    </w:lvl>
  </w:abstractNum>
  <w:abstractNum w:abstractNumId="1" w15:restartNumberingAfterBreak="0">
    <w:nsid w:val="02A657C1"/>
    <w:multiLevelType w:val="hybridMultilevel"/>
    <w:tmpl w:val="8E7C92FE"/>
    <w:lvl w:ilvl="0" w:tplc="C7FC85CE">
      <w:start w:val="1"/>
      <w:numFmt w:val="decimal"/>
      <w:lvlText w:val="%1."/>
      <w:lvlJc w:val="left"/>
      <w:pPr>
        <w:ind w:left="720" w:hanging="360"/>
      </w:p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 w15:restartNumberingAfterBreak="0">
    <w:nsid w:val="0B736FE4"/>
    <w:multiLevelType w:val="hybridMultilevel"/>
    <w:tmpl w:val="48901980"/>
    <w:lvl w:ilvl="0" w:tplc="46BAA092">
      <w:start w:val="1"/>
      <w:numFmt w:val="decimal"/>
      <w:pStyle w:val="Otsikko3numerolla"/>
      <w:lvlText w:val="%1."/>
      <w:lvlJc w:val="left"/>
      <w:pPr>
        <w:ind w:left="720" w:hanging="360"/>
      </w:pPr>
    </w:lvl>
    <w:lvl w:ilvl="1" w:tplc="040B000F">
      <w:start w:val="1"/>
      <w:numFmt w:val="decimal"/>
      <w:lvlText w:val="%2."/>
      <w:lvlJc w:val="left"/>
      <w:pPr>
        <w:ind w:left="340" w:hanging="340"/>
      </w:pPr>
      <w:rPr>
        <w:rFonts w:hint="default"/>
      </w:r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3" w15:restartNumberingAfterBreak="0">
    <w:nsid w:val="0C0544D4"/>
    <w:multiLevelType w:val="hybridMultilevel"/>
    <w:tmpl w:val="7B1A2D72"/>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4" w15:restartNumberingAfterBreak="0">
    <w:nsid w:val="0C8F6FFF"/>
    <w:multiLevelType w:val="multilevel"/>
    <w:tmpl w:val="3224DC44"/>
    <w:lvl w:ilvl="0">
      <w:start w:val="1"/>
      <w:numFmt w:val="decimal"/>
      <w:pStyle w:val="Otsikko1"/>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pStyle w:val="Otsikko3"/>
      <w:lvlText w:val="%1.%2.%3."/>
      <w:lvlJc w:val="left"/>
      <w:pPr>
        <w:ind w:left="1224" w:hanging="504"/>
      </w:pPr>
      <w:rPr>
        <w:rFonts w:hint="default"/>
      </w:rPr>
    </w:lvl>
    <w:lvl w:ilvl="3">
      <w:start w:val="1"/>
      <w:numFmt w:val="decimal"/>
      <w:pStyle w:val="Otsikko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5" w15:restartNumberingAfterBreak="0">
    <w:nsid w:val="0EFD381B"/>
    <w:multiLevelType w:val="hybridMultilevel"/>
    <w:tmpl w:val="63BA34F2"/>
    <w:lvl w:ilvl="0" w:tplc="74346E1A">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6" w15:restartNumberingAfterBreak="0">
    <w:nsid w:val="126A2EF7"/>
    <w:multiLevelType w:val="hybridMultilevel"/>
    <w:tmpl w:val="17767706"/>
    <w:lvl w:ilvl="0" w:tplc="9CF4EC10">
      <w:start w:val="1"/>
      <w:numFmt w:val="bullet"/>
      <w:pStyle w:val="Luettelo1"/>
      <w:lvlText w:val=""/>
      <w:lvlJc w:val="left"/>
      <w:pPr>
        <w:ind w:left="720" w:hanging="360"/>
      </w:pPr>
      <w:rPr>
        <w:rFonts w:ascii="Symbol" w:hAnsi="Symbol" w:hint="default"/>
      </w:rPr>
    </w:lvl>
    <w:lvl w:ilvl="1" w:tplc="040B0003">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7" w15:restartNumberingAfterBreak="0">
    <w:nsid w:val="1A9B55A5"/>
    <w:multiLevelType w:val="hybridMultilevel"/>
    <w:tmpl w:val="E4DE95FC"/>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8" w15:restartNumberingAfterBreak="0">
    <w:nsid w:val="1C035798"/>
    <w:multiLevelType w:val="hybridMultilevel"/>
    <w:tmpl w:val="70584C6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9" w15:restartNumberingAfterBreak="0">
    <w:nsid w:val="20D71048"/>
    <w:multiLevelType w:val="hybridMultilevel"/>
    <w:tmpl w:val="905EFB36"/>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0" w15:restartNumberingAfterBreak="0">
    <w:nsid w:val="21061CCF"/>
    <w:multiLevelType w:val="hybridMultilevel"/>
    <w:tmpl w:val="B97C4F2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1" w15:restartNumberingAfterBreak="0">
    <w:nsid w:val="215F65C0"/>
    <w:multiLevelType w:val="hybridMultilevel"/>
    <w:tmpl w:val="6DAA6ACA"/>
    <w:lvl w:ilvl="0" w:tplc="0A443D26">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2" w15:restartNumberingAfterBreak="0">
    <w:nsid w:val="21806A44"/>
    <w:multiLevelType w:val="hybridMultilevel"/>
    <w:tmpl w:val="23AE4A2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3" w15:restartNumberingAfterBreak="0">
    <w:nsid w:val="271870A0"/>
    <w:multiLevelType w:val="hybridMultilevel"/>
    <w:tmpl w:val="F95618E4"/>
    <w:lvl w:ilvl="0" w:tplc="C074A40C">
      <w:start w:val="1"/>
      <w:numFmt w:val="decimal"/>
      <w:pStyle w:val="Otsikko2numerolla"/>
      <w:lvlText w:val="%1."/>
      <w:lvlJc w:val="left"/>
      <w:pPr>
        <w:ind w:left="360" w:hanging="360"/>
      </w:pPr>
      <w:rPr>
        <w:rFonts w:hint="default"/>
      </w:rPr>
    </w:lvl>
    <w:lvl w:ilvl="1" w:tplc="040B0003" w:tentative="1">
      <w:start w:val="1"/>
      <w:numFmt w:val="bullet"/>
      <w:pStyle w:val="Otsikko2numerolla"/>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4" w15:restartNumberingAfterBreak="0">
    <w:nsid w:val="27E54323"/>
    <w:multiLevelType w:val="hybridMultilevel"/>
    <w:tmpl w:val="FA6A4EB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5" w15:restartNumberingAfterBreak="0">
    <w:nsid w:val="32D426BC"/>
    <w:multiLevelType w:val="hybridMultilevel"/>
    <w:tmpl w:val="69F8AA62"/>
    <w:lvl w:ilvl="0" w:tplc="040B0001">
      <w:start w:val="1"/>
      <w:numFmt w:val="bullet"/>
      <w:lvlText w:val=""/>
      <w:lvlJc w:val="left"/>
      <w:pPr>
        <w:ind w:left="360" w:hanging="360"/>
      </w:pPr>
      <w:rPr>
        <w:rFonts w:ascii="Symbol" w:hAnsi="Symbol" w:hint="default"/>
      </w:rPr>
    </w:lvl>
    <w:lvl w:ilvl="1" w:tplc="040B0003" w:tentative="1">
      <w:start w:val="1"/>
      <w:numFmt w:val="bullet"/>
      <w:lvlText w:val="o"/>
      <w:lvlJc w:val="left"/>
      <w:pPr>
        <w:ind w:left="1080" w:hanging="360"/>
      </w:pPr>
      <w:rPr>
        <w:rFonts w:ascii="Courier New" w:hAnsi="Courier New" w:cs="Courier New" w:hint="default"/>
      </w:rPr>
    </w:lvl>
    <w:lvl w:ilvl="2" w:tplc="040B0005" w:tentative="1">
      <w:start w:val="1"/>
      <w:numFmt w:val="bullet"/>
      <w:lvlText w:val=""/>
      <w:lvlJc w:val="left"/>
      <w:pPr>
        <w:ind w:left="1800" w:hanging="360"/>
      </w:pPr>
      <w:rPr>
        <w:rFonts w:ascii="Wingdings" w:hAnsi="Wingdings" w:hint="default"/>
      </w:rPr>
    </w:lvl>
    <w:lvl w:ilvl="3" w:tplc="040B0001" w:tentative="1">
      <w:start w:val="1"/>
      <w:numFmt w:val="bullet"/>
      <w:lvlText w:val=""/>
      <w:lvlJc w:val="left"/>
      <w:pPr>
        <w:ind w:left="2520" w:hanging="360"/>
      </w:pPr>
      <w:rPr>
        <w:rFonts w:ascii="Symbol" w:hAnsi="Symbol" w:hint="default"/>
      </w:rPr>
    </w:lvl>
    <w:lvl w:ilvl="4" w:tplc="040B0003" w:tentative="1">
      <w:start w:val="1"/>
      <w:numFmt w:val="bullet"/>
      <w:lvlText w:val="o"/>
      <w:lvlJc w:val="left"/>
      <w:pPr>
        <w:ind w:left="3240" w:hanging="360"/>
      </w:pPr>
      <w:rPr>
        <w:rFonts w:ascii="Courier New" w:hAnsi="Courier New" w:cs="Courier New" w:hint="default"/>
      </w:rPr>
    </w:lvl>
    <w:lvl w:ilvl="5" w:tplc="040B0005" w:tentative="1">
      <w:start w:val="1"/>
      <w:numFmt w:val="bullet"/>
      <w:lvlText w:val=""/>
      <w:lvlJc w:val="left"/>
      <w:pPr>
        <w:ind w:left="3960" w:hanging="360"/>
      </w:pPr>
      <w:rPr>
        <w:rFonts w:ascii="Wingdings" w:hAnsi="Wingdings" w:hint="default"/>
      </w:rPr>
    </w:lvl>
    <w:lvl w:ilvl="6" w:tplc="040B0001" w:tentative="1">
      <w:start w:val="1"/>
      <w:numFmt w:val="bullet"/>
      <w:lvlText w:val=""/>
      <w:lvlJc w:val="left"/>
      <w:pPr>
        <w:ind w:left="4680" w:hanging="360"/>
      </w:pPr>
      <w:rPr>
        <w:rFonts w:ascii="Symbol" w:hAnsi="Symbol" w:hint="default"/>
      </w:rPr>
    </w:lvl>
    <w:lvl w:ilvl="7" w:tplc="040B0003" w:tentative="1">
      <w:start w:val="1"/>
      <w:numFmt w:val="bullet"/>
      <w:lvlText w:val="o"/>
      <w:lvlJc w:val="left"/>
      <w:pPr>
        <w:ind w:left="5400" w:hanging="360"/>
      </w:pPr>
      <w:rPr>
        <w:rFonts w:ascii="Courier New" w:hAnsi="Courier New" w:cs="Courier New" w:hint="default"/>
      </w:rPr>
    </w:lvl>
    <w:lvl w:ilvl="8" w:tplc="040B0005" w:tentative="1">
      <w:start w:val="1"/>
      <w:numFmt w:val="bullet"/>
      <w:lvlText w:val=""/>
      <w:lvlJc w:val="left"/>
      <w:pPr>
        <w:ind w:left="6120" w:hanging="360"/>
      </w:pPr>
      <w:rPr>
        <w:rFonts w:ascii="Wingdings" w:hAnsi="Wingdings" w:hint="default"/>
      </w:rPr>
    </w:lvl>
  </w:abstractNum>
  <w:abstractNum w:abstractNumId="16" w15:restartNumberingAfterBreak="0">
    <w:nsid w:val="35D726E2"/>
    <w:multiLevelType w:val="hybridMultilevel"/>
    <w:tmpl w:val="B17A23A6"/>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7" w15:restartNumberingAfterBreak="0">
    <w:nsid w:val="37266659"/>
    <w:multiLevelType w:val="hybridMultilevel"/>
    <w:tmpl w:val="DC369E0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37601CFF"/>
    <w:multiLevelType w:val="hybridMultilevel"/>
    <w:tmpl w:val="B9A8FC5A"/>
    <w:lvl w:ilvl="0" w:tplc="040B0001">
      <w:start w:val="1"/>
      <w:numFmt w:val="bullet"/>
      <w:lvlText w:val=""/>
      <w:lvlJc w:val="left"/>
      <w:pPr>
        <w:ind w:left="360" w:hanging="360"/>
      </w:pPr>
      <w:rPr>
        <w:rFonts w:ascii="Symbol" w:hAnsi="Symbol" w:hint="default"/>
      </w:rPr>
    </w:lvl>
    <w:lvl w:ilvl="1" w:tplc="040B0003" w:tentative="1">
      <w:start w:val="1"/>
      <w:numFmt w:val="bullet"/>
      <w:lvlText w:val="o"/>
      <w:lvlJc w:val="left"/>
      <w:pPr>
        <w:ind w:left="1080" w:hanging="360"/>
      </w:pPr>
      <w:rPr>
        <w:rFonts w:ascii="Courier New" w:hAnsi="Courier New" w:cs="Courier New" w:hint="default"/>
      </w:rPr>
    </w:lvl>
    <w:lvl w:ilvl="2" w:tplc="040B0005" w:tentative="1">
      <w:start w:val="1"/>
      <w:numFmt w:val="bullet"/>
      <w:lvlText w:val=""/>
      <w:lvlJc w:val="left"/>
      <w:pPr>
        <w:ind w:left="1800" w:hanging="360"/>
      </w:pPr>
      <w:rPr>
        <w:rFonts w:ascii="Wingdings" w:hAnsi="Wingdings" w:hint="default"/>
      </w:rPr>
    </w:lvl>
    <w:lvl w:ilvl="3" w:tplc="040B0001" w:tentative="1">
      <w:start w:val="1"/>
      <w:numFmt w:val="bullet"/>
      <w:lvlText w:val=""/>
      <w:lvlJc w:val="left"/>
      <w:pPr>
        <w:ind w:left="2520" w:hanging="360"/>
      </w:pPr>
      <w:rPr>
        <w:rFonts w:ascii="Symbol" w:hAnsi="Symbol" w:hint="default"/>
      </w:rPr>
    </w:lvl>
    <w:lvl w:ilvl="4" w:tplc="040B0003" w:tentative="1">
      <w:start w:val="1"/>
      <w:numFmt w:val="bullet"/>
      <w:lvlText w:val="o"/>
      <w:lvlJc w:val="left"/>
      <w:pPr>
        <w:ind w:left="3240" w:hanging="360"/>
      </w:pPr>
      <w:rPr>
        <w:rFonts w:ascii="Courier New" w:hAnsi="Courier New" w:cs="Courier New" w:hint="default"/>
      </w:rPr>
    </w:lvl>
    <w:lvl w:ilvl="5" w:tplc="040B0005" w:tentative="1">
      <w:start w:val="1"/>
      <w:numFmt w:val="bullet"/>
      <w:lvlText w:val=""/>
      <w:lvlJc w:val="left"/>
      <w:pPr>
        <w:ind w:left="3960" w:hanging="360"/>
      </w:pPr>
      <w:rPr>
        <w:rFonts w:ascii="Wingdings" w:hAnsi="Wingdings" w:hint="default"/>
      </w:rPr>
    </w:lvl>
    <w:lvl w:ilvl="6" w:tplc="040B0001" w:tentative="1">
      <w:start w:val="1"/>
      <w:numFmt w:val="bullet"/>
      <w:lvlText w:val=""/>
      <w:lvlJc w:val="left"/>
      <w:pPr>
        <w:ind w:left="4680" w:hanging="360"/>
      </w:pPr>
      <w:rPr>
        <w:rFonts w:ascii="Symbol" w:hAnsi="Symbol" w:hint="default"/>
      </w:rPr>
    </w:lvl>
    <w:lvl w:ilvl="7" w:tplc="040B0003" w:tentative="1">
      <w:start w:val="1"/>
      <w:numFmt w:val="bullet"/>
      <w:lvlText w:val="o"/>
      <w:lvlJc w:val="left"/>
      <w:pPr>
        <w:ind w:left="5400" w:hanging="360"/>
      </w:pPr>
      <w:rPr>
        <w:rFonts w:ascii="Courier New" w:hAnsi="Courier New" w:cs="Courier New" w:hint="default"/>
      </w:rPr>
    </w:lvl>
    <w:lvl w:ilvl="8" w:tplc="040B0005" w:tentative="1">
      <w:start w:val="1"/>
      <w:numFmt w:val="bullet"/>
      <w:lvlText w:val=""/>
      <w:lvlJc w:val="left"/>
      <w:pPr>
        <w:ind w:left="6120" w:hanging="360"/>
      </w:pPr>
      <w:rPr>
        <w:rFonts w:ascii="Wingdings" w:hAnsi="Wingdings" w:hint="default"/>
      </w:rPr>
    </w:lvl>
  </w:abstractNum>
  <w:abstractNum w:abstractNumId="19" w15:restartNumberingAfterBreak="0">
    <w:nsid w:val="3F683D6C"/>
    <w:multiLevelType w:val="hybridMultilevel"/>
    <w:tmpl w:val="3648D98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0" w15:restartNumberingAfterBreak="0">
    <w:nsid w:val="43652E83"/>
    <w:multiLevelType w:val="hybridMultilevel"/>
    <w:tmpl w:val="C9902A3E"/>
    <w:lvl w:ilvl="0" w:tplc="040B0001">
      <w:start w:val="1"/>
      <w:numFmt w:val="bullet"/>
      <w:lvlText w:val=""/>
      <w:lvlJc w:val="left"/>
      <w:pPr>
        <w:ind w:left="360" w:hanging="360"/>
      </w:pPr>
      <w:rPr>
        <w:rFonts w:ascii="Symbol" w:hAnsi="Symbol" w:hint="default"/>
      </w:rPr>
    </w:lvl>
    <w:lvl w:ilvl="1" w:tplc="040B0003" w:tentative="1">
      <w:start w:val="1"/>
      <w:numFmt w:val="bullet"/>
      <w:lvlText w:val="o"/>
      <w:lvlJc w:val="left"/>
      <w:pPr>
        <w:ind w:left="1080" w:hanging="360"/>
      </w:pPr>
      <w:rPr>
        <w:rFonts w:ascii="Courier New" w:hAnsi="Courier New" w:cs="Courier New" w:hint="default"/>
      </w:rPr>
    </w:lvl>
    <w:lvl w:ilvl="2" w:tplc="040B0005" w:tentative="1">
      <w:start w:val="1"/>
      <w:numFmt w:val="bullet"/>
      <w:lvlText w:val=""/>
      <w:lvlJc w:val="left"/>
      <w:pPr>
        <w:ind w:left="1800" w:hanging="360"/>
      </w:pPr>
      <w:rPr>
        <w:rFonts w:ascii="Wingdings" w:hAnsi="Wingdings" w:hint="default"/>
      </w:rPr>
    </w:lvl>
    <w:lvl w:ilvl="3" w:tplc="040B0001" w:tentative="1">
      <w:start w:val="1"/>
      <w:numFmt w:val="bullet"/>
      <w:lvlText w:val=""/>
      <w:lvlJc w:val="left"/>
      <w:pPr>
        <w:ind w:left="2520" w:hanging="360"/>
      </w:pPr>
      <w:rPr>
        <w:rFonts w:ascii="Symbol" w:hAnsi="Symbol" w:hint="default"/>
      </w:rPr>
    </w:lvl>
    <w:lvl w:ilvl="4" w:tplc="040B0003" w:tentative="1">
      <w:start w:val="1"/>
      <w:numFmt w:val="bullet"/>
      <w:lvlText w:val="o"/>
      <w:lvlJc w:val="left"/>
      <w:pPr>
        <w:ind w:left="3240" w:hanging="360"/>
      </w:pPr>
      <w:rPr>
        <w:rFonts w:ascii="Courier New" w:hAnsi="Courier New" w:cs="Courier New" w:hint="default"/>
      </w:rPr>
    </w:lvl>
    <w:lvl w:ilvl="5" w:tplc="040B0005" w:tentative="1">
      <w:start w:val="1"/>
      <w:numFmt w:val="bullet"/>
      <w:lvlText w:val=""/>
      <w:lvlJc w:val="left"/>
      <w:pPr>
        <w:ind w:left="3960" w:hanging="360"/>
      </w:pPr>
      <w:rPr>
        <w:rFonts w:ascii="Wingdings" w:hAnsi="Wingdings" w:hint="default"/>
      </w:rPr>
    </w:lvl>
    <w:lvl w:ilvl="6" w:tplc="040B0001" w:tentative="1">
      <w:start w:val="1"/>
      <w:numFmt w:val="bullet"/>
      <w:lvlText w:val=""/>
      <w:lvlJc w:val="left"/>
      <w:pPr>
        <w:ind w:left="4680" w:hanging="360"/>
      </w:pPr>
      <w:rPr>
        <w:rFonts w:ascii="Symbol" w:hAnsi="Symbol" w:hint="default"/>
      </w:rPr>
    </w:lvl>
    <w:lvl w:ilvl="7" w:tplc="040B0003" w:tentative="1">
      <w:start w:val="1"/>
      <w:numFmt w:val="bullet"/>
      <w:lvlText w:val="o"/>
      <w:lvlJc w:val="left"/>
      <w:pPr>
        <w:ind w:left="5400" w:hanging="360"/>
      </w:pPr>
      <w:rPr>
        <w:rFonts w:ascii="Courier New" w:hAnsi="Courier New" w:cs="Courier New" w:hint="default"/>
      </w:rPr>
    </w:lvl>
    <w:lvl w:ilvl="8" w:tplc="040B0005" w:tentative="1">
      <w:start w:val="1"/>
      <w:numFmt w:val="bullet"/>
      <w:lvlText w:val=""/>
      <w:lvlJc w:val="left"/>
      <w:pPr>
        <w:ind w:left="6120" w:hanging="360"/>
      </w:pPr>
      <w:rPr>
        <w:rFonts w:ascii="Wingdings" w:hAnsi="Wingdings" w:hint="default"/>
      </w:rPr>
    </w:lvl>
  </w:abstractNum>
  <w:abstractNum w:abstractNumId="21" w15:restartNumberingAfterBreak="0">
    <w:nsid w:val="44A22FFD"/>
    <w:multiLevelType w:val="hybridMultilevel"/>
    <w:tmpl w:val="6EF08CA8"/>
    <w:lvl w:ilvl="0" w:tplc="040B0001">
      <w:start w:val="1"/>
      <w:numFmt w:val="bullet"/>
      <w:lvlText w:val=""/>
      <w:lvlJc w:val="left"/>
      <w:pPr>
        <w:ind w:left="360" w:hanging="360"/>
      </w:pPr>
      <w:rPr>
        <w:rFonts w:ascii="Symbol" w:hAnsi="Symbol" w:hint="default"/>
      </w:rPr>
    </w:lvl>
    <w:lvl w:ilvl="1" w:tplc="040B0003" w:tentative="1">
      <w:start w:val="1"/>
      <w:numFmt w:val="bullet"/>
      <w:lvlText w:val="o"/>
      <w:lvlJc w:val="left"/>
      <w:pPr>
        <w:ind w:left="1080" w:hanging="360"/>
      </w:pPr>
      <w:rPr>
        <w:rFonts w:ascii="Courier New" w:hAnsi="Courier New" w:cs="Courier New" w:hint="default"/>
      </w:rPr>
    </w:lvl>
    <w:lvl w:ilvl="2" w:tplc="040B0005" w:tentative="1">
      <w:start w:val="1"/>
      <w:numFmt w:val="bullet"/>
      <w:lvlText w:val=""/>
      <w:lvlJc w:val="left"/>
      <w:pPr>
        <w:ind w:left="1800" w:hanging="360"/>
      </w:pPr>
      <w:rPr>
        <w:rFonts w:ascii="Wingdings" w:hAnsi="Wingdings" w:hint="default"/>
      </w:rPr>
    </w:lvl>
    <w:lvl w:ilvl="3" w:tplc="040B0001" w:tentative="1">
      <w:start w:val="1"/>
      <w:numFmt w:val="bullet"/>
      <w:lvlText w:val=""/>
      <w:lvlJc w:val="left"/>
      <w:pPr>
        <w:ind w:left="2520" w:hanging="360"/>
      </w:pPr>
      <w:rPr>
        <w:rFonts w:ascii="Symbol" w:hAnsi="Symbol" w:hint="default"/>
      </w:rPr>
    </w:lvl>
    <w:lvl w:ilvl="4" w:tplc="040B0003" w:tentative="1">
      <w:start w:val="1"/>
      <w:numFmt w:val="bullet"/>
      <w:lvlText w:val="o"/>
      <w:lvlJc w:val="left"/>
      <w:pPr>
        <w:ind w:left="3240" w:hanging="360"/>
      </w:pPr>
      <w:rPr>
        <w:rFonts w:ascii="Courier New" w:hAnsi="Courier New" w:cs="Courier New" w:hint="default"/>
      </w:rPr>
    </w:lvl>
    <w:lvl w:ilvl="5" w:tplc="040B0005" w:tentative="1">
      <w:start w:val="1"/>
      <w:numFmt w:val="bullet"/>
      <w:lvlText w:val=""/>
      <w:lvlJc w:val="left"/>
      <w:pPr>
        <w:ind w:left="3960" w:hanging="360"/>
      </w:pPr>
      <w:rPr>
        <w:rFonts w:ascii="Wingdings" w:hAnsi="Wingdings" w:hint="default"/>
      </w:rPr>
    </w:lvl>
    <w:lvl w:ilvl="6" w:tplc="040B0001" w:tentative="1">
      <w:start w:val="1"/>
      <w:numFmt w:val="bullet"/>
      <w:lvlText w:val=""/>
      <w:lvlJc w:val="left"/>
      <w:pPr>
        <w:ind w:left="4680" w:hanging="360"/>
      </w:pPr>
      <w:rPr>
        <w:rFonts w:ascii="Symbol" w:hAnsi="Symbol" w:hint="default"/>
      </w:rPr>
    </w:lvl>
    <w:lvl w:ilvl="7" w:tplc="040B0003" w:tentative="1">
      <w:start w:val="1"/>
      <w:numFmt w:val="bullet"/>
      <w:lvlText w:val="o"/>
      <w:lvlJc w:val="left"/>
      <w:pPr>
        <w:ind w:left="5400" w:hanging="360"/>
      </w:pPr>
      <w:rPr>
        <w:rFonts w:ascii="Courier New" w:hAnsi="Courier New" w:cs="Courier New" w:hint="default"/>
      </w:rPr>
    </w:lvl>
    <w:lvl w:ilvl="8" w:tplc="040B0005" w:tentative="1">
      <w:start w:val="1"/>
      <w:numFmt w:val="bullet"/>
      <w:lvlText w:val=""/>
      <w:lvlJc w:val="left"/>
      <w:pPr>
        <w:ind w:left="6120" w:hanging="360"/>
      </w:pPr>
      <w:rPr>
        <w:rFonts w:ascii="Wingdings" w:hAnsi="Wingdings" w:hint="default"/>
      </w:rPr>
    </w:lvl>
  </w:abstractNum>
  <w:abstractNum w:abstractNumId="22" w15:restartNumberingAfterBreak="0">
    <w:nsid w:val="469D45ED"/>
    <w:multiLevelType w:val="hybridMultilevel"/>
    <w:tmpl w:val="A8043F94"/>
    <w:lvl w:ilvl="0" w:tplc="040B0001">
      <w:start w:val="1"/>
      <w:numFmt w:val="bullet"/>
      <w:lvlText w:val=""/>
      <w:lvlJc w:val="left"/>
      <w:pPr>
        <w:ind w:left="360" w:hanging="360"/>
      </w:pPr>
      <w:rPr>
        <w:rFonts w:ascii="Symbol" w:hAnsi="Symbol" w:hint="default"/>
      </w:rPr>
    </w:lvl>
    <w:lvl w:ilvl="1" w:tplc="040B0003" w:tentative="1">
      <w:start w:val="1"/>
      <w:numFmt w:val="bullet"/>
      <w:lvlText w:val="o"/>
      <w:lvlJc w:val="left"/>
      <w:pPr>
        <w:ind w:left="1080" w:hanging="360"/>
      </w:pPr>
      <w:rPr>
        <w:rFonts w:ascii="Courier New" w:hAnsi="Courier New" w:cs="Courier New" w:hint="default"/>
      </w:rPr>
    </w:lvl>
    <w:lvl w:ilvl="2" w:tplc="040B0005" w:tentative="1">
      <w:start w:val="1"/>
      <w:numFmt w:val="bullet"/>
      <w:lvlText w:val=""/>
      <w:lvlJc w:val="left"/>
      <w:pPr>
        <w:ind w:left="1800" w:hanging="360"/>
      </w:pPr>
      <w:rPr>
        <w:rFonts w:ascii="Wingdings" w:hAnsi="Wingdings" w:hint="default"/>
      </w:rPr>
    </w:lvl>
    <w:lvl w:ilvl="3" w:tplc="040B0001" w:tentative="1">
      <w:start w:val="1"/>
      <w:numFmt w:val="bullet"/>
      <w:lvlText w:val=""/>
      <w:lvlJc w:val="left"/>
      <w:pPr>
        <w:ind w:left="2520" w:hanging="360"/>
      </w:pPr>
      <w:rPr>
        <w:rFonts w:ascii="Symbol" w:hAnsi="Symbol" w:hint="default"/>
      </w:rPr>
    </w:lvl>
    <w:lvl w:ilvl="4" w:tplc="040B0003" w:tentative="1">
      <w:start w:val="1"/>
      <w:numFmt w:val="bullet"/>
      <w:lvlText w:val="o"/>
      <w:lvlJc w:val="left"/>
      <w:pPr>
        <w:ind w:left="3240" w:hanging="360"/>
      </w:pPr>
      <w:rPr>
        <w:rFonts w:ascii="Courier New" w:hAnsi="Courier New" w:cs="Courier New" w:hint="default"/>
      </w:rPr>
    </w:lvl>
    <w:lvl w:ilvl="5" w:tplc="040B0005" w:tentative="1">
      <w:start w:val="1"/>
      <w:numFmt w:val="bullet"/>
      <w:lvlText w:val=""/>
      <w:lvlJc w:val="left"/>
      <w:pPr>
        <w:ind w:left="3960" w:hanging="360"/>
      </w:pPr>
      <w:rPr>
        <w:rFonts w:ascii="Wingdings" w:hAnsi="Wingdings" w:hint="default"/>
      </w:rPr>
    </w:lvl>
    <w:lvl w:ilvl="6" w:tplc="040B0001" w:tentative="1">
      <w:start w:val="1"/>
      <w:numFmt w:val="bullet"/>
      <w:lvlText w:val=""/>
      <w:lvlJc w:val="left"/>
      <w:pPr>
        <w:ind w:left="4680" w:hanging="360"/>
      </w:pPr>
      <w:rPr>
        <w:rFonts w:ascii="Symbol" w:hAnsi="Symbol" w:hint="default"/>
      </w:rPr>
    </w:lvl>
    <w:lvl w:ilvl="7" w:tplc="040B0003" w:tentative="1">
      <w:start w:val="1"/>
      <w:numFmt w:val="bullet"/>
      <w:lvlText w:val="o"/>
      <w:lvlJc w:val="left"/>
      <w:pPr>
        <w:ind w:left="5400" w:hanging="360"/>
      </w:pPr>
      <w:rPr>
        <w:rFonts w:ascii="Courier New" w:hAnsi="Courier New" w:cs="Courier New" w:hint="default"/>
      </w:rPr>
    </w:lvl>
    <w:lvl w:ilvl="8" w:tplc="040B0005" w:tentative="1">
      <w:start w:val="1"/>
      <w:numFmt w:val="bullet"/>
      <w:lvlText w:val=""/>
      <w:lvlJc w:val="left"/>
      <w:pPr>
        <w:ind w:left="6120" w:hanging="360"/>
      </w:pPr>
      <w:rPr>
        <w:rFonts w:ascii="Wingdings" w:hAnsi="Wingdings" w:hint="default"/>
      </w:rPr>
    </w:lvl>
  </w:abstractNum>
  <w:abstractNum w:abstractNumId="23" w15:restartNumberingAfterBreak="0">
    <w:nsid w:val="489C5BE5"/>
    <w:multiLevelType w:val="multilevel"/>
    <w:tmpl w:val="EF286224"/>
    <w:styleLink w:val="Style1"/>
    <w:lvl w:ilvl="0">
      <w:start w:val="1"/>
      <w:numFmt w:val="decimal"/>
      <w:lvlText w:val="%1"/>
      <w:lvlJc w:val="left"/>
      <w:pPr>
        <w:ind w:left="432" w:hanging="432"/>
      </w:pPr>
      <w:rPr>
        <w:rFonts w:ascii="Century Gothic" w:hAnsi="Century Gothic" w:hint="default"/>
        <w:b/>
        <w:bCs w:val="0"/>
        <w:i w:val="0"/>
        <w:iCs w:val="0"/>
        <w:caps w:val="0"/>
        <w:smallCaps w:val="0"/>
        <w:strike w:val="0"/>
        <w:dstrike w:val="0"/>
        <w:noProof w:val="0"/>
        <w:vanish w:val="0"/>
        <w:color w:val="auto"/>
        <w:spacing w:val="0"/>
        <w:kern w:val="0"/>
        <w:position w:val="0"/>
        <w:sz w:val="2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4" w15:restartNumberingAfterBreak="0">
    <w:nsid w:val="49DB241E"/>
    <w:multiLevelType w:val="hybridMultilevel"/>
    <w:tmpl w:val="49EC5952"/>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5" w15:restartNumberingAfterBreak="0">
    <w:nsid w:val="4CCF78DF"/>
    <w:multiLevelType w:val="hybridMultilevel"/>
    <w:tmpl w:val="96F4AE28"/>
    <w:lvl w:ilvl="0" w:tplc="AA8EB54C">
      <w:start w:val="1"/>
      <w:numFmt w:val="decimal"/>
      <w:lvlText w:val="%1."/>
      <w:lvlJc w:val="left"/>
      <w:pPr>
        <w:ind w:left="360" w:hanging="360"/>
      </w:pPr>
      <w:rPr>
        <w:rFonts w:hint="default"/>
        <w:i/>
      </w:rPr>
    </w:lvl>
    <w:lvl w:ilvl="1" w:tplc="040B0019" w:tentative="1">
      <w:start w:val="1"/>
      <w:numFmt w:val="lowerLetter"/>
      <w:lvlText w:val="%2."/>
      <w:lvlJc w:val="left"/>
      <w:pPr>
        <w:ind w:left="1080" w:hanging="360"/>
      </w:pPr>
    </w:lvl>
    <w:lvl w:ilvl="2" w:tplc="040B001B" w:tentative="1">
      <w:start w:val="1"/>
      <w:numFmt w:val="lowerRoman"/>
      <w:lvlText w:val="%3."/>
      <w:lvlJc w:val="right"/>
      <w:pPr>
        <w:ind w:left="1800" w:hanging="180"/>
      </w:pPr>
    </w:lvl>
    <w:lvl w:ilvl="3" w:tplc="040B000F" w:tentative="1">
      <w:start w:val="1"/>
      <w:numFmt w:val="decimal"/>
      <w:lvlText w:val="%4."/>
      <w:lvlJc w:val="left"/>
      <w:pPr>
        <w:ind w:left="2520" w:hanging="360"/>
      </w:pPr>
    </w:lvl>
    <w:lvl w:ilvl="4" w:tplc="040B0019" w:tentative="1">
      <w:start w:val="1"/>
      <w:numFmt w:val="lowerLetter"/>
      <w:lvlText w:val="%5."/>
      <w:lvlJc w:val="left"/>
      <w:pPr>
        <w:ind w:left="3240" w:hanging="360"/>
      </w:pPr>
    </w:lvl>
    <w:lvl w:ilvl="5" w:tplc="040B001B" w:tentative="1">
      <w:start w:val="1"/>
      <w:numFmt w:val="lowerRoman"/>
      <w:lvlText w:val="%6."/>
      <w:lvlJc w:val="right"/>
      <w:pPr>
        <w:ind w:left="3960" w:hanging="180"/>
      </w:pPr>
    </w:lvl>
    <w:lvl w:ilvl="6" w:tplc="040B000F" w:tentative="1">
      <w:start w:val="1"/>
      <w:numFmt w:val="decimal"/>
      <w:lvlText w:val="%7."/>
      <w:lvlJc w:val="left"/>
      <w:pPr>
        <w:ind w:left="4680" w:hanging="360"/>
      </w:pPr>
    </w:lvl>
    <w:lvl w:ilvl="7" w:tplc="040B0019" w:tentative="1">
      <w:start w:val="1"/>
      <w:numFmt w:val="lowerLetter"/>
      <w:lvlText w:val="%8."/>
      <w:lvlJc w:val="left"/>
      <w:pPr>
        <w:ind w:left="5400" w:hanging="360"/>
      </w:pPr>
    </w:lvl>
    <w:lvl w:ilvl="8" w:tplc="040B001B" w:tentative="1">
      <w:start w:val="1"/>
      <w:numFmt w:val="lowerRoman"/>
      <w:lvlText w:val="%9."/>
      <w:lvlJc w:val="right"/>
      <w:pPr>
        <w:ind w:left="6120" w:hanging="180"/>
      </w:pPr>
    </w:lvl>
  </w:abstractNum>
  <w:abstractNum w:abstractNumId="26" w15:restartNumberingAfterBreak="0">
    <w:nsid w:val="508F4ABA"/>
    <w:multiLevelType w:val="hybridMultilevel"/>
    <w:tmpl w:val="3C748D12"/>
    <w:lvl w:ilvl="0" w:tplc="C7AE06B2">
      <w:start w:val="1"/>
      <w:numFmt w:val="decimal"/>
      <w:lvlText w:val="%1.1.1."/>
      <w:lvlJc w:val="left"/>
      <w:pPr>
        <w:ind w:left="360" w:hanging="360"/>
      </w:pPr>
      <w:rPr>
        <w:rFonts w:ascii="Century Gothic" w:hAnsi="Century Gothic" w:hint="default"/>
        <w:b/>
        <w:i w:val="0"/>
        <w:color w:val="auto"/>
        <w:sz w:val="20"/>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7" w15:restartNumberingAfterBreak="0">
    <w:nsid w:val="51166D57"/>
    <w:multiLevelType w:val="multilevel"/>
    <w:tmpl w:val="040B0025"/>
    <w:lvl w:ilvl="0">
      <w:start w:val="1"/>
      <w:numFmt w:val="decimal"/>
      <w:pStyle w:val="Otsikko11"/>
      <w:lvlText w:val="%1"/>
      <w:lvlJc w:val="left"/>
      <w:pPr>
        <w:ind w:left="432" w:hanging="432"/>
      </w:pPr>
      <w:rPr>
        <w:rFonts w:hint="default"/>
        <w:b/>
        <w:i w:val="0"/>
        <w:color w:val="auto"/>
        <w:sz w:val="24"/>
      </w:rPr>
    </w:lvl>
    <w:lvl w:ilvl="1">
      <w:start w:val="1"/>
      <w:numFmt w:val="decimal"/>
      <w:pStyle w:val="Otsikko21"/>
      <w:lvlText w:val="%1.%2"/>
      <w:lvlJc w:val="left"/>
      <w:pPr>
        <w:ind w:left="576" w:hanging="576"/>
      </w:pPr>
    </w:lvl>
    <w:lvl w:ilvl="2">
      <w:start w:val="1"/>
      <w:numFmt w:val="decimal"/>
      <w:pStyle w:val="Otsikko31"/>
      <w:lvlText w:val="%1.%2.%3"/>
      <w:lvlJc w:val="left"/>
      <w:pPr>
        <w:ind w:left="720" w:hanging="720"/>
      </w:pPr>
    </w:lvl>
    <w:lvl w:ilvl="3">
      <w:start w:val="1"/>
      <w:numFmt w:val="decimal"/>
      <w:pStyle w:val="Otsikko41"/>
      <w:lvlText w:val="%1.%2.%3.%4"/>
      <w:lvlJc w:val="left"/>
      <w:pPr>
        <w:ind w:left="864" w:hanging="864"/>
      </w:pPr>
    </w:lvl>
    <w:lvl w:ilvl="4">
      <w:start w:val="1"/>
      <w:numFmt w:val="decimal"/>
      <w:pStyle w:val="Otsikko51"/>
      <w:lvlText w:val="%1.%2.%3.%4.%5"/>
      <w:lvlJc w:val="left"/>
      <w:pPr>
        <w:ind w:left="1008" w:hanging="1008"/>
      </w:pPr>
    </w:lvl>
    <w:lvl w:ilvl="5">
      <w:start w:val="1"/>
      <w:numFmt w:val="decimal"/>
      <w:pStyle w:val="Otsikko61"/>
      <w:lvlText w:val="%1.%2.%3.%4.%5.%6"/>
      <w:lvlJc w:val="left"/>
      <w:pPr>
        <w:ind w:left="1152" w:hanging="1152"/>
      </w:pPr>
    </w:lvl>
    <w:lvl w:ilvl="6">
      <w:start w:val="1"/>
      <w:numFmt w:val="decimal"/>
      <w:pStyle w:val="Otsikko71"/>
      <w:lvlText w:val="%1.%2.%3.%4.%5.%6.%7"/>
      <w:lvlJc w:val="left"/>
      <w:pPr>
        <w:ind w:left="1296" w:hanging="1296"/>
      </w:pPr>
    </w:lvl>
    <w:lvl w:ilvl="7">
      <w:start w:val="1"/>
      <w:numFmt w:val="decimal"/>
      <w:pStyle w:val="Otsikko81"/>
      <w:lvlText w:val="%1.%2.%3.%4.%5.%6.%7.%8"/>
      <w:lvlJc w:val="left"/>
      <w:pPr>
        <w:ind w:left="1440" w:hanging="1440"/>
      </w:pPr>
    </w:lvl>
    <w:lvl w:ilvl="8">
      <w:start w:val="1"/>
      <w:numFmt w:val="decimal"/>
      <w:pStyle w:val="Otsikko91"/>
      <w:lvlText w:val="%1.%2.%3.%4.%5.%6.%7.%8.%9"/>
      <w:lvlJc w:val="left"/>
      <w:pPr>
        <w:ind w:left="1584" w:hanging="1584"/>
      </w:pPr>
    </w:lvl>
  </w:abstractNum>
  <w:abstractNum w:abstractNumId="28" w15:restartNumberingAfterBreak="0">
    <w:nsid w:val="57162190"/>
    <w:multiLevelType w:val="hybridMultilevel"/>
    <w:tmpl w:val="6354294E"/>
    <w:lvl w:ilvl="0" w:tplc="76AADF70">
      <w:start w:val="1"/>
      <w:numFmt w:val="decimal"/>
      <w:lvlText w:val="%1."/>
      <w:lvlJc w:val="left"/>
      <w:pPr>
        <w:ind w:left="720" w:hanging="360"/>
      </w:pPr>
      <w:rPr>
        <w:rFonts w:hint="default"/>
        <w:i/>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9" w15:restartNumberingAfterBreak="0">
    <w:nsid w:val="5B213D6E"/>
    <w:multiLevelType w:val="hybridMultilevel"/>
    <w:tmpl w:val="BF34D7B8"/>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30" w15:restartNumberingAfterBreak="0">
    <w:nsid w:val="673E7EC8"/>
    <w:multiLevelType w:val="hybridMultilevel"/>
    <w:tmpl w:val="5A34E4E2"/>
    <w:lvl w:ilvl="0" w:tplc="9340AA88">
      <w:start w:val="1"/>
      <w:numFmt w:val="decimal"/>
      <w:suff w:val="space"/>
      <w:lvlText w:val="%1."/>
      <w:lvlJc w:val="left"/>
      <w:pPr>
        <w:ind w:left="340" w:hanging="34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31" w15:restartNumberingAfterBreak="0">
    <w:nsid w:val="682058F7"/>
    <w:multiLevelType w:val="hybridMultilevel"/>
    <w:tmpl w:val="8EA4C3B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32" w15:restartNumberingAfterBreak="0">
    <w:nsid w:val="69E71D61"/>
    <w:multiLevelType w:val="hybridMultilevel"/>
    <w:tmpl w:val="867CD8E8"/>
    <w:lvl w:ilvl="0" w:tplc="C794172E">
      <w:start w:val="1"/>
      <w:numFmt w:val="decimal"/>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33" w15:restartNumberingAfterBreak="0">
    <w:nsid w:val="6DC16137"/>
    <w:multiLevelType w:val="hybridMultilevel"/>
    <w:tmpl w:val="741A6EF2"/>
    <w:lvl w:ilvl="0" w:tplc="040B0001">
      <w:start w:val="1"/>
      <w:numFmt w:val="bullet"/>
      <w:lvlText w:val=""/>
      <w:lvlJc w:val="left"/>
      <w:pPr>
        <w:ind w:left="360" w:hanging="360"/>
      </w:pPr>
      <w:rPr>
        <w:rFonts w:ascii="Symbol" w:hAnsi="Symbol" w:hint="default"/>
      </w:rPr>
    </w:lvl>
    <w:lvl w:ilvl="1" w:tplc="040B0003" w:tentative="1">
      <w:start w:val="1"/>
      <w:numFmt w:val="bullet"/>
      <w:lvlText w:val="o"/>
      <w:lvlJc w:val="left"/>
      <w:pPr>
        <w:ind w:left="1080" w:hanging="360"/>
      </w:pPr>
      <w:rPr>
        <w:rFonts w:ascii="Courier New" w:hAnsi="Courier New" w:cs="Courier New" w:hint="default"/>
      </w:rPr>
    </w:lvl>
    <w:lvl w:ilvl="2" w:tplc="040B0005" w:tentative="1">
      <w:start w:val="1"/>
      <w:numFmt w:val="bullet"/>
      <w:lvlText w:val=""/>
      <w:lvlJc w:val="left"/>
      <w:pPr>
        <w:ind w:left="1800" w:hanging="360"/>
      </w:pPr>
      <w:rPr>
        <w:rFonts w:ascii="Wingdings" w:hAnsi="Wingdings" w:hint="default"/>
      </w:rPr>
    </w:lvl>
    <w:lvl w:ilvl="3" w:tplc="040B0001" w:tentative="1">
      <w:start w:val="1"/>
      <w:numFmt w:val="bullet"/>
      <w:lvlText w:val=""/>
      <w:lvlJc w:val="left"/>
      <w:pPr>
        <w:ind w:left="2520" w:hanging="360"/>
      </w:pPr>
      <w:rPr>
        <w:rFonts w:ascii="Symbol" w:hAnsi="Symbol" w:hint="default"/>
      </w:rPr>
    </w:lvl>
    <w:lvl w:ilvl="4" w:tplc="040B0003" w:tentative="1">
      <w:start w:val="1"/>
      <w:numFmt w:val="bullet"/>
      <w:lvlText w:val="o"/>
      <w:lvlJc w:val="left"/>
      <w:pPr>
        <w:ind w:left="3240" w:hanging="360"/>
      </w:pPr>
      <w:rPr>
        <w:rFonts w:ascii="Courier New" w:hAnsi="Courier New" w:cs="Courier New" w:hint="default"/>
      </w:rPr>
    </w:lvl>
    <w:lvl w:ilvl="5" w:tplc="040B0005" w:tentative="1">
      <w:start w:val="1"/>
      <w:numFmt w:val="bullet"/>
      <w:lvlText w:val=""/>
      <w:lvlJc w:val="left"/>
      <w:pPr>
        <w:ind w:left="3960" w:hanging="360"/>
      </w:pPr>
      <w:rPr>
        <w:rFonts w:ascii="Wingdings" w:hAnsi="Wingdings" w:hint="default"/>
      </w:rPr>
    </w:lvl>
    <w:lvl w:ilvl="6" w:tplc="040B0001" w:tentative="1">
      <w:start w:val="1"/>
      <w:numFmt w:val="bullet"/>
      <w:lvlText w:val=""/>
      <w:lvlJc w:val="left"/>
      <w:pPr>
        <w:ind w:left="4680" w:hanging="360"/>
      </w:pPr>
      <w:rPr>
        <w:rFonts w:ascii="Symbol" w:hAnsi="Symbol" w:hint="default"/>
      </w:rPr>
    </w:lvl>
    <w:lvl w:ilvl="7" w:tplc="040B0003" w:tentative="1">
      <w:start w:val="1"/>
      <w:numFmt w:val="bullet"/>
      <w:lvlText w:val="o"/>
      <w:lvlJc w:val="left"/>
      <w:pPr>
        <w:ind w:left="5400" w:hanging="360"/>
      </w:pPr>
      <w:rPr>
        <w:rFonts w:ascii="Courier New" w:hAnsi="Courier New" w:cs="Courier New" w:hint="default"/>
      </w:rPr>
    </w:lvl>
    <w:lvl w:ilvl="8" w:tplc="040B0005" w:tentative="1">
      <w:start w:val="1"/>
      <w:numFmt w:val="bullet"/>
      <w:lvlText w:val=""/>
      <w:lvlJc w:val="left"/>
      <w:pPr>
        <w:ind w:left="6120" w:hanging="360"/>
      </w:pPr>
      <w:rPr>
        <w:rFonts w:ascii="Wingdings" w:hAnsi="Wingdings" w:hint="default"/>
      </w:rPr>
    </w:lvl>
  </w:abstractNum>
  <w:abstractNum w:abstractNumId="34" w15:restartNumberingAfterBreak="0">
    <w:nsid w:val="79B859EE"/>
    <w:multiLevelType w:val="hybridMultilevel"/>
    <w:tmpl w:val="92C2AF22"/>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35" w15:restartNumberingAfterBreak="0">
    <w:nsid w:val="7B2339F1"/>
    <w:multiLevelType w:val="hybridMultilevel"/>
    <w:tmpl w:val="5FA0E69E"/>
    <w:lvl w:ilvl="0" w:tplc="2DC07D4C">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36" w15:restartNumberingAfterBreak="0">
    <w:nsid w:val="7C272BED"/>
    <w:multiLevelType w:val="multilevel"/>
    <w:tmpl w:val="EF286224"/>
    <w:numStyleLink w:val="Style1"/>
  </w:abstractNum>
  <w:abstractNum w:abstractNumId="37" w15:restartNumberingAfterBreak="0">
    <w:nsid w:val="7C534BBB"/>
    <w:multiLevelType w:val="hybridMultilevel"/>
    <w:tmpl w:val="1CBA77C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38" w15:restartNumberingAfterBreak="0">
    <w:nsid w:val="7E1B3273"/>
    <w:multiLevelType w:val="hybridMultilevel"/>
    <w:tmpl w:val="7BE6C4AA"/>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39" w15:restartNumberingAfterBreak="0">
    <w:nsid w:val="7E4F6076"/>
    <w:multiLevelType w:val="hybridMultilevel"/>
    <w:tmpl w:val="A552C3E8"/>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40" w15:restartNumberingAfterBreak="0">
    <w:nsid w:val="7EDE58DC"/>
    <w:multiLevelType w:val="hybridMultilevel"/>
    <w:tmpl w:val="A754D0F0"/>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1265914876">
    <w:abstractNumId w:val="40"/>
  </w:num>
  <w:num w:numId="2" w16cid:durableId="550116681">
    <w:abstractNumId w:val="32"/>
  </w:num>
  <w:num w:numId="3" w16cid:durableId="1575044201">
    <w:abstractNumId w:val="17"/>
  </w:num>
  <w:num w:numId="4" w16cid:durableId="1491864649">
    <w:abstractNumId w:val="14"/>
  </w:num>
  <w:num w:numId="5" w16cid:durableId="926957882">
    <w:abstractNumId w:val="12"/>
  </w:num>
  <w:num w:numId="6" w16cid:durableId="1659188585">
    <w:abstractNumId w:val="24"/>
  </w:num>
  <w:num w:numId="7" w16cid:durableId="1962295411">
    <w:abstractNumId w:val="31"/>
  </w:num>
  <w:num w:numId="8" w16cid:durableId="1169835099">
    <w:abstractNumId w:val="30"/>
  </w:num>
  <w:num w:numId="9" w16cid:durableId="877007402">
    <w:abstractNumId w:val="30"/>
    <w:lvlOverride w:ilvl="0">
      <w:startOverride w:val="1"/>
    </w:lvlOverride>
  </w:num>
  <w:num w:numId="10" w16cid:durableId="307906514">
    <w:abstractNumId w:val="13"/>
  </w:num>
  <w:num w:numId="11" w16cid:durableId="1558325065">
    <w:abstractNumId w:val="13"/>
    <w:lvlOverride w:ilvl="0">
      <w:startOverride w:val="1"/>
    </w:lvlOverride>
  </w:num>
  <w:num w:numId="12" w16cid:durableId="522551021">
    <w:abstractNumId w:val="13"/>
    <w:lvlOverride w:ilvl="0">
      <w:startOverride w:val="1"/>
    </w:lvlOverride>
  </w:num>
  <w:num w:numId="13" w16cid:durableId="350648208">
    <w:abstractNumId w:val="13"/>
    <w:lvlOverride w:ilvl="0">
      <w:startOverride w:val="1"/>
    </w:lvlOverride>
  </w:num>
  <w:num w:numId="14" w16cid:durableId="1721244907">
    <w:abstractNumId w:val="11"/>
  </w:num>
  <w:num w:numId="15" w16cid:durableId="1327398658">
    <w:abstractNumId w:val="2"/>
  </w:num>
  <w:num w:numId="16" w16cid:durableId="142743819">
    <w:abstractNumId w:val="2"/>
  </w:num>
  <w:num w:numId="17" w16cid:durableId="487982674">
    <w:abstractNumId w:val="1"/>
  </w:num>
  <w:num w:numId="18" w16cid:durableId="1346058349">
    <w:abstractNumId w:val="27"/>
  </w:num>
  <w:num w:numId="19" w16cid:durableId="1463765543">
    <w:abstractNumId w:val="26"/>
  </w:num>
  <w:num w:numId="20" w16cid:durableId="811942763">
    <w:abstractNumId w:val="36"/>
  </w:num>
  <w:num w:numId="21" w16cid:durableId="311250890">
    <w:abstractNumId w:val="8"/>
  </w:num>
  <w:num w:numId="22" w16cid:durableId="1172722361">
    <w:abstractNumId w:val="34"/>
  </w:num>
  <w:num w:numId="23" w16cid:durableId="460345518">
    <w:abstractNumId w:val="5"/>
  </w:num>
  <w:num w:numId="24" w16cid:durableId="876897289">
    <w:abstractNumId w:val="9"/>
  </w:num>
  <w:num w:numId="25" w16cid:durableId="120810069">
    <w:abstractNumId w:val="0"/>
  </w:num>
  <w:num w:numId="26" w16cid:durableId="1489397859">
    <w:abstractNumId w:val="35"/>
  </w:num>
  <w:num w:numId="27" w16cid:durableId="1117070132">
    <w:abstractNumId w:val="10"/>
  </w:num>
  <w:num w:numId="28" w16cid:durableId="1437748294">
    <w:abstractNumId w:val="6"/>
  </w:num>
  <w:num w:numId="29" w16cid:durableId="1546790439">
    <w:abstractNumId w:val="23"/>
  </w:num>
  <w:num w:numId="30" w16cid:durableId="233584891">
    <w:abstractNumId w:val="4"/>
  </w:num>
  <w:num w:numId="31" w16cid:durableId="1281372546">
    <w:abstractNumId w:val="4"/>
  </w:num>
  <w:num w:numId="32" w16cid:durableId="1944219803">
    <w:abstractNumId w:val="4"/>
  </w:num>
  <w:num w:numId="33" w16cid:durableId="1490053393">
    <w:abstractNumId w:val="4"/>
  </w:num>
  <w:num w:numId="34" w16cid:durableId="176162429">
    <w:abstractNumId w:val="25"/>
  </w:num>
  <w:num w:numId="35" w16cid:durableId="925113990">
    <w:abstractNumId w:val="28"/>
  </w:num>
  <w:num w:numId="36" w16cid:durableId="2119451448">
    <w:abstractNumId w:val="18"/>
  </w:num>
  <w:num w:numId="37" w16cid:durableId="1375078000">
    <w:abstractNumId w:val="20"/>
  </w:num>
  <w:num w:numId="38" w16cid:durableId="254365039">
    <w:abstractNumId w:val="37"/>
  </w:num>
  <w:num w:numId="39" w16cid:durableId="1280456740">
    <w:abstractNumId w:val="7"/>
  </w:num>
  <w:num w:numId="40" w16cid:durableId="1136070236">
    <w:abstractNumId w:val="16"/>
  </w:num>
  <w:num w:numId="41" w16cid:durableId="1810629740">
    <w:abstractNumId w:val="39"/>
  </w:num>
  <w:num w:numId="42" w16cid:durableId="1527909222">
    <w:abstractNumId w:val="29"/>
  </w:num>
  <w:num w:numId="43" w16cid:durableId="1186864064">
    <w:abstractNumId w:val="33"/>
  </w:num>
  <w:num w:numId="44" w16cid:durableId="473910547">
    <w:abstractNumId w:val="19"/>
  </w:num>
  <w:num w:numId="45" w16cid:durableId="1436897587">
    <w:abstractNumId w:val="21"/>
  </w:num>
  <w:num w:numId="46" w16cid:durableId="1219822855">
    <w:abstractNumId w:val="15"/>
  </w:num>
  <w:num w:numId="47" w16cid:durableId="1711808296">
    <w:abstractNumId w:val="22"/>
  </w:num>
  <w:num w:numId="48" w16cid:durableId="805700658">
    <w:abstractNumId w:val="38"/>
  </w:num>
  <w:num w:numId="49" w16cid:durableId="2044549525">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attachedTemplate r:id="rId1"/>
  <w:defaultTabStop w:val="720"/>
  <w:hyphenationZone w:val="425"/>
  <w:characterSpacingControl w:val="doNotCompress"/>
  <w:hdrShapeDefaults>
    <o:shapedefaults v:ext="edit" spidmax="2054"/>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52B9"/>
    <w:rsid w:val="0000697C"/>
    <w:rsid w:val="00010C97"/>
    <w:rsid w:val="0001289F"/>
    <w:rsid w:val="00012EC0"/>
    <w:rsid w:val="00013B40"/>
    <w:rsid w:val="00013F3D"/>
    <w:rsid w:val="000140FF"/>
    <w:rsid w:val="00022D94"/>
    <w:rsid w:val="00023864"/>
    <w:rsid w:val="00023A64"/>
    <w:rsid w:val="00027CA9"/>
    <w:rsid w:val="00033690"/>
    <w:rsid w:val="000449EA"/>
    <w:rsid w:val="000455E3"/>
    <w:rsid w:val="00046783"/>
    <w:rsid w:val="00046F98"/>
    <w:rsid w:val="000564EB"/>
    <w:rsid w:val="00061242"/>
    <w:rsid w:val="00061CFC"/>
    <w:rsid w:val="000663E8"/>
    <w:rsid w:val="0006643D"/>
    <w:rsid w:val="0007094E"/>
    <w:rsid w:val="00072438"/>
    <w:rsid w:val="00082DFE"/>
    <w:rsid w:val="00086801"/>
    <w:rsid w:val="0009323F"/>
    <w:rsid w:val="000B292A"/>
    <w:rsid w:val="000B37C4"/>
    <w:rsid w:val="000B52B9"/>
    <w:rsid w:val="000B7ABB"/>
    <w:rsid w:val="000C53DD"/>
    <w:rsid w:val="000C6899"/>
    <w:rsid w:val="000D45F8"/>
    <w:rsid w:val="000E1A4B"/>
    <w:rsid w:val="000E2D54"/>
    <w:rsid w:val="000E4875"/>
    <w:rsid w:val="000E4EFC"/>
    <w:rsid w:val="000E693C"/>
    <w:rsid w:val="000F31FD"/>
    <w:rsid w:val="000F4378"/>
    <w:rsid w:val="000F4AD8"/>
    <w:rsid w:val="000F6F25"/>
    <w:rsid w:val="000F793B"/>
    <w:rsid w:val="001041A7"/>
    <w:rsid w:val="00106819"/>
    <w:rsid w:val="00110468"/>
    <w:rsid w:val="00110B17"/>
    <w:rsid w:val="00115401"/>
    <w:rsid w:val="00117EA9"/>
    <w:rsid w:val="00131B7A"/>
    <w:rsid w:val="0013269D"/>
    <w:rsid w:val="00132CE6"/>
    <w:rsid w:val="001360E5"/>
    <w:rsid w:val="001366EE"/>
    <w:rsid w:val="00136FEB"/>
    <w:rsid w:val="0014103B"/>
    <w:rsid w:val="0014288F"/>
    <w:rsid w:val="00150D30"/>
    <w:rsid w:val="0015362E"/>
    <w:rsid w:val="001678AD"/>
    <w:rsid w:val="001741CB"/>
    <w:rsid w:val="001758C8"/>
    <w:rsid w:val="0019524D"/>
    <w:rsid w:val="00195763"/>
    <w:rsid w:val="00196D7E"/>
    <w:rsid w:val="001A4752"/>
    <w:rsid w:val="001B2917"/>
    <w:rsid w:val="001B4558"/>
    <w:rsid w:val="001B5A04"/>
    <w:rsid w:val="001B6B07"/>
    <w:rsid w:val="001C0382"/>
    <w:rsid w:val="001C3EB2"/>
    <w:rsid w:val="001C422A"/>
    <w:rsid w:val="001D015C"/>
    <w:rsid w:val="001D1831"/>
    <w:rsid w:val="001D587F"/>
    <w:rsid w:val="001D5CAA"/>
    <w:rsid w:val="001D63F6"/>
    <w:rsid w:val="001E21A8"/>
    <w:rsid w:val="001E37F6"/>
    <w:rsid w:val="001F0519"/>
    <w:rsid w:val="001F1B08"/>
    <w:rsid w:val="00206DFC"/>
    <w:rsid w:val="00213E8C"/>
    <w:rsid w:val="00215B06"/>
    <w:rsid w:val="00217921"/>
    <w:rsid w:val="00220457"/>
    <w:rsid w:val="002248A2"/>
    <w:rsid w:val="00224FD6"/>
    <w:rsid w:val="0022712B"/>
    <w:rsid w:val="002350CB"/>
    <w:rsid w:val="00237C15"/>
    <w:rsid w:val="00250A41"/>
    <w:rsid w:val="00252F50"/>
    <w:rsid w:val="00253B21"/>
    <w:rsid w:val="002571E9"/>
    <w:rsid w:val="002629C5"/>
    <w:rsid w:val="00264BDF"/>
    <w:rsid w:val="00264C2A"/>
    <w:rsid w:val="00267906"/>
    <w:rsid w:val="00267E88"/>
    <w:rsid w:val="00272D9D"/>
    <w:rsid w:val="00284210"/>
    <w:rsid w:val="00297938"/>
    <w:rsid w:val="002A6054"/>
    <w:rsid w:val="002B4F5C"/>
    <w:rsid w:val="002B5E48"/>
    <w:rsid w:val="002B7016"/>
    <w:rsid w:val="002B717F"/>
    <w:rsid w:val="002C1C0B"/>
    <w:rsid w:val="002C2668"/>
    <w:rsid w:val="002C4FEA"/>
    <w:rsid w:val="002C656A"/>
    <w:rsid w:val="002C65F8"/>
    <w:rsid w:val="002D0032"/>
    <w:rsid w:val="002D0273"/>
    <w:rsid w:val="002D3458"/>
    <w:rsid w:val="002D70EF"/>
    <w:rsid w:val="002D7383"/>
    <w:rsid w:val="002E0B87"/>
    <w:rsid w:val="002E7C0C"/>
    <w:rsid w:val="002E7DCF"/>
    <w:rsid w:val="0030698C"/>
    <w:rsid w:val="003077A4"/>
    <w:rsid w:val="00312772"/>
    <w:rsid w:val="003135FC"/>
    <w:rsid w:val="00313CBC"/>
    <w:rsid w:val="00313CBF"/>
    <w:rsid w:val="0031581A"/>
    <w:rsid w:val="0032021E"/>
    <w:rsid w:val="003226F0"/>
    <w:rsid w:val="00335968"/>
    <w:rsid w:val="00335D68"/>
    <w:rsid w:val="0033622F"/>
    <w:rsid w:val="003372E4"/>
    <w:rsid w:val="00337E76"/>
    <w:rsid w:val="00342A30"/>
    <w:rsid w:val="00351B7D"/>
    <w:rsid w:val="00357CB9"/>
    <w:rsid w:val="003600A3"/>
    <w:rsid w:val="003673C0"/>
    <w:rsid w:val="00370E4F"/>
    <w:rsid w:val="00373713"/>
    <w:rsid w:val="00376326"/>
    <w:rsid w:val="003777C3"/>
    <w:rsid w:val="00377AEB"/>
    <w:rsid w:val="0038473B"/>
    <w:rsid w:val="00385B1D"/>
    <w:rsid w:val="00387D3F"/>
    <w:rsid w:val="0039013D"/>
    <w:rsid w:val="003909BD"/>
    <w:rsid w:val="00390DB7"/>
    <w:rsid w:val="0039232D"/>
    <w:rsid w:val="003964A3"/>
    <w:rsid w:val="003976AD"/>
    <w:rsid w:val="003A17B8"/>
    <w:rsid w:val="003A5C63"/>
    <w:rsid w:val="003A7EEB"/>
    <w:rsid w:val="003B144B"/>
    <w:rsid w:val="003B16DC"/>
    <w:rsid w:val="003B2380"/>
    <w:rsid w:val="003B3150"/>
    <w:rsid w:val="003B37DA"/>
    <w:rsid w:val="003C4049"/>
    <w:rsid w:val="003C48AA"/>
    <w:rsid w:val="003C5382"/>
    <w:rsid w:val="003D0AB9"/>
    <w:rsid w:val="003D2CE9"/>
    <w:rsid w:val="003D4732"/>
    <w:rsid w:val="003E2239"/>
    <w:rsid w:val="003F5BFA"/>
    <w:rsid w:val="004026C2"/>
    <w:rsid w:val="00402743"/>
    <w:rsid w:val="004045B4"/>
    <w:rsid w:val="00406A2B"/>
    <w:rsid w:val="00410407"/>
    <w:rsid w:val="00410FA7"/>
    <w:rsid w:val="0041667A"/>
    <w:rsid w:val="00421708"/>
    <w:rsid w:val="004221B0"/>
    <w:rsid w:val="00422DAB"/>
    <w:rsid w:val="00423E56"/>
    <w:rsid w:val="00425B65"/>
    <w:rsid w:val="00425E68"/>
    <w:rsid w:val="0043343B"/>
    <w:rsid w:val="0043717D"/>
    <w:rsid w:val="00440722"/>
    <w:rsid w:val="004460C6"/>
    <w:rsid w:val="004537F1"/>
    <w:rsid w:val="00460ADC"/>
    <w:rsid w:val="00462B34"/>
    <w:rsid w:val="00462DD8"/>
    <w:rsid w:val="004640A7"/>
    <w:rsid w:val="00465DC6"/>
    <w:rsid w:val="0047544F"/>
    <w:rsid w:val="00480482"/>
    <w:rsid w:val="00482194"/>
    <w:rsid w:val="00483E37"/>
    <w:rsid w:val="00490587"/>
    <w:rsid w:val="004A2DC6"/>
    <w:rsid w:val="004A3E23"/>
    <w:rsid w:val="004B2B44"/>
    <w:rsid w:val="004B34E1"/>
    <w:rsid w:val="004B3FD0"/>
    <w:rsid w:val="004C1C47"/>
    <w:rsid w:val="004C23F9"/>
    <w:rsid w:val="004D47E7"/>
    <w:rsid w:val="004D7499"/>
    <w:rsid w:val="004D76E3"/>
    <w:rsid w:val="004E598B"/>
    <w:rsid w:val="004F15C9"/>
    <w:rsid w:val="004F28FE"/>
    <w:rsid w:val="004F3BDD"/>
    <w:rsid w:val="004F4078"/>
    <w:rsid w:val="005078B5"/>
    <w:rsid w:val="00507C5E"/>
    <w:rsid w:val="005214EE"/>
    <w:rsid w:val="00525360"/>
    <w:rsid w:val="00527E87"/>
    <w:rsid w:val="00530A43"/>
    <w:rsid w:val="00543B88"/>
    <w:rsid w:val="00543F66"/>
    <w:rsid w:val="0055132C"/>
    <w:rsid w:val="00554136"/>
    <w:rsid w:val="00554A7A"/>
    <w:rsid w:val="0055582F"/>
    <w:rsid w:val="00555E75"/>
    <w:rsid w:val="00556532"/>
    <w:rsid w:val="005579C7"/>
    <w:rsid w:val="00564913"/>
    <w:rsid w:val="0056613C"/>
    <w:rsid w:val="00566672"/>
    <w:rsid w:val="005676F1"/>
    <w:rsid w:val="005719F7"/>
    <w:rsid w:val="0057641E"/>
    <w:rsid w:val="00577425"/>
    <w:rsid w:val="005814A1"/>
    <w:rsid w:val="00583FE4"/>
    <w:rsid w:val="005A309A"/>
    <w:rsid w:val="005B00BB"/>
    <w:rsid w:val="005B3A3F"/>
    <w:rsid w:val="005B47D8"/>
    <w:rsid w:val="005B5D8E"/>
    <w:rsid w:val="005B6C91"/>
    <w:rsid w:val="005B72F0"/>
    <w:rsid w:val="005C0615"/>
    <w:rsid w:val="005C5967"/>
    <w:rsid w:val="005D1CEA"/>
    <w:rsid w:val="005D3A33"/>
    <w:rsid w:val="005D6962"/>
    <w:rsid w:val="005D6A49"/>
    <w:rsid w:val="005D7CF1"/>
    <w:rsid w:val="005D7EB5"/>
    <w:rsid w:val="005E0D1E"/>
    <w:rsid w:val="005E2BC1"/>
    <w:rsid w:val="005E6292"/>
    <w:rsid w:val="005E6895"/>
    <w:rsid w:val="005E70C4"/>
    <w:rsid w:val="005E75A3"/>
    <w:rsid w:val="005F163B"/>
    <w:rsid w:val="005F4EDB"/>
    <w:rsid w:val="005F672D"/>
    <w:rsid w:val="0060063B"/>
    <w:rsid w:val="00600CB5"/>
    <w:rsid w:val="00601F27"/>
    <w:rsid w:val="00605C37"/>
    <w:rsid w:val="00613331"/>
    <w:rsid w:val="00613359"/>
    <w:rsid w:val="006145EE"/>
    <w:rsid w:val="00620595"/>
    <w:rsid w:val="00627C21"/>
    <w:rsid w:val="00630503"/>
    <w:rsid w:val="00633597"/>
    <w:rsid w:val="00633BBD"/>
    <w:rsid w:val="00634FEB"/>
    <w:rsid w:val="0064460B"/>
    <w:rsid w:val="0064589F"/>
    <w:rsid w:val="00651693"/>
    <w:rsid w:val="00655C4C"/>
    <w:rsid w:val="00661671"/>
    <w:rsid w:val="00661FFE"/>
    <w:rsid w:val="00662B56"/>
    <w:rsid w:val="00666FD6"/>
    <w:rsid w:val="00671041"/>
    <w:rsid w:val="00684B63"/>
    <w:rsid w:val="00686BE3"/>
    <w:rsid w:val="00686CF3"/>
    <w:rsid w:val="0069084E"/>
    <w:rsid w:val="0069181E"/>
    <w:rsid w:val="00693FED"/>
    <w:rsid w:val="00695AE2"/>
    <w:rsid w:val="006A2F5D"/>
    <w:rsid w:val="006A4F5F"/>
    <w:rsid w:val="006B1508"/>
    <w:rsid w:val="006B3E85"/>
    <w:rsid w:val="006B4626"/>
    <w:rsid w:val="006C7A99"/>
    <w:rsid w:val="006D03BD"/>
    <w:rsid w:val="006D2C9D"/>
    <w:rsid w:val="006D3068"/>
    <w:rsid w:val="006D437C"/>
    <w:rsid w:val="006E13C6"/>
    <w:rsid w:val="006E6DE9"/>
    <w:rsid w:val="006E7D0B"/>
    <w:rsid w:val="006F0B7C"/>
    <w:rsid w:val="0070377D"/>
    <w:rsid w:val="007168DA"/>
    <w:rsid w:val="00716EAC"/>
    <w:rsid w:val="007212A4"/>
    <w:rsid w:val="00723843"/>
    <w:rsid w:val="00725A15"/>
    <w:rsid w:val="0073068A"/>
    <w:rsid w:val="007330F8"/>
    <w:rsid w:val="00735E84"/>
    <w:rsid w:val="0074104A"/>
    <w:rsid w:val="0074158A"/>
    <w:rsid w:val="00746A32"/>
    <w:rsid w:val="00751EBB"/>
    <w:rsid w:val="007639AB"/>
    <w:rsid w:val="007658C7"/>
    <w:rsid w:val="00771435"/>
    <w:rsid w:val="00772240"/>
    <w:rsid w:val="007804F2"/>
    <w:rsid w:val="00785D58"/>
    <w:rsid w:val="00797EF4"/>
    <w:rsid w:val="007A45D7"/>
    <w:rsid w:val="007B2D20"/>
    <w:rsid w:val="007C057B"/>
    <w:rsid w:val="007C1151"/>
    <w:rsid w:val="007C25EB"/>
    <w:rsid w:val="007C4B6F"/>
    <w:rsid w:val="007C5BB2"/>
    <w:rsid w:val="007D6369"/>
    <w:rsid w:val="007E0069"/>
    <w:rsid w:val="007F389B"/>
    <w:rsid w:val="008003FA"/>
    <w:rsid w:val="00800AA9"/>
    <w:rsid w:val="008016E3"/>
    <w:rsid w:val="008020E6"/>
    <w:rsid w:val="00803B42"/>
    <w:rsid w:val="00806FF7"/>
    <w:rsid w:val="00810134"/>
    <w:rsid w:val="00810D2C"/>
    <w:rsid w:val="008112A9"/>
    <w:rsid w:val="00817620"/>
    <w:rsid w:val="00830589"/>
    <w:rsid w:val="008350F0"/>
    <w:rsid w:val="00835734"/>
    <w:rsid w:val="0084029C"/>
    <w:rsid w:val="00845940"/>
    <w:rsid w:val="008571C0"/>
    <w:rsid w:val="00860C12"/>
    <w:rsid w:val="0086101B"/>
    <w:rsid w:val="00864D26"/>
    <w:rsid w:val="008664AA"/>
    <w:rsid w:val="00871087"/>
    <w:rsid w:val="0087371C"/>
    <w:rsid w:val="00873A37"/>
    <w:rsid w:val="008748D4"/>
    <w:rsid w:val="008755BF"/>
    <w:rsid w:val="00876058"/>
    <w:rsid w:val="00876E99"/>
    <w:rsid w:val="00891DF4"/>
    <w:rsid w:val="008A6232"/>
    <w:rsid w:val="008B2637"/>
    <w:rsid w:val="008B44DF"/>
    <w:rsid w:val="008B4C53"/>
    <w:rsid w:val="008C0BA1"/>
    <w:rsid w:val="008C3171"/>
    <w:rsid w:val="008C3FF0"/>
    <w:rsid w:val="008C6A0E"/>
    <w:rsid w:val="008D663A"/>
    <w:rsid w:val="008E0129"/>
    <w:rsid w:val="008E1575"/>
    <w:rsid w:val="008F20FD"/>
    <w:rsid w:val="008F214E"/>
    <w:rsid w:val="008F2AAB"/>
    <w:rsid w:val="0090479F"/>
    <w:rsid w:val="00907AC4"/>
    <w:rsid w:val="00907BD4"/>
    <w:rsid w:val="00913716"/>
    <w:rsid w:val="009170B9"/>
    <w:rsid w:val="009219A7"/>
    <w:rsid w:val="0092265C"/>
    <w:rsid w:val="009230EE"/>
    <w:rsid w:val="00924B99"/>
    <w:rsid w:val="00937843"/>
    <w:rsid w:val="00940921"/>
    <w:rsid w:val="00941FAB"/>
    <w:rsid w:val="00947C7F"/>
    <w:rsid w:val="00952982"/>
    <w:rsid w:val="009615CB"/>
    <w:rsid w:val="00966541"/>
    <w:rsid w:val="0097467E"/>
    <w:rsid w:val="00974D43"/>
    <w:rsid w:val="00980F1C"/>
    <w:rsid w:val="00981808"/>
    <w:rsid w:val="00987E13"/>
    <w:rsid w:val="00992F28"/>
    <w:rsid w:val="009B606B"/>
    <w:rsid w:val="009C37B4"/>
    <w:rsid w:val="009C3C44"/>
    <w:rsid w:val="009D26CC"/>
    <w:rsid w:val="009D44A2"/>
    <w:rsid w:val="009E0480"/>
    <w:rsid w:val="009E0F44"/>
    <w:rsid w:val="009E2571"/>
    <w:rsid w:val="009E3B08"/>
    <w:rsid w:val="009E3C92"/>
    <w:rsid w:val="00A02FC4"/>
    <w:rsid w:val="00A04FF1"/>
    <w:rsid w:val="00A058E4"/>
    <w:rsid w:val="00A15E31"/>
    <w:rsid w:val="00A2020A"/>
    <w:rsid w:val="00A214A2"/>
    <w:rsid w:val="00A26998"/>
    <w:rsid w:val="00A35BCB"/>
    <w:rsid w:val="00A511BD"/>
    <w:rsid w:val="00A522BB"/>
    <w:rsid w:val="00A60ED4"/>
    <w:rsid w:val="00A6466D"/>
    <w:rsid w:val="00A7034E"/>
    <w:rsid w:val="00A74713"/>
    <w:rsid w:val="00A7678F"/>
    <w:rsid w:val="00A8295C"/>
    <w:rsid w:val="00A861CC"/>
    <w:rsid w:val="00A879E0"/>
    <w:rsid w:val="00A900EA"/>
    <w:rsid w:val="00A93B2D"/>
    <w:rsid w:val="00AA465A"/>
    <w:rsid w:val="00AA61C5"/>
    <w:rsid w:val="00AA7FF1"/>
    <w:rsid w:val="00AC4FDE"/>
    <w:rsid w:val="00AC5E4B"/>
    <w:rsid w:val="00AD2AF3"/>
    <w:rsid w:val="00AD414E"/>
    <w:rsid w:val="00AE058B"/>
    <w:rsid w:val="00AE08A1"/>
    <w:rsid w:val="00AE21E8"/>
    <w:rsid w:val="00AE54AA"/>
    <w:rsid w:val="00AE7C7B"/>
    <w:rsid w:val="00AF03BC"/>
    <w:rsid w:val="00AF3472"/>
    <w:rsid w:val="00AF3628"/>
    <w:rsid w:val="00B0234C"/>
    <w:rsid w:val="00B05B13"/>
    <w:rsid w:val="00B07C42"/>
    <w:rsid w:val="00B112B8"/>
    <w:rsid w:val="00B33381"/>
    <w:rsid w:val="00B33C5A"/>
    <w:rsid w:val="00B37882"/>
    <w:rsid w:val="00B47F55"/>
    <w:rsid w:val="00B529CE"/>
    <w:rsid w:val="00B52A4D"/>
    <w:rsid w:val="00B52DD7"/>
    <w:rsid w:val="00B535EE"/>
    <w:rsid w:val="00B65278"/>
    <w:rsid w:val="00B70293"/>
    <w:rsid w:val="00B7440B"/>
    <w:rsid w:val="00B921F7"/>
    <w:rsid w:val="00B92317"/>
    <w:rsid w:val="00B92414"/>
    <w:rsid w:val="00B96A72"/>
    <w:rsid w:val="00BA2164"/>
    <w:rsid w:val="00BA3BF2"/>
    <w:rsid w:val="00BA6E21"/>
    <w:rsid w:val="00BB0B29"/>
    <w:rsid w:val="00BB45A6"/>
    <w:rsid w:val="00BB785D"/>
    <w:rsid w:val="00BB7F45"/>
    <w:rsid w:val="00BC1CB7"/>
    <w:rsid w:val="00BC367A"/>
    <w:rsid w:val="00BE0837"/>
    <w:rsid w:val="00BE2758"/>
    <w:rsid w:val="00BE4993"/>
    <w:rsid w:val="00BE608B"/>
    <w:rsid w:val="00BE6BE3"/>
    <w:rsid w:val="00BE7E5C"/>
    <w:rsid w:val="00BF744C"/>
    <w:rsid w:val="00C06A16"/>
    <w:rsid w:val="00C06FCB"/>
    <w:rsid w:val="00C1035E"/>
    <w:rsid w:val="00C112FB"/>
    <w:rsid w:val="00C1302F"/>
    <w:rsid w:val="00C16602"/>
    <w:rsid w:val="00C20EFB"/>
    <w:rsid w:val="00C25F4A"/>
    <w:rsid w:val="00C26DBC"/>
    <w:rsid w:val="00C312C8"/>
    <w:rsid w:val="00C348A3"/>
    <w:rsid w:val="00C36502"/>
    <w:rsid w:val="00C40C80"/>
    <w:rsid w:val="00C6565A"/>
    <w:rsid w:val="00C65A5F"/>
    <w:rsid w:val="00C747DB"/>
    <w:rsid w:val="00C90D86"/>
    <w:rsid w:val="00C94FC7"/>
    <w:rsid w:val="00C95A8B"/>
    <w:rsid w:val="00CB65BE"/>
    <w:rsid w:val="00CC25B9"/>
    <w:rsid w:val="00CC3CAE"/>
    <w:rsid w:val="00CD3B1B"/>
    <w:rsid w:val="00CE26C7"/>
    <w:rsid w:val="00CF0215"/>
    <w:rsid w:val="00CF1C79"/>
    <w:rsid w:val="00CF712C"/>
    <w:rsid w:val="00D130E2"/>
    <w:rsid w:val="00D14797"/>
    <w:rsid w:val="00D152E0"/>
    <w:rsid w:val="00D171E5"/>
    <w:rsid w:val="00D205C8"/>
    <w:rsid w:val="00D207CB"/>
    <w:rsid w:val="00D20B74"/>
    <w:rsid w:val="00D24D52"/>
    <w:rsid w:val="00D3531A"/>
    <w:rsid w:val="00D37291"/>
    <w:rsid w:val="00D44769"/>
    <w:rsid w:val="00D47232"/>
    <w:rsid w:val="00D6472E"/>
    <w:rsid w:val="00D724F3"/>
    <w:rsid w:val="00D80CF9"/>
    <w:rsid w:val="00D819E7"/>
    <w:rsid w:val="00D85581"/>
    <w:rsid w:val="00D93433"/>
    <w:rsid w:val="00D947B3"/>
    <w:rsid w:val="00D9702B"/>
    <w:rsid w:val="00DA0587"/>
    <w:rsid w:val="00DB1E92"/>
    <w:rsid w:val="00DB256D"/>
    <w:rsid w:val="00DC1073"/>
    <w:rsid w:val="00DC5480"/>
    <w:rsid w:val="00DC565C"/>
    <w:rsid w:val="00DC6CD6"/>
    <w:rsid w:val="00DC729C"/>
    <w:rsid w:val="00DD0451"/>
    <w:rsid w:val="00DD2A80"/>
    <w:rsid w:val="00DE1C15"/>
    <w:rsid w:val="00DE3B87"/>
    <w:rsid w:val="00DF4C39"/>
    <w:rsid w:val="00DF4C60"/>
    <w:rsid w:val="00E002A5"/>
    <w:rsid w:val="00E0102F"/>
    <w:rsid w:val="00E0146F"/>
    <w:rsid w:val="00E01537"/>
    <w:rsid w:val="00E04681"/>
    <w:rsid w:val="00E074C4"/>
    <w:rsid w:val="00E100BE"/>
    <w:rsid w:val="00E10F4B"/>
    <w:rsid w:val="00E15EE7"/>
    <w:rsid w:val="00E21682"/>
    <w:rsid w:val="00E26251"/>
    <w:rsid w:val="00E31D93"/>
    <w:rsid w:val="00E34CEA"/>
    <w:rsid w:val="00E37B7C"/>
    <w:rsid w:val="00E424D1"/>
    <w:rsid w:val="00E443B2"/>
    <w:rsid w:val="00E44896"/>
    <w:rsid w:val="00E4722E"/>
    <w:rsid w:val="00E4746A"/>
    <w:rsid w:val="00E5437B"/>
    <w:rsid w:val="00E555BB"/>
    <w:rsid w:val="00E61ADE"/>
    <w:rsid w:val="00E61B04"/>
    <w:rsid w:val="00E6371A"/>
    <w:rsid w:val="00E64CFC"/>
    <w:rsid w:val="00E66BD8"/>
    <w:rsid w:val="00E7093A"/>
    <w:rsid w:val="00E734E3"/>
    <w:rsid w:val="00E81B4B"/>
    <w:rsid w:val="00E82B93"/>
    <w:rsid w:val="00E832BC"/>
    <w:rsid w:val="00E84F31"/>
    <w:rsid w:val="00E85D86"/>
    <w:rsid w:val="00E879D1"/>
    <w:rsid w:val="00E9185D"/>
    <w:rsid w:val="00E9667D"/>
    <w:rsid w:val="00EA211A"/>
    <w:rsid w:val="00EA2499"/>
    <w:rsid w:val="00EA4FE4"/>
    <w:rsid w:val="00EA7E43"/>
    <w:rsid w:val="00EB031A"/>
    <w:rsid w:val="00EB0BB5"/>
    <w:rsid w:val="00EB347C"/>
    <w:rsid w:val="00EB6C6D"/>
    <w:rsid w:val="00EC45CF"/>
    <w:rsid w:val="00ED148F"/>
    <w:rsid w:val="00EE6C2A"/>
    <w:rsid w:val="00EF2260"/>
    <w:rsid w:val="00EF6FCF"/>
    <w:rsid w:val="00F002A2"/>
    <w:rsid w:val="00F04424"/>
    <w:rsid w:val="00F04AE6"/>
    <w:rsid w:val="00F133C6"/>
    <w:rsid w:val="00F24CAB"/>
    <w:rsid w:val="00F40646"/>
    <w:rsid w:val="00F4155E"/>
    <w:rsid w:val="00F43553"/>
    <w:rsid w:val="00F46439"/>
    <w:rsid w:val="00F50B13"/>
    <w:rsid w:val="00F54D19"/>
    <w:rsid w:val="00F61D61"/>
    <w:rsid w:val="00F7096D"/>
    <w:rsid w:val="00F75550"/>
    <w:rsid w:val="00F76C9E"/>
    <w:rsid w:val="00F81E6B"/>
    <w:rsid w:val="00F82F9C"/>
    <w:rsid w:val="00F871CE"/>
    <w:rsid w:val="00F9349A"/>
    <w:rsid w:val="00F93524"/>
    <w:rsid w:val="00F937B6"/>
    <w:rsid w:val="00F9400E"/>
    <w:rsid w:val="00FA43B6"/>
    <w:rsid w:val="00FA6F56"/>
    <w:rsid w:val="00FB0239"/>
    <w:rsid w:val="00FB090D"/>
    <w:rsid w:val="00FB4752"/>
    <w:rsid w:val="00FC0084"/>
    <w:rsid w:val="00FC135B"/>
    <w:rsid w:val="00FC39FC"/>
    <w:rsid w:val="00FC6822"/>
    <w:rsid w:val="00FD2558"/>
    <w:rsid w:val="00FD3F51"/>
    <w:rsid w:val="00FF3530"/>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shapeDefaults>
    <o:shapedefaults v:ext="edit" spidmax="2054"/>
    <o:shapelayout v:ext="edit">
      <o:idmap v:ext="edit" data="2"/>
    </o:shapelayout>
  </w:shapeDefaults>
  <w:decimalSymbol w:val=","/>
  <w:listSeparator w:val=";"/>
  <w14:docId w14:val="719FD16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HAnsi"/>
        <w:sz w:val="22"/>
        <w:szCs w:val="22"/>
        <w:lang w:val="fi-FI"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uiPriority w:val="11"/>
    <w:qFormat/>
    <w:rsid w:val="00873A37"/>
    <w:pPr>
      <w:spacing w:before="160" w:line="260" w:lineRule="exact"/>
      <w:jc w:val="both"/>
    </w:pPr>
    <w:rPr>
      <w:rFonts w:ascii="Century Gothic" w:hAnsi="Century Gothic"/>
      <w:sz w:val="20"/>
    </w:rPr>
  </w:style>
  <w:style w:type="paragraph" w:styleId="Otsikko1">
    <w:name w:val="heading 1"/>
    <w:basedOn w:val="Normaali"/>
    <w:next w:val="Normaali"/>
    <w:link w:val="Otsikko1Char"/>
    <w:autoRedefine/>
    <w:qFormat/>
    <w:rsid w:val="00DE3B87"/>
    <w:pPr>
      <w:keepNext/>
      <w:numPr>
        <w:numId w:val="33"/>
      </w:numPr>
      <w:spacing w:before="240" w:after="240" w:line="360" w:lineRule="exact"/>
      <w:jc w:val="left"/>
      <w:outlineLvl w:val="0"/>
    </w:pPr>
    <w:rPr>
      <w:rFonts w:eastAsiaTheme="majorEastAsia" w:cstheme="majorBidi"/>
      <w:b/>
      <w:color w:val="000000" w:themeColor="text1"/>
      <w:sz w:val="28"/>
      <w:szCs w:val="32"/>
    </w:rPr>
  </w:style>
  <w:style w:type="paragraph" w:styleId="Otsikko2">
    <w:name w:val="heading 2"/>
    <w:basedOn w:val="Normaali"/>
    <w:next w:val="Normaali"/>
    <w:link w:val="Otsikko2Char"/>
    <w:autoRedefine/>
    <w:uiPriority w:val="9"/>
    <w:unhideWhenUsed/>
    <w:qFormat/>
    <w:rsid w:val="002C65F8"/>
    <w:pPr>
      <w:keepNext/>
      <w:keepLines/>
      <w:spacing w:before="240" w:after="240" w:line="320" w:lineRule="exact"/>
      <w:jc w:val="left"/>
      <w:outlineLvl w:val="1"/>
    </w:pPr>
    <w:rPr>
      <w:rFonts w:eastAsiaTheme="majorEastAsia" w:cstheme="majorHAnsi"/>
      <w:b/>
      <w:color w:val="000000" w:themeColor="text1"/>
      <w:sz w:val="28"/>
      <w:szCs w:val="26"/>
      <w:lang w:val="en-US"/>
    </w:rPr>
  </w:style>
  <w:style w:type="paragraph" w:styleId="Otsikko3">
    <w:name w:val="heading 3"/>
    <w:basedOn w:val="Normaali"/>
    <w:next w:val="Normaali"/>
    <w:link w:val="Otsikko3Char"/>
    <w:uiPriority w:val="9"/>
    <w:unhideWhenUsed/>
    <w:qFormat/>
    <w:rsid w:val="00DE3B87"/>
    <w:pPr>
      <w:keepNext/>
      <w:keepLines/>
      <w:numPr>
        <w:ilvl w:val="2"/>
        <w:numId w:val="33"/>
      </w:numPr>
      <w:spacing w:before="240" w:after="240"/>
      <w:outlineLvl w:val="2"/>
    </w:pPr>
    <w:rPr>
      <w:rFonts w:eastAsiaTheme="majorEastAsia" w:cstheme="majorBidi"/>
      <w:b/>
      <w:color w:val="000000" w:themeColor="text1"/>
      <w:sz w:val="24"/>
      <w:szCs w:val="24"/>
    </w:rPr>
  </w:style>
  <w:style w:type="paragraph" w:styleId="Otsikko4">
    <w:name w:val="heading 4"/>
    <w:basedOn w:val="Normaali"/>
    <w:next w:val="LeiptekstiMigri"/>
    <w:link w:val="Otsikko4Char"/>
    <w:uiPriority w:val="9"/>
    <w:unhideWhenUsed/>
    <w:rsid w:val="00DE3B87"/>
    <w:pPr>
      <w:keepNext/>
      <w:keepLines/>
      <w:numPr>
        <w:ilvl w:val="3"/>
        <w:numId w:val="33"/>
      </w:numPr>
      <w:spacing w:before="240" w:after="240"/>
      <w:outlineLvl w:val="3"/>
    </w:pPr>
    <w:rPr>
      <w:rFonts w:eastAsiaTheme="majorEastAsia" w:cstheme="majorBidi"/>
      <w:b/>
      <w:iCs/>
      <w:color w:val="000000" w:themeColor="text1"/>
    </w:rPr>
  </w:style>
  <w:style w:type="paragraph" w:styleId="Otsikko5">
    <w:name w:val="heading 5"/>
    <w:basedOn w:val="Normaali"/>
    <w:next w:val="Normaali"/>
    <w:link w:val="Otsikko5Char"/>
    <w:uiPriority w:val="9"/>
    <w:semiHidden/>
    <w:unhideWhenUsed/>
    <w:rsid w:val="00772240"/>
    <w:pPr>
      <w:keepNext/>
      <w:keepLines/>
      <w:spacing w:before="40" w:after="0"/>
      <w:outlineLvl w:val="4"/>
    </w:pPr>
    <w:rPr>
      <w:rFonts w:asciiTheme="majorHAnsi" w:eastAsiaTheme="majorEastAsia" w:hAnsiTheme="majorHAnsi" w:cstheme="majorBidi"/>
      <w:color w:val="002D7B" w:themeColor="accent1" w:themeShade="BF"/>
    </w:rPr>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customStyle="1" w:styleId="Otsikko1Char">
    <w:name w:val="Otsikko 1 Char"/>
    <w:basedOn w:val="Kappaleenoletusfontti"/>
    <w:link w:val="Otsikko1"/>
    <w:rsid w:val="00543F66"/>
    <w:rPr>
      <w:rFonts w:ascii="Century Gothic" w:eastAsiaTheme="majorEastAsia" w:hAnsi="Century Gothic" w:cstheme="majorBidi"/>
      <w:b/>
      <w:color w:val="000000" w:themeColor="text1"/>
      <w:sz w:val="28"/>
      <w:szCs w:val="32"/>
    </w:rPr>
  </w:style>
  <w:style w:type="character" w:customStyle="1" w:styleId="Otsikko2Char">
    <w:name w:val="Otsikko 2 Char"/>
    <w:basedOn w:val="Kappaleenoletusfontti"/>
    <w:link w:val="Otsikko2"/>
    <w:uiPriority w:val="9"/>
    <w:rsid w:val="002C65F8"/>
    <w:rPr>
      <w:rFonts w:ascii="Century Gothic" w:eastAsiaTheme="majorEastAsia" w:hAnsi="Century Gothic" w:cstheme="majorHAnsi"/>
      <w:b/>
      <w:color w:val="000000" w:themeColor="text1"/>
      <w:sz w:val="28"/>
      <w:szCs w:val="26"/>
      <w:lang w:val="en-US"/>
    </w:rPr>
  </w:style>
  <w:style w:type="character" w:customStyle="1" w:styleId="Otsikko3Char">
    <w:name w:val="Otsikko 3 Char"/>
    <w:basedOn w:val="Kappaleenoletusfontti"/>
    <w:link w:val="Otsikko3"/>
    <w:uiPriority w:val="9"/>
    <w:rsid w:val="00633597"/>
    <w:rPr>
      <w:rFonts w:ascii="Century Gothic" w:eastAsiaTheme="majorEastAsia" w:hAnsi="Century Gothic" w:cstheme="majorBidi"/>
      <w:b/>
      <w:color w:val="000000" w:themeColor="text1"/>
      <w:sz w:val="24"/>
      <w:szCs w:val="24"/>
    </w:rPr>
  </w:style>
  <w:style w:type="paragraph" w:styleId="Otsikko">
    <w:name w:val="Title"/>
    <w:basedOn w:val="Normaali"/>
    <w:next w:val="Normaali"/>
    <w:link w:val="OtsikkoChar"/>
    <w:uiPriority w:val="10"/>
    <w:rsid w:val="000663E8"/>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OtsikkoChar">
    <w:name w:val="Otsikko Char"/>
    <w:basedOn w:val="Kappaleenoletusfontti"/>
    <w:link w:val="Otsikko"/>
    <w:uiPriority w:val="10"/>
    <w:rsid w:val="000663E8"/>
    <w:rPr>
      <w:rFonts w:asciiTheme="majorHAnsi" w:eastAsiaTheme="majorEastAsia" w:hAnsiTheme="majorHAnsi" w:cstheme="majorBidi"/>
      <w:spacing w:val="-10"/>
      <w:kern w:val="28"/>
      <w:sz w:val="56"/>
      <w:szCs w:val="56"/>
    </w:rPr>
  </w:style>
  <w:style w:type="paragraph" w:styleId="Yltunniste">
    <w:name w:val="header"/>
    <w:basedOn w:val="Normaali"/>
    <w:link w:val="YltunnisteChar"/>
    <w:uiPriority w:val="99"/>
    <w:unhideWhenUsed/>
    <w:rsid w:val="007E0069"/>
    <w:pPr>
      <w:tabs>
        <w:tab w:val="center" w:pos="4513"/>
        <w:tab w:val="right" w:pos="9026"/>
      </w:tabs>
      <w:spacing w:after="0" w:line="240" w:lineRule="auto"/>
    </w:pPr>
  </w:style>
  <w:style w:type="character" w:customStyle="1" w:styleId="YltunnisteChar">
    <w:name w:val="Ylätunniste Char"/>
    <w:basedOn w:val="Kappaleenoletusfontti"/>
    <w:link w:val="Yltunniste"/>
    <w:uiPriority w:val="99"/>
    <w:rsid w:val="007E0069"/>
    <w:rPr>
      <w:rFonts w:ascii="Century Gothic" w:hAnsi="Century Gothic"/>
      <w:sz w:val="20"/>
    </w:rPr>
  </w:style>
  <w:style w:type="paragraph" w:styleId="Alatunniste">
    <w:name w:val="footer"/>
    <w:basedOn w:val="Normaali"/>
    <w:link w:val="AlatunnisteChar"/>
    <w:uiPriority w:val="99"/>
    <w:unhideWhenUsed/>
    <w:rsid w:val="007E0069"/>
    <w:pPr>
      <w:tabs>
        <w:tab w:val="center" w:pos="4513"/>
        <w:tab w:val="right" w:pos="9026"/>
      </w:tabs>
      <w:spacing w:after="0" w:line="240" w:lineRule="auto"/>
    </w:pPr>
  </w:style>
  <w:style w:type="character" w:customStyle="1" w:styleId="AlatunnisteChar">
    <w:name w:val="Alatunniste Char"/>
    <w:basedOn w:val="Kappaleenoletusfontti"/>
    <w:link w:val="Alatunniste"/>
    <w:uiPriority w:val="99"/>
    <w:rsid w:val="007E0069"/>
    <w:rPr>
      <w:rFonts w:ascii="Century Gothic" w:hAnsi="Century Gothic"/>
      <w:sz w:val="20"/>
    </w:rPr>
  </w:style>
  <w:style w:type="paragraph" w:styleId="Seliteteksti">
    <w:name w:val="Balloon Text"/>
    <w:basedOn w:val="Normaali"/>
    <w:link w:val="SelitetekstiChar"/>
    <w:uiPriority w:val="99"/>
    <w:semiHidden/>
    <w:unhideWhenUsed/>
    <w:rsid w:val="007E0069"/>
    <w:pPr>
      <w:spacing w:after="0" w:line="240" w:lineRule="auto"/>
    </w:pPr>
    <w:rPr>
      <w:rFonts w:ascii="Segoe UI" w:hAnsi="Segoe UI" w:cs="Segoe UI"/>
      <w:sz w:val="18"/>
      <w:szCs w:val="18"/>
    </w:rPr>
  </w:style>
  <w:style w:type="character" w:customStyle="1" w:styleId="SelitetekstiChar">
    <w:name w:val="Seliteteksti Char"/>
    <w:basedOn w:val="Kappaleenoletusfontti"/>
    <w:link w:val="Seliteteksti"/>
    <w:uiPriority w:val="99"/>
    <w:semiHidden/>
    <w:rsid w:val="007E0069"/>
    <w:rPr>
      <w:rFonts w:ascii="Segoe UI" w:hAnsi="Segoe UI" w:cs="Segoe UI"/>
      <w:sz w:val="18"/>
      <w:szCs w:val="18"/>
    </w:rPr>
  </w:style>
  <w:style w:type="table" w:styleId="TaulukkoRuudukko">
    <w:name w:val="Table Grid"/>
    <w:basedOn w:val="Normaalitaulukko"/>
    <w:uiPriority w:val="39"/>
    <w:rsid w:val="00313CB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eiptekstiMigri">
    <w:name w:val="Leipäteksti Migri"/>
    <w:basedOn w:val="Normaali"/>
    <w:link w:val="LeiptekstiMigriChar"/>
    <w:rsid w:val="00117EA9"/>
    <w:pPr>
      <w:spacing w:before="120" w:after="120" w:line="240" w:lineRule="auto"/>
      <w:ind w:left="1440"/>
    </w:pPr>
  </w:style>
  <w:style w:type="paragraph" w:styleId="Luettelokappale">
    <w:name w:val="List Paragraph"/>
    <w:basedOn w:val="Normaali"/>
    <w:uiPriority w:val="34"/>
    <w:rsid w:val="0074158A"/>
    <w:pPr>
      <w:ind w:left="720"/>
      <w:contextualSpacing/>
    </w:pPr>
  </w:style>
  <w:style w:type="character" w:customStyle="1" w:styleId="Otsikko4Char">
    <w:name w:val="Otsikko 4 Char"/>
    <w:basedOn w:val="Kappaleenoletusfontti"/>
    <w:link w:val="Otsikko4"/>
    <w:uiPriority w:val="9"/>
    <w:rsid w:val="00633597"/>
    <w:rPr>
      <w:rFonts w:ascii="Century Gothic" w:eastAsiaTheme="majorEastAsia" w:hAnsi="Century Gothic" w:cstheme="majorBidi"/>
      <w:b/>
      <w:iCs/>
      <w:color w:val="000000" w:themeColor="text1"/>
      <w:sz w:val="20"/>
    </w:rPr>
  </w:style>
  <w:style w:type="paragraph" w:styleId="Kuvaotsikko">
    <w:name w:val="caption"/>
    <w:aliases w:val="Quote"/>
    <w:basedOn w:val="Normaali"/>
    <w:next w:val="Normaali"/>
    <w:uiPriority w:val="11"/>
    <w:unhideWhenUsed/>
    <w:qFormat/>
    <w:rsid w:val="00082DFE"/>
    <w:pPr>
      <w:spacing w:before="240" w:after="240" w:line="240" w:lineRule="auto"/>
    </w:pPr>
    <w:rPr>
      <w:i/>
      <w:iCs/>
      <w:color w:val="000000" w:themeColor="text1"/>
      <w:szCs w:val="18"/>
    </w:rPr>
  </w:style>
  <w:style w:type="paragraph" w:customStyle="1" w:styleId="Numeroitupotsikko">
    <w:name w:val="Numeroitupääotsikko"/>
    <w:basedOn w:val="Otsikko1"/>
    <w:next w:val="LeiptekstiMigri"/>
    <w:uiPriority w:val="11"/>
    <w:rsid w:val="003077A4"/>
    <w:pPr>
      <w:numPr>
        <w:numId w:val="0"/>
      </w:numPr>
    </w:pPr>
  </w:style>
  <w:style w:type="paragraph" w:customStyle="1" w:styleId="HeaderISO">
    <w:name w:val="Header ISO"/>
    <w:rsid w:val="00803B42"/>
    <w:pPr>
      <w:spacing w:after="0" w:line="240" w:lineRule="auto"/>
    </w:pPr>
    <w:rPr>
      <w:rFonts w:ascii="Arial" w:eastAsia="Times New Roman" w:hAnsi="Arial" w:cs="Times New Roman"/>
      <w:caps/>
      <w:sz w:val="16"/>
      <w:szCs w:val="24"/>
    </w:rPr>
  </w:style>
  <w:style w:type="paragraph" w:customStyle="1" w:styleId="Headerpieni">
    <w:name w:val="Header pieni"/>
    <w:rsid w:val="00803B42"/>
    <w:pPr>
      <w:spacing w:after="0" w:line="240" w:lineRule="auto"/>
    </w:pPr>
    <w:rPr>
      <w:rFonts w:ascii="Arial" w:eastAsia="Times New Roman" w:hAnsi="Arial" w:cs="Times New Roman"/>
      <w:sz w:val="16"/>
      <w:szCs w:val="24"/>
    </w:rPr>
  </w:style>
  <w:style w:type="character" w:styleId="Sivunumero">
    <w:name w:val="page number"/>
    <w:basedOn w:val="Kappaleenoletusfontti"/>
    <w:rsid w:val="00803B42"/>
  </w:style>
  <w:style w:type="paragraph" w:customStyle="1" w:styleId="POTSIKKO">
    <w:name w:val="PÄÄOTSIKKO"/>
    <w:basedOn w:val="Otsikko1"/>
    <w:next w:val="Normaali"/>
    <w:link w:val="POTSIKKOChar"/>
    <w:qFormat/>
    <w:rsid w:val="00A8295C"/>
    <w:pPr>
      <w:numPr>
        <w:numId w:val="0"/>
      </w:numPr>
      <w:suppressAutoHyphens/>
      <w:spacing w:after="0" w:line="260" w:lineRule="atLeast"/>
    </w:pPr>
    <w:rPr>
      <w:rFonts w:eastAsia="Times New Roman" w:cs="Times New Roman"/>
      <w:spacing w:val="10"/>
      <w:szCs w:val="24"/>
    </w:rPr>
  </w:style>
  <w:style w:type="paragraph" w:customStyle="1" w:styleId="Kuvateksti">
    <w:name w:val="Kuvateksti"/>
    <w:basedOn w:val="Normaali"/>
    <w:next w:val="LeiptekstiMigri"/>
    <w:uiPriority w:val="11"/>
    <w:qFormat/>
    <w:rsid w:val="00FB090D"/>
    <w:pPr>
      <w:spacing w:after="240"/>
    </w:pPr>
    <w:rPr>
      <w:i/>
      <w:sz w:val="16"/>
    </w:rPr>
  </w:style>
  <w:style w:type="paragraph" w:customStyle="1" w:styleId="Otsikko2numerolla">
    <w:name w:val="Otsikko 2 numerolla"/>
    <w:basedOn w:val="Otsikko2"/>
    <w:link w:val="Otsikko2numerollaChar"/>
    <w:uiPriority w:val="11"/>
    <w:rsid w:val="006F0B7C"/>
    <w:pPr>
      <w:numPr>
        <w:numId w:val="10"/>
      </w:numPr>
    </w:pPr>
    <w:rPr>
      <w:rFonts w:eastAsiaTheme="minorHAnsi"/>
    </w:rPr>
  </w:style>
  <w:style w:type="paragraph" w:customStyle="1" w:styleId="Otsikko3numerolla">
    <w:name w:val="Otsikko 3 numerolla"/>
    <w:basedOn w:val="Otsikko3"/>
    <w:link w:val="Otsikko3numerollaChar"/>
    <w:uiPriority w:val="11"/>
    <w:rsid w:val="006F0B7C"/>
    <w:pPr>
      <w:numPr>
        <w:ilvl w:val="0"/>
        <w:numId w:val="15"/>
      </w:numPr>
    </w:pPr>
  </w:style>
  <w:style w:type="character" w:customStyle="1" w:styleId="Otsikko2numerollaChar">
    <w:name w:val="Otsikko 2 numerolla Char"/>
    <w:basedOn w:val="Otsikko2Char"/>
    <w:link w:val="Otsikko2numerolla"/>
    <w:uiPriority w:val="11"/>
    <w:rsid w:val="006F0B7C"/>
    <w:rPr>
      <w:rFonts w:ascii="Century Gothic" w:eastAsiaTheme="majorEastAsia" w:hAnsi="Century Gothic" w:cstheme="majorBidi"/>
      <w:b/>
      <w:color w:val="000000" w:themeColor="text1"/>
      <w:sz w:val="28"/>
      <w:szCs w:val="26"/>
      <w:lang w:val="en-US"/>
    </w:rPr>
  </w:style>
  <w:style w:type="character" w:customStyle="1" w:styleId="Otsikko3numerollaChar">
    <w:name w:val="Otsikko 3 numerolla Char"/>
    <w:basedOn w:val="Otsikko3Char"/>
    <w:link w:val="Otsikko3numerolla"/>
    <w:uiPriority w:val="11"/>
    <w:rsid w:val="006F0B7C"/>
    <w:rPr>
      <w:rFonts w:ascii="Century Gothic" w:eastAsiaTheme="majorEastAsia" w:hAnsi="Century Gothic" w:cstheme="majorBidi"/>
      <w:b/>
      <w:color w:val="000000" w:themeColor="text1"/>
      <w:sz w:val="24"/>
      <w:szCs w:val="24"/>
    </w:rPr>
  </w:style>
  <w:style w:type="paragraph" w:styleId="Sisluet1">
    <w:name w:val="toc 1"/>
    <w:basedOn w:val="Normaali"/>
    <w:next w:val="Normaali"/>
    <w:autoRedefine/>
    <w:uiPriority w:val="39"/>
    <w:unhideWhenUsed/>
    <w:rsid w:val="00D171E5"/>
    <w:pPr>
      <w:spacing w:after="100"/>
    </w:pPr>
  </w:style>
  <w:style w:type="paragraph" w:styleId="Sisluet3">
    <w:name w:val="toc 3"/>
    <w:basedOn w:val="Normaali"/>
    <w:next w:val="Normaali"/>
    <w:autoRedefine/>
    <w:uiPriority w:val="39"/>
    <w:unhideWhenUsed/>
    <w:rsid w:val="00D171E5"/>
    <w:pPr>
      <w:spacing w:after="100"/>
      <w:ind w:left="400"/>
    </w:pPr>
  </w:style>
  <w:style w:type="paragraph" w:styleId="Sisluet4">
    <w:name w:val="toc 4"/>
    <w:basedOn w:val="Normaali"/>
    <w:next w:val="Normaali"/>
    <w:autoRedefine/>
    <w:uiPriority w:val="39"/>
    <w:unhideWhenUsed/>
    <w:rsid w:val="00D171E5"/>
    <w:pPr>
      <w:spacing w:after="100"/>
      <w:ind w:left="600"/>
    </w:pPr>
  </w:style>
  <w:style w:type="character" w:styleId="Hyperlinkki">
    <w:name w:val="Hyperlink"/>
    <w:basedOn w:val="Kappaleenoletusfontti"/>
    <w:uiPriority w:val="99"/>
    <w:unhideWhenUsed/>
    <w:rsid w:val="00D171E5"/>
    <w:rPr>
      <w:color w:val="0563C1" w:themeColor="hyperlink"/>
      <w:u w:val="single"/>
    </w:rPr>
  </w:style>
  <w:style w:type="character" w:styleId="Paikkamerkkiteksti">
    <w:name w:val="Placeholder Text"/>
    <w:basedOn w:val="Kappaleenoletusfontti"/>
    <w:uiPriority w:val="99"/>
    <w:semiHidden/>
    <w:rsid w:val="00082DFE"/>
    <w:rPr>
      <w:color w:val="808080"/>
    </w:rPr>
  </w:style>
  <w:style w:type="paragraph" w:styleId="Lainaus">
    <w:name w:val="Quote"/>
    <w:basedOn w:val="Normaali"/>
    <w:next w:val="Normaali"/>
    <w:link w:val="LainausChar"/>
    <w:uiPriority w:val="29"/>
    <w:rsid w:val="00082DFE"/>
    <w:pPr>
      <w:spacing w:before="200"/>
      <w:ind w:left="864" w:right="864"/>
      <w:jc w:val="center"/>
    </w:pPr>
    <w:rPr>
      <w:i/>
      <w:iCs/>
      <w:color w:val="404040" w:themeColor="text1" w:themeTint="BF"/>
    </w:rPr>
  </w:style>
  <w:style w:type="character" w:customStyle="1" w:styleId="LainausChar">
    <w:name w:val="Lainaus Char"/>
    <w:basedOn w:val="Kappaleenoletusfontti"/>
    <w:link w:val="Lainaus"/>
    <w:uiPriority w:val="29"/>
    <w:rsid w:val="00082DFE"/>
    <w:rPr>
      <w:rFonts w:ascii="Century Gothic" w:hAnsi="Century Gothic"/>
      <w:i/>
      <w:iCs/>
      <w:color w:val="404040" w:themeColor="text1" w:themeTint="BF"/>
      <w:sz w:val="20"/>
    </w:rPr>
  </w:style>
  <w:style w:type="character" w:styleId="Korostus">
    <w:name w:val="Emphasis"/>
    <w:basedOn w:val="Kappaleenoletusfontti"/>
    <w:uiPriority w:val="20"/>
    <w:rsid w:val="001D63F6"/>
    <w:rPr>
      <w:i/>
      <w:iCs/>
    </w:rPr>
  </w:style>
  <w:style w:type="character" w:styleId="Voimakas">
    <w:name w:val="Strong"/>
    <w:basedOn w:val="Kappaleenoletusfontti"/>
    <w:uiPriority w:val="22"/>
    <w:rsid w:val="001D63F6"/>
    <w:rPr>
      <w:b/>
      <w:bCs/>
    </w:rPr>
  </w:style>
  <w:style w:type="paragraph" w:styleId="Alaviitteenteksti">
    <w:name w:val="footnote text"/>
    <w:basedOn w:val="Normaali"/>
    <w:link w:val="AlaviitteentekstiChar"/>
    <w:uiPriority w:val="99"/>
    <w:semiHidden/>
    <w:unhideWhenUsed/>
    <w:rsid w:val="00873A37"/>
    <w:pPr>
      <w:spacing w:before="0" w:after="0" w:line="240" w:lineRule="auto"/>
    </w:pPr>
    <w:rPr>
      <w:szCs w:val="20"/>
    </w:rPr>
  </w:style>
  <w:style w:type="character" w:customStyle="1" w:styleId="AlaviitteentekstiChar">
    <w:name w:val="Alaviitteen teksti Char"/>
    <w:basedOn w:val="Kappaleenoletusfontti"/>
    <w:link w:val="Alaviitteenteksti"/>
    <w:uiPriority w:val="99"/>
    <w:semiHidden/>
    <w:rsid w:val="00873A37"/>
    <w:rPr>
      <w:rFonts w:ascii="Century Gothic" w:hAnsi="Century Gothic"/>
      <w:sz w:val="20"/>
      <w:szCs w:val="20"/>
    </w:rPr>
  </w:style>
  <w:style w:type="character" w:styleId="Alaviitteenviite">
    <w:name w:val="footnote reference"/>
    <w:basedOn w:val="Kappaleenoletusfontti"/>
    <w:uiPriority w:val="99"/>
    <w:unhideWhenUsed/>
    <w:rsid w:val="00873A37"/>
    <w:rPr>
      <w:rFonts w:ascii="Century Gothic" w:hAnsi="Century Gothic"/>
      <w:sz w:val="20"/>
      <w:vertAlign w:val="superscript"/>
    </w:rPr>
  </w:style>
  <w:style w:type="character" w:customStyle="1" w:styleId="Tyyli1">
    <w:name w:val="Tyyli1"/>
    <w:basedOn w:val="Voimakas"/>
    <w:uiPriority w:val="1"/>
    <w:rsid w:val="00BC367A"/>
    <w:rPr>
      <w:b/>
      <w:bCs/>
      <w:sz w:val="16"/>
    </w:rPr>
  </w:style>
  <w:style w:type="character" w:styleId="Ratkaisematonmaininta">
    <w:name w:val="Unresolved Mention"/>
    <w:basedOn w:val="Kappaleenoletusfontti"/>
    <w:uiPriority w:val="99"/>
    <w:semiHidden/>
    <w:unhideWhenUsed/>
    <w:rsid w:val="008B44DF"/>
    <w:rPr>
      <w:color w:val="605E5C"/>
      <w:shd w:val="clear" w:color="auto" w:fill="E1DFDD"/>
    </w:rPr>
  </w:style>
  <w:style w:type="character" w:customStyle="1" w:styleId="Otsikko5Char">
    <w:name w:val="Otsikko 5 Char"/>
    <w:basedOn w:val="Kappaleenoletusfontti"/>
    <w:link w:val="Otsikko5"/>
    <w:uiPriority w:val="9"/>
    <w:semiHidden/>
    <w:rsid w:val="00772240"/>
    <w:rPr>
      <w:rFonts w:asciiTheme="majorHAnsi" w:eastAsiaTheme="majorEastAsia" w:hAnsiTheme="majorHAnsi" w:cstheme="majorBidi"/>
      <w:color w:val="002D7B" w:themeColor="accent1" w:themeShade="BF"/>
      <w:sz w:val="20"/>
    </w:rPr>
  </w:style>
  <w:style w:type="paragraph" w:customStyle="1" w:styleId="Luettelo1">
    <w:name w:val="Luettelo1"/>
    <w:basedOn w:val="LeiptekstiMigri"/>
    <w:link w:val="LuetteloChar"/>
    <w:uiPriority w:val="11"/>
    <w:qFormat/>
    <w:rsid w:val="00267E88"/>
    <w:pPr>
      <w:numPr>
        <w:numId w:val="28"/>
      </w:numPr>
      <w:ind w:left="714" w:hanging="357"/>
    </w:pPr>
  </w:style>
  <w:style w:type="paragraph" w:customStyle="1" w:styleId="Numeroimatonotsikko">
    <w:name w:val="Numeroimaton otsikko"/>
    <w:basedOn w:val="LeiptekstiMigri"/>
    <w:link w:val="NumeroimatonotsikkoChar"/>
    <w:uiPriority w:val="11"/>
    <w:qFormat/>
    <w:rsid w:val="001741CB"/>
    <w:pPr>
      <w:ind w:left="0"/>
    </w:pPr>
    <w:rPr>
      <w:b/>
    </w:rPr>
  </w:style>
  <w:style w:type="character" w:customStyle="1" w:styleId="LeiptekstiMigriChar">
    <w:name w:val="Leipäteksti Migri Char"/>
    <w:basedOn w:val="Kappaleenoletusfontti"/>
    <w:link w:val="LeiptekstiMigri"/>
    <w:rsid w:val="0056613C"/>
    <w:rPr>
      <w:rFonts w:ascii="Century Gothic" w:hAnsi="Century Gothic"/>
      <w:sz w:val="20"/>
    </w:rPr>
  </w:style>
  <w:style w:type="character" w:customStyle="1" w:styleId="LuetteloChar">
    <w:name w:val="Luettelo Char"/>
    <w:basedOn w:val="LeiptekstiMigriChar"/>
    <w:link w:val="Luettelo1"/>
    <w:uiPriority w:val="11"/>
    <w:rsid w:val="00267E88"/>
    <w:rPr>
      <w:rFonts w:ascii="Century Gothic" w:hAnsi="Century Gothic"/>
      <w:sz w:val="20"/>
    </w:rPr>
  </w:style>
  <w:style w:type="paragraph" w:customStyle="1" w:styleId="Kysymykset">
    <w:name w:val="Kysymykset"/>
    <w:basedOn w:val="Normaali"/>
    <w:link w:val="KysymyksetChar"/>
    <w:uiPriority w:val="11"/>
    <w:qFormat/>
    <w:rsid w:val="001741CB"/>
    <w:pPr>
      <w:spacing w:after="240" w:line="280" w:lineRule="exact"/>
      <w:jc w:val="left"/>
    </w:pPr>
    <w:rPr>
      <w:color w:val="000000" w:themeColor="text1"/>
    </w:rPr>
  </w:style>
  <w:style w:type="character" w:customStyle="1" w:styleId="NumeroimatonotsikkoChar">
    <w:name w:val="Numeroimaton otsikko Char"/>
    <w:basedOn w:val="LeiptekstiMigriChar"/>
    <w:link w:val="Numeroimatonotsikko"/>
    <w:uiPriority w:val="11"/>
    <w:rsid w:val="001741CB"/>
    <w:rPr>
      <w:rFonts w:ascii="Century Gothic" w:hAnsi="Century Gothic"/>
      <w:b/>
      <w:sz w:val="20"/>
    </w:rPr>
  </w:style>
  <w:style w:type="character" w:customStyle="1" w:styleId="KysymyksetChar">
    <w:name w:val="Kysymykset Char"/>
    <w:basedOn w:val="Kappaleenoletusfontti"/>
    <w:link w:val="Kysymykset"/>
    <w:uiPriority w:val="11"/>
    <w:rsid w:val="001741CB"/>
    <w:rPr>
      <w:rFonts w:ascii="Century Gothic" w:hAnsi="Century Gothic"/>
      <w:color w:val="000000" w:themeColor="text1"/>
      <w:sz w:val="20"/>
    </w:rPr>
  </w:style>
  <w:style w:type="paragraph" w:customStyle="1" w:styleId="Otsikko11">
    <w:name w:val="Otsikko 11"/>
    <w:basedOn w:val="Normaali"/>
    <w:rsid w:val="00A8295C"/>
    <w:pPr>
      <w:numPr>
        <w:numId w:val="18"/>
      </w:numPr>
    </w:pPr>
  </w:style>
  <w:style w:type="paragraph" w:customStyle="1" w:styleId="Otsikko21">
    <w:name w:val="Otsikko 21"/>
    <w:basedOn w:val="Normaali"/>
    <w:rsid w:val="00A8295C"/>
    <w:pPr>
      <w:numPr>
        <w:ilvl w:val="1"/>
        <w:numId w:val="18"/>
      </w:numPr>
    </w:pPr>
  </w:style>
  <w:style w:type="paragraph" w:customStyle="1" w:styleId="Otsikko31">
    <w:name w:val="Otsikko 31"/>
    <w:basedOn w:val="Normaali"/>
    <w:rsid w:val="00A8295C"/>
    <w:pPr>
      <w:numPr>
        <w:ilvl w:val="2"/>
        <w:numId w:val="18"/>
      </w:numPr>
    </w:pPr>
  </w:style>
  <w:style w:type="paragraph" w:customStyle="1" w:styleId="Otsikko41">
    <w:name w:val="Otsikko 41"/>
    <w:basedOn w:val="Normaali"/>
    <w:rsid w:val="00A8295C"/>
    <w:pPr>
      <w:numPr>
        <w:ilvl w:val="3"/>
        <w:numId w:val="18"/>
      </w:numPr>
    </w:pPr>
  </w:style>
  <w:style w:type="paragraph" w:customStyle="1" w:styleId="Otsikko51">
    <w:name w:val="Otsikko 51"/>
    <w:basedOn w:val="Normaali"/>
    <w:rsid w:val="00A8295C"/>
    <w:pPr>
      <w:numPr>
        <w:ilvl w:val="4"/>
        <w:numId w:val="18"/>
      </w:numPr>
    </w:pPr>
  </w:style>
  <w:style w:type="paragraph" w:customStyle="1" w:styleId="Otsikko61">
    <w:name w:val="Otsikko 61"/>
    <w:basedOn w:val="Normaali"/>
    <w:rsid w:val="00A8295C"/>
    <w:pPr>
      <w:numPr>
        <w:ilvl w:val="5"/>
        <w:numId w:val="18"/>
      </w:numPr>
    </w:pPr>
  </w:style>
  <w:style w:type="paragraph" w:customStyle="1" w:styleId="Otsikko71">
    <w:name w:val="Otsikko 71"/>
    <w:basedOn w:val="Normaali"/>
    <w:rsid w:val="00A8295C"/>
    <w:pPr>
      <w:numPr>
        <w:ilvl w:val="6"/>
        <w:numId w:val="18"/>
      </w:numPr>
    </w:pPr>
  </w:style>
  <w:style w:type="paragraph" w:customStyle="1" w:styleId="Otsikko81">
    <w:name w:val="Otsikko 81"/>
    <w:basedOn w:val="Normaali"/>
    <w:rsid w:val="00A8295C"/>
    <w:pPr>
      <w:numPr>
        <w:ilvl w:val="7"/>
        <w:numId w:val="18"/>
      </w:numPr>
    </w:pPr>
  </w:style>
  <w:style w:type="paragraph" w:customStyle="1" w:styleId="Otsikko91">
    <w:name w:val="Otsikko 91"/>
    <w:basedOn w:val="Normaali"/>
    <w:rsid w:val="00A8295C"/>
    <w:pPr>
      <w:numPr>
        <w:ilvl w:val="8"/>
        <w:numId w:val="18"/>
      </w:numPr>
    </w:pPr>
  </w:style>
  <w:style w:type="numbering" w:customStyle="1" w:styleId="Style1">
    <w:name w:val="Style1"/>
    <w:uiPriority w:val="99"/>
    <w:rsid w:val="00A8295C"/>
    <w:pPr>
      <w:numPr>
        <w:numId w:val="29"/>
      </w:numPr>
    </w:pPr>
  </w:style>
  <w:style w:type="paragraph" w:customStyle="1" w:styleId="Potsikko0">
    <w:name w:val="Pääotsikko"/>
    <w:basedOn w:val="POTSIKKO"/>
    <w:next w:val="Normaali"/>
    <w:link w:val="PotsikkoChar0"/>
    <w:uiPriority w:val="11"/>
    <w:rsid w:val="00A8295C"/>
    <w:rPr>
      <w:rFonts w:eastAsiaTheme="minorHAnsi" w:cstheme="minorHAnsi"/>
      <w:color w:val="auto"/>
      <w:spacing w:val="0"/>
      <w:szCs w:val="22"/>
    </w:rPr>
  </w:style>
  <w:style w:type="character" w:customStyle="1" w:styleId="POTSIKKOChar">
    <w:name w:val="PÄÄOTSIKKO Char"/>
    <w:basedOn w:val="Otsikko1Char"/>
    <w:link w:val="POTSIKKO"/>
    <w:rsid w:val="00A8295C"/>
    <w:rPr>
      <w:rFonts w:ascii="Century Gothic" w:eastAsia="Times New Roman" w:hAnsi="Century Gothic" w:cs="Times New Roman"/>
      <w:b/>
      <w:color w:val="000000" w:themeColor="text1"/>
      <w:spacing w:val="10"/>
      <w:sz w:val="28"/>
      <w:szCs w:val="24"/>
    </w:rPr>
  </w:style>
  <w:style w:type="character" w:customStyle="1" w:styleId="PotsikkoChar0">
    <w:name w:val="Pääotsikko Char"/>
    <w:basedOn w:val="POTSIKKOChar"/>
    <w:link w:val="Potsikko0"/>
    <w:uiPriority w:val="11"/>
    <w:rsid w:val="00A8295C"/>
    <w:rPr>
      <w:rFonts w:ascii="Century Gothic" w:eastAsia="Times New Roman" w:hAnsi="Century Gothic" w:cs="Times New Roman"/>
      <w:b/>
      <w:color w:val="000000" w:themeColor="text1"/>
      <w:spacing w:val="10"/>
      <w:sz w:val="28"/>
      <w:szCs w:val="24"/>
    </w:rPr>
  </w:style>
  <w:style w:type="character" w:styleId="Kommentinviite">
    <w:name w:val="annotation reference"/>
    <w:basedOn w:val="Kappaleenoletusfontti"/>
    <w:uiPriority w:val="99"/>
    <w:semiHidden/>
    <w:unhideWhenUsed/>
    <w:rsid w:val="000F4378"/>
    <w:rPr>
      <w:sz w:val="16"/>
      <w:szCs w:val="16"/>
    </w:rPr>
  </w:style>
  <w:style w:type="paragraph" w:styleId="Kommentinteksti">
    <w:name w:val="annotation text"/>
    <w:basedOn w:val="Normaali"/>
    <w:link w:val="KommentintekstiChar"/>
    <w:uiPriority w:val="99"/>
    <w:semiHidden/>
    <w:unhideWhenUsed/>
    <w:rsid w:val="000F4378"/>
    <w:pPr>
      <w:spacing w:line="240" w:lineRule="auto"/>
    </w:pPr>
    <w:rPr>
      <w:szCs w:val="20"/>
    </w:rPr>
  </w:style>
  <w:style w:type="character" w:customStyle="1" w:styleId="KommentintekstiChar">
    <w:name w:val="Kommentin teksti Char"/>
    <w:basedOn w:val="Kappaleenoletusfontti"/>
    <w:link w:val="Kommentinteksti"/>
    <w:uiPriority w:val="99"/>
    <w:semiHidden/>
    <w:rsid w:val="000F4378"/>
    <w:rPr>
      <w:rFonts w:ascii="Century Gothic" w:hAnsi="Century Gothic"/>
      <w:sz w:val="20"/>
      <w:szCs w:val="20"/>
    </w:rPr>
  </w:style>
  <w:style w:type="paragraph" w:styleId="Kommentinotsikko">
    <w:name w:val="annotation subject"/>
    <w:basedOn w:val="Kommentinteksti"/>
    <w:next w:val="Kommentinteksti"/>
    <w:link w:val="KommentinotsikkoChar"/>
    <w:uiPriority w:val="99"/>
    <w:semiHidden/>
    <w:unhideWhenUsed/>
    <w:rsid w:val="000F4378"/>
    <w:rPr>
      <w:b/>
      <w:bCs/>
    </w:rPr>
  </w:style>
  <w:style w:type="character" w:customStyle="1" w:styleId="KommentinotsikkoChar">
    <w:name w:val="Kommentin otsikko Char"/>
    <w:basedOn w:val="KommentintekstiChar"/>
    <w:link w:val="Kommentinotsikko"/>
    <w:uiPriority w:val="99"/>
    <w:semiHidden/>
    <w:rsid w:val="000F4378"/>
    <w:rPr>
      <w:rFonts w:ascii="Century Gothic" w:hAnsi="Century Gothic"/>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0577201">
      <w:bodyDiv w:val="1"/>
      <w:marLeft w:val="0"/>
      <w:marRight w:val="0"/>
      <w:marTop w:val="0"/>
      <w:marBottom w:val="0"/>
      <w:divBdr>
        <w:top w:val="none" w:sz="0" w:space="0" w:color="auto"/>
        <w:left w:val="none" w:sz="0" w:space="0" w:color="auto"/>
        <w:bottom w:val="none" w:sz="0" w:space="0" w:color="auto"/>
        <w:right w:val="none" w:sz="0" w:space="0" w:color="auto"/>
      </w:divBdr>
    </w:div>
    <w:div w:id="440300995">
      <w:bodyDiv w:val="1"/>
      <w:marLeft w:val="0"/>
      <w:marRight w:val="0"/>
      <w:marTop w:val="0"/>
      <w:marBottom w:val="0"/>
      <w:divBdr>
        <w:top w:val="none" w:sz="0" w:space="0" w:color="auto"/>
        <w:left w:val="none" w:sz="0" w:space="0" w:color="auto"/>
        <w:bottom w:val="none" w:sz="0" w:space="0" w:color="auto"/>
        <w:right w:val="none" w:sz="0" w:space="0" w:color="auto"/>
      </w:divBdr>
      <w:divsChild>
        <w:div w:id="1896116793">
          <w:marLeft w:val="0"/>
          <w:marRight w:val="0"/>
          <w:marTop w:val="0"/>
          <w:marBottom w:val="0"/>
          <w:divBdr>
            <w:top w:val="none" w:sz="0" w:space="0" w:color="auto"/>
            <w:left w:val="none" w:sz="0" w:space="0" w:color="auto"/>
            <w:bottom w:val="none" w:sz="0" w:space="0" w:color="auto"/>
            <w:right w:val="none" w:sz="0" w:space="0" w:color="auto"/>
          </w:divBdr>
        </w:div>
      </w:divsChild>
    </w:div>
    <w:div w:id="443573267">
      <w:bodyDiv w:val="1"/>
      <w:marLeft w:val="0"/>
      <w:marRight w:val="0"/>
      <w:marTop w:val="0"/>
      <w:marBottom w:val="0"/>
      <w:divBdr>
        <w:top w:val="none" w:sz="0" w:space="0" w:color="auto"/>
        <w:left w:val="none" w:sz="0" w:space="0" w:color="auto"/>
        <w:bottom w:val="none" w:sz="0" w:space="0" w:color="auto"/>
        <w:right w:val="none" w:sz="0" w:space="0" w:color="auto"/>
      </w:divBdr>
    </w:div>
    <w:div w:id="576790785">
      <w:bodyDiv w:val="1"/>
      <w:marLeft w:val="0"/>
      <w:marRight w:val="0"/>
      <w:marTop w:val="0"/>
      <w:marBottom w:val="0"/>
      <w:divBdr>
        <w:top w:val="none" w:sz="0" w:space="0" w:color="auto"/>
        <w:left w:val="none" w:sz="0" w:space="0" w:color="auto"/>
        <w:bottom w:val="none" w:sz="0" w:space="0" w:color="auto"/>
        <w:right w:val="none" w:sz="0" w:space="0" w:color="auto"/>
      </w:divBdr>
    </w:div>
    <w:div w:id="823931394">
      <w:bodyDiv w:val="1"/>
      <w:marLeft w:val="0"/>
      <w:marRight w:val="0"/>
      <w:marTop w:val="0"/>
      <w:marBottom w:val="0"/>
      <w:divBdr>
        <w:top w:val="none" w:sz="0" w:space="0" w:color="auto"/>
        <w:left w:val="none" w:sz="0" w:space="0" w:color="auto"/>
        <w:bottom w:val="none" w:sz="0" w:space="0" w:color="auto"/>
        <w:right w:val="none" w:sz="0" w:space="0" w:color="auto"/>
      </w:divBdr>
    </w:div>
    <w:div w:id="840004474">
      <w:bodyDiv w:val="1"/>
      <w:marLeft w:val="0"/>
      <w:marRight w:val="0"/>
      <w:marTop w:val="0"/>
      <w:marBottom w:val="0"/>
      <w:divBdr>
        <w:top w:val="none" w:sz="0" w:space="0" w:color="auto"/>
        <w:left w:val="none" w:sz="0" w:space="0" w:color="auto"/>
        <w:bottom w:val="none" w:sz="0" w:space="0" w:color="auto"/>
        <w:right w:val="none" w:sz="0" w:space="0" w:color="auto"/>
      </w:divBdr>
    </w:div>
    <w:div w:id="852106556">
      <w:bodyDiv w:val="1"/>
      <w:marLeft w:val="0"/>
      <w:marRight w:val="0"/>
      <w:marTop w:val="0"/>
      <w:marBottom w:val="0"/>
      <w:divBdr>
        <w:top w:val="none" w:sz="0" w:space="0" w:color="auto"/>
        <w:left w:val="none" w:sz="0" w:space="0" w:color="auto"/>
        <w:bottom w:val="none" w:sz="0" w:space="0" w:color="auto"/>
        <w:right w:val="none" w:sz="0" w:space="0" w:color="auto"/>
      </w:divBdr>
    </w:div>
    <w:div w:id="1060634828">
      <w:bodyDiv w:val="1"/>
      <w:marLeft w:val="0"/>
      <w:marRight w:val="0"/>
      <w:marTop w:val="0"/>
      <w:marBottom w:val="0"/>
      <w:divBdr>
        <w:top w:val="none" w:sz="0" w:space="0" w:color="auto"/>
        <w:left w:val="none" w:sz="0" w:space="0" w:color="auto"/>
        <w:bottom w:val="none" w:sz="0" w:space="0" w:color="auto"/>
        <w:right w:val="none" w:sz="0" w:space="0" w:color="auto"/>
      </w:divBdr>
    </w:div>
    <w:div w:id="1184514105">
      <w:bodyDiv w:val="1"/>
      <w:marLeft w:val="0"/>
      <w:marRight w:val="0"/>
      <w:marTop w:val="0"/>
      <w:marBottom w:val="0"/>
      <w:divBdr>
        <w:top w:val="none" w:sz="0" w:space="0" w:color="auto"/>
        <w:left w:val="none" w:sz="0" w:space="0" w:color="auto"/>
        <w:bottom w:val="none" w:sz="0" w:space="0" w:color="auto"/>
        <w:right w:val="none" w:sz="0" w:space="0" w:color="auto"/>
      </w:divBdr>
    </w:div>
    <w:div w:id="1222905165">
      <w:bodyDiv w:val="1"/>
      <w:marLeft w:val="0"/>
      <w:marRight w:val="0"/>
      <w:marTop w:val="0"/>
      <w:marBottom w:val="0"/>
      <w:divBdr>
        <w:top w:val="none" w:sz="0" w:space="0" w:color="auto"/>
        <w:left w:val="none" w:sz="0" w:space="0" w:color="auto"/>
        <w:bottom w:val="none" w:sz="0" w:space="0" w:color="auto"/>
        <w:right w:val="none" w:sz="0" w:space="0" w:color="auto"/>
      </w:divBdr>
    </w:div>
    <w:div w:id="1517499448">
      <w:bodyDiv w:val="1"/>
      <w:marLeft w:val="0"/>
      <w:marRight w:val="0"/>
      <w:marTop w:val="0"/>
      <w:marBottom w:val="0"/>
      <w:divBdr>
        <w:top w:val="none" w:sz="0" w:space="0" w:color="auto"/>
        <w:left w:val="none" w:sz="0" w:space="0" w:color="auto"/>
        <w:bottom w:val="none" w:sz="0" w:space="0" w:color="auto"/>
        <w:right w:val="none" w:sz="0" w:space="0" w:color="auto"/>
      </w:divBdr>
    </w:div>
    <w:div w:id="186000729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washingtoninstitute.org/policy-analysis/iraqs-resistance-factions-shift-major-crackdown-media-spaces" TargetMode="External"/><Relationship Id="rId21" Type="http://schemas.openxmlformats.org/officeDocument/2006/relationships/hyperlink" Target="https://gov.krd/english/government/the-cabinet/rebar-ahmed-khalid/" TargetMode="External"/><Relationship Id="rId34" Type="http://schemas.openxmlformats.org/officeDocument/2006/relationships/hyperlink" Target="https://x.com/KurdistanWatch/status/1961807063765364915?t=Y4krB9STtVbCVggWkI54WQ&amp;s=03" TargetMode="External"/><Relationship Id="rId42" Type="http://schemas.openxmlformats.org/officeDocument/2006/relationships/hyperlink" Target="https://peregraf.com/en/news/11861" TargetMode="External"/><Relationship Id="rId47" Type="http://schemas.openxmlformats.org/officeDocument/2006/relationships/hyperlink" Target="https://iraq.un.org/sites/default/files/2025-06/S2025323_EN.pdf" TargetMode="External"/><Relationship Id="rId50" Type="http://schemas.openxmlformats.org/officeDocument/2006/relationships/hyperlink" Target="https://www.shafaq.com/en/Iraq/Ammar-Sarhan-excluded-from-provincial-council-elections" TargetMode="External"/><Relationship Id="rId55" Type="http://schemas.openxmlformats.org/officeDocument/2006/relationships/hyperlink" Target="https://x.com/UNIraq/status/1958421133453041770" TargetMode="External"/><Relationship Id="rId63" Type="http://schemas.openxmlformats.org/officeDocument/2006/relationships/customXml" Target="../customXml/item3.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hyperlink" Target="https://enablingpeace.org/ishm415/" TargetMode="External"/><Relationship Id="rId29" Type="http://schemas.openxmlformats.org/officeDocument/2006/relationships/hyperlink" Target="https://x.com/Kirkuknow_DT/status/1895789935015399920" TargetMode="External"/><Relationship Id="rId11" Type="http://schemas.openxmlformats.org/officeDocument/2006/relationships/hyperlink" Target="https://barzaniwatch.org/newsletter/monthly-spotlight-the-next-generation-of-barzanis/" TargetMode="External"/><Relationship Id="rId24" Type="http://schemas.openxmlformats.org/officeDocument/2006/relationships/hyperlink" Target="https://iohriq.org/180-.html" TargetMode="External"/><Relationship Id="rId32" Type="http://schemas.openxmlformats.org/officeDocument/2006/relationships/hyperlink" Target="https://x.com/KurdistanWatch/status/2008509843582111840" TargetMode="External"/><Relationship Id="rId37" Type="http://schemas.openxmlformats.org/officeDocument/2006/relationships/hyperlink" Target="https://x.com/KurdistanWatch/status/1905264574062072079?t=mbCL0sKowDi47FK6TKozDg&amp;s=03" TargetMode="External"/><Relationship Id="rId40" Type="http://schemas.openxmlformats.org/officeDocument/2006/relationships/hyperlink" Target="https://x.com/KurdistanWatch/status/1853483101395022130" TargetMode="External"/><Relationship Id="rId45" Type="http://schemas.openxmlformats.org/officeDocument/2006/relationships/hyperlink" Target="https://natlex.ilo.org/dyn/natlex2/r/natlex/fe/details?p3_isn=57206" TargetMode="External"/><Relationship Id="rId53" Type="http://schemas.openxmlformats.org/officeDocument/2006/relationships/hyperlink" Target="https://x.com/Tammuz_Intel/status/1989376058601484344?t=alXVRdPV2vohFTf-tD3hRw&amp;s=03" TargetMode="External"/><Relationship Id="rId58" Type="http://schemas.openxmlformats.org/officeDocument/2006/relationships/footer" Target="footer1.xml"/><Relationship Id="rId66" Type="http://schemas.openxmlformats.org/officeDocument/2006/relationships/customXml" Target="../customXml/item6.xml"/><Relationship Id="rId5" Type="http://schemas.openxmlformats.org/officeDocument/2006/relationships/webSettings" Target="webSettings.xml"/><Relationship Id="rId61" Type="http://schemas.openxmlformats.org/officeDocument/2006/relationships/theme" Target="theme/theme1.xml"/><Relationship Id="rId19" Type="http://schemas.openxmlformats.org/officeDocument/2006/relationships/hyperlink" Target="http://www.frontlinedefenders.org/fa/node/7882" TargetMode="External"/><Relationship Id="rId14" Type="http://schemas.openxmlformats.org/officeDocument/2006/relationships/hyperlink" Target="https://enablingpeace.org/ishm451/" TargetMode="External"/><Relationship Id="rId22" Type="http://schemas.openxmlformats.org/officeDocument/2006/relationships/hyperlink" Target="https://x.com/i/status/2039044520612884926" TargetMode="External"/><Relationship Id="rId27" Type="http://schemas.openxmlformats.org/officeDocument/2006/relationships/hyperlink" Target="https://x.com/Kirkuknow_DT/status/1947284037577408588" TargetMode="External"/><Relationship Id="rId30" Type="http://schemas.openxmlformats.org/officeDocument/2006/relationships/hyperlink" Target="https://legislation.krd/law-detail/?id=1774" TargetMode="External"/><Relationship Id="rId35" Type="http://schemas.openxmlformats.org/officeDocument/2006/relationships/hyperlink" Target="https://x.com/KurdistanWatch/status/1957811052822896902?t=pkUaLqDmuLxILkN-FplFSg&amp;s=03" TargetMode="External"/><Relationship Id="rId43" Type="http://schemas.openxmlformats.org/officeDocument/2006/relationships/hyperlink" Target="https://peregraf.com/en/news/10026" TargetMode="External"/><Relationship Id="rId48" Type="http://schemas.openxmlformats.org/officeDocument/2006/relationships/hyperlink" Target="https://docs.un.org/en/S/2024/857" TargetMode="External"/><Relationship Id="rId56" Type="http://schemas.openxmlformats.org/officeDocument/2006/relationships/header" Target="header1.xml"/><Relationship Id="rId64" Type="http://schemas.openxmlformats.org/officeDocument/2006/relationships/customXml" Target="../customXml/item4.xml"/><Relationship Id="rId8" Type="http://schemas.openxmlformats.org/officeDocument/2006/relationships/hyperlink" Target="https://www.amnesty.org/en/latest/news/2025/10/iraq-six-years-since-tishreen-protests-activists-persecuted-freedoms-in-peril/" TargetMode="External"/><Relationship Id="rId51" Type="http://schemas.openxmlformats.org/officeDocument/2006/relationships/hyperlink" Target="https://www.madamasr.com/en/2019/11/10/opinion/u/surviving-on-violence-iraqs-political-elite/" TargetMode="External"/><Relationship Id="rId3" Type="http://schemas.openxmlformats.org/officeDocument/2006/relationships/styles" Target="styles.xml"/><Relationship Id="rId12" Type="http://schemas.openxmlformats.org/officeDocument/2006/relationships/hyperlink" Target="https://bti-project.org/fileadmin/api/content/en/downloads/reports/country_report_2026_IRQ.pdf" TargetMode="External"/><Relationship Id="rId17" Type="http://schemas.openxmlformats.org/officeDocument/2006/relationships/hyperlink" Target="https://www.euaa.europa.eu/sites/default/files/publications/2025-10/2025_10_EUAA_COI_Report_Iraq_Country_Focus.pdf" TargetMode="External"/><Relationship Id="rId25" Type="http://schemas.openxmlformats.org/officeDocument/2006/relationships/hyperlink" Target="https://iohriq.org/158-.html" TargetMode="External"/><Relationship Id="rId33" Type="http://schemas.openxmlformats.org/officeDocument/2006/relationships/hyperlink" Target="https://x.com/KurdistanWatch/status/1963582931076620769?t=Sqr4vFtMlMchlvXwBtLb-g&amp;s=03" TargetMode="External"/><Relationship Id="rId38" Type="http://schemas.openxmlformats.org/officeDocument/2006/relationships/hyperlink" Target="https://x.com/KurdistanWatch/status/1881360676641263693" TargetMode="External"/><Relationship Id="rId46" Type="http://schemas.openxmlformats.org/officeDocument/2006/relationships/hyperlink" Target="https://rsf.org/en/country/iraq" TargetMode="External"/><Relationship Id="rId59" Type="http://schemas.openxmlformats.org/officeDocument/2006/relationships/fontTable" Target="fontTable.xml"/><Relationship Id="rId20" Type="http://schemas.openxmlformats.org/officeDocument/2006/relationships/hyperlink" Target="https://www.gc4hr.org/gchrs-periodic-report-on-human-rights-violations-in-the-iraqi-kurdistan-region/" TargetMode="External"/><Relationship Id="rId41" Type="http://schemas.openxmlformats.org/officeDocument/2006/relationships/hyperlink" Target="https://www.newarab.com/analysis/baghdads-new-approach-turkeys-offensive-iraqi-kurdistan" TargetMode="External"/><Relationship Id="rId54" Type="http://schemas.openxmlformats.org/officeDocument/2006/relationships/hyperlink" Target="https://x.com/Elizrael/status/1989343841451663377?t=RopECWBD3gUFbOmSF0QCOw&amp;s=03" TargetMode="External"/><Relationship Id="rId6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hyperlink" Target="https://enablingpeace.org/ishm437/" TargetMode="External"/><Relationship Id="rId23" Type="http://schemas.openxmlformats.org/officeDocument/2006/relationships/hyperlink" Target="https://www.independent.co.uk/news/world/middle-east/iraq-arrest-warrant-two-journalists-fake-news-story-saudi-iranian-pilgrims-rape-a7436776.html" TargetMode="External"/><Relationship Id="rId28" Type="http://schemas.openxmlformats.org/officeDocument/2006/relationships/hyperlink" Target="https://x.com/Kirkuknow_DT/status/1918964079760220453?t=pGtDRqLH1i2x7bFso2AmOw&amp;s=03" TargetMode="External"/><Relationship Id="rId36" Type="http://schemas.openxmlformats.org/officeDocument/2006/relationships/hyperlink" Target="https://x.com/KurdistanWatch/status/1957746586148086202?t=0lHn7onEXTDmibACCUlXLg&amp;s=03" TargetMode="External"/><Relationship Id="rId49" Type="http://schemas.openxmlformats.org/officeDocument/2006/relationships/hyperlink" Target="https://shafaq.com/en/society/Basra-releases-Iraq-Human-Rights-Center-head-on-bail" TargetMode="External"/><Relationship Id="rId57" Type="http://schemas.openxmlformats.org/officeDocument/2006/relationships/header" Target="header2.xml"/><Relationship Id="rId10" Type="http://schemas.openxmlformats.org/officeDocument/2006/relationships/hyperlink" Target="https://www.article19.org/resources/iraq-cooperation-with-big-tech-must-not-put-freedom-of-expression-at-risk/" TargetMode="External"/><Relationship Id="rId31" Type="http://schemas.openxmlformats.org/officeDocument/2006/relationships/hyperlink" Target="https://x.com/KurdistanWatch/status/2068736605674779123" TargetMode="External"/><Relationship Id="rId44" Type="http://schemas.openxmlformats.org/officeDocument/2006/relationships/hyperlink" Target="https://peregraf.com/en/news/9002" TargetMode="External"/><Relationship Id="rId52" Type="http://schemas.openxmlformats.org/officeDocument/2006/relationships/hyperlink" Target="https://smex.org/iraqs-controversial-ballegh-platform-for-combating-indecent-content/" TargetMode="External"/><Relationship Id="rId60" Type="http://schemas.openxmlformats.org/officeDocument/2006/relationships/glossaryDocument" Target="glossary/document.xml"/><Relationship Id="rId65" Type="http://schemas.openxmlformats.org/officeDocument/2006/relationships/customXml" Target="../customXml/item5.xml"/><Relationship Id="rId4" Type="http://schemas.openxmlformats.org/officeDocument/2006/relationships/settings" Target="settings.xml"/><Relationship Id="rId9" Type="http://schemas.openxmlformats.org/officeDocument/2006/relationships/hyperlink" Target="https://amwaj.media/en/article/iraq-s-democracy-at-crossroads-as-parliamentary-polls-near" TargetMode="External"/><Relationship Id="rId13" Type="http://schemas.openxmlformats.org/officeDocument/2006/relationships/hyperlink" Target="https://enablingpeace.org/ishm537/" TargetMode="External"/><Relationship Id="rId18" Type="http://schemas.openxmlformats.org/officeDocument/2006/relationships/hyperlink" Target="https://freedomhouse.org/country/iraq/freedom-world/2025" TargetMode="External"/><Relationship Id="rId39" Type="http://schemas.openxmlformats.org/officeDocument/2006/relationships/hyperlink" Target="https://x.com/KurdistanWatch/status/1870487850564899036"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MIGMIGFLS010.intermincore.root\vol1$\projekti\migmiggumig005\Asiakirjapohjat\Maatietopalvelu%20kyselyvastaus.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3605765E5B14A2AB53954E43CA1484A"/>
        <w:category>
          <w:name w:val="Yleiset"/>
          <w:gallery w:val="placeholder"/>
        </w:category>
        <w:types>
          <w:type w:val="bbPlcHdr"/>
        </w:types>
        <w:behaviors>
          <w:behavior w:val="content"/>
        </w:behaviors>
        <w:guid w:val="{F4EF7266-5AD2-4683-83D3-0E3BF1C9D56D}"/>
      </w:docPartPr>
      <w:docPartBody>
        <w:p w:rsidR="00D04B4E" w:rsidRDefault="00071F5B">
          <w:pPr>
            <w:pStyle w:val="43605765E5B14A2AB53954E43CA1484A"/>
          </w:pPr>
          <w:r w:rsidRPr="00AA10D2">
            <w:rPr>
              <w:rStyle w:val="Paikkamerkkiteksti"/>
            </w:rPr>
            <w:t>Kirjoita tekstiä napsauttamalla tai napauttamalla tätä.</w:t>
          </w:r>
        </w:p>
      </w:docPartBody>
    </w:docPart>
    <w:docPart>
      <w:docPartPr>
        <w:name w:val="65871AE4E20A46619C4D3CC53FC6AA80"/>
        <w:category>
          <w:name w:val="Yleiset"/>
          <w:gallery w:val="placeholder"/>
        </w:category>
        <w:types>
          <w:type w:val="bbPlcHdr"/>
        </w:types>
        <w:behaviors>
          <w:behavior w:val="content"/>
        </w:behaviors>
        <w:guid w:val="{FA6E8ECB-D6D0-48C6-B4DE-0BD28F1ADAB5}"/>
      </w:docPartPr>
      <w:docPartBody>
        <w:p w:rsidR="00D04B4E" w:rsidRDefault="00071F5B">
          <w:pPr>
            <w:pStyle w:val="65871AE4E20A46619C4D3CC53FC6AA80"/>
          </w:pPr>
          <w:r w:rsidRPr="00AA10D2">
            <w:rPr>
              <w:rStyle w:val="Paikkamerkkiteksti"/>
            </w:rPr>
            <w:t>Kirjoita tekstiä napsauttamalla tai napauttamalla tätä.</w:t>
          </w:r>
        </w:p>
      </w:docPartBody>
    </w:docPart>
    <w:docPart>
      <w:docPartPr>
        <w:name w:val="41B9B1799D4744C7BE4D93BB675BACF0"/>
        <w:category>
          <w:name w:val="Yleiset"/>
          <w:gallery w:val="placeholder"/>
        </w:category>
        <w:types>
          <w:type w:val="bbPlcHdr"/>
        </w:types>
        <w:behaviors>
          <w:behavior w:val="content"/>
        </w:behaviors>
        <w:guid w:val="{1DA5844E-D62B-425F-BB02-F355E527A93C}"/>
      </w:docPartPr>
      <w:docPartBody>
        <w:p w:rsidR="00D04B4E" w:rsidRDefault="00071F5B">
          <w:pPr>
            <w:pStyle w:val="41B9B1799D4744C7BE4D93BB675BACF0"/>
          </w:pPr>
          <w:r w:rsidRPr="00810134">
            <w:rPr>
              <w:rStyle w:val="Paikkamerkkiteksti"/>
              <w:lang w:val="en-GB"/>
            </w:rPr>
            <w:t>.</w:t>
          </w:r>
        </w:p>
      </w:docPartBody>
    </w:docPart>
    <w:docPart>
      <w:docPartPr>
        <w:name w:val="4529317D36864EC29F3B52BB55DB5EAC"/>
        <w:category>
          <w:name w:val="Yleiset"/>
          <w:gallery w:val="placeholder"/>
        </w:category>
        <w:types>
          <w:type w:val="bbPlcHdr"/>
        </w:types>
        <w:behaviors>
          <w:behavior w:val="content"/>
        </w:behaviors>
        <w:guid w:val="{C07DD90A-CE6F-4343-A988-91E6DB3DB3F6}"/>
      </w:docPartPr>
      <w:docPartBody>
        <w:p w:rsidR="00D04B4E" w:rsidRDefault="00071F5B">
          <w:pPr>
            <w:pStyle w:val="4529317D36864EC29F3B52BB55DB5EAC"/>
          </w:pPr>
          <w:r w:rsidRPr="00AA10D2">
            <w:rPr>
              <w:rStyle w:val="Paikkamerkkiteksti"/>
            </w:rPr>
            <w:t>Kirjoita tekstiä napsauttamalla tai napauttamalla tätä.</w:t>
          </w:r>
        </w:p>
      </w:docPartBody>
    </w:docPart>
    <w:docPart>
      <w:docPartPr>
        <w:name w:val="A7A04662D0A0431FADCB16302BC67E56"/>
        <w:category>
          <w:name w:val="Yleiset"/>
          <w:gallery w:val="placeholder"/>
        </w:category>
        <w:types>
          <w:type w:val="bbPlcHdr"/>
        </w:types>
        <w:behaviors>
          <w:behavior w:val="content"/>
        </w:behaviors>
        <w:guid w:val="{C4A2E1A3-D43C-47D0-BD4A-6D70BE2D5D41}"/>
      </w:docPartPr>
      <w:docPartBody>
        <w:p w:rsidR="00D04B4E" w:rsidRDefault="00071F5B">
          <w:pPr>
            <w:pStyle w:val="A7A04662D0A0431FADCB16302BC67E56"/>
          </w:pPr>
          <w:r w:rsidRPr="00AA10D2">
            <w:rPr>
              <w:rStyle w:val="Paikkamerkkiteksti"/>
            </w:rPr>
            <w:t>Kirjoita tekstiä napsauttamalla tai napauttamalla tätä.</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18C3"/>
    <w:rsid w:val="00027CA9"/>
    <w:rsid w:val="000669C7"/>
    <w:rsid w:val="00071F5B"/>
    <w:rsid w:val="001005C3"/>
    <w:rsid w:val="001041A7"/>
    <w:rsid w:val="00220457"/>
    <w:rsid w:val="00256440"/>
    <w:rsid w:val="00260BF2"/>
    <w:rsid w:val="00270CA1"/>
    <w:rsid w:val="00357CB9"/>
    <w:rsid w:val="003D2F0B"/>
    <w:rsid w:val="00425E68"/>
    <w:rsid w:val="00530A43"/>
    <w:rsid w:val="005318C3"/>
    <w:rsid w:val="005D1CEA"/>
    <w:rsid w:val="005E6895"/>
    <w:rsid w:val="00735E84"/>
    <w:rsid w:val="008016E3"/>
    <w:rsid w:val="00924B99"/>
    <w:rsid w:val="00956A53"/>
    <w:rsid w:val="00960A43"/>
    <w:rsid w:val="009839CC"/>
    <w:rsid w:val="00A00B4F"/>
    <w:rsid w:val="00AF3472"/>
    <w:rsid w:val="00B71E27"/>
    <w:rsid w:val="00D04B4E"/>
    <w:rsid w:val="00D34DDD"/>
    <w:rsid w:val="00E11AB4"/>
    <w:rsid w:val="00EA0243"/>
    <w:rsid w:val="00F76C9E"/>
    <w:rsid w:val="00F821A4"/>
    <w:rsid w:val="00FF5F35"/>
  </w:rsids>
  <m:mathPr>
    <m:mathFont m:val="Cambria Math"/>
    <m:brkBin m:val="before"/>
    <m:brkBinSub m:val="--"/>
    <m:smallFrac m:val="0"/>
    <m:dispDef/>
    <m:lMargin m:val="0"/>
    <m:rMargin m:val="0"/>
    <m:defJc m:val="centerGroup"/>
    <m:wrapIndent m:val="1440"/>
    <m:intLim m:val="subSup"/>
    <m:naryLim m:val="undOvr"/>
  </m:mathPr>
  <w:themeFontLang w:val="fi-FI"/>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fi-FI" w:eastAsia="fi-FI"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qFormat/>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styleId="Paikkamerkkiteksti">
    <w:name w:val="Placeholder Text"/>
    <w:basedOn w:val="Kappaleenoletusfontti"/>
    <w:uiPriority w:val="99"/>
    <w:semiHidden/>
    <w:rPr>
      <w:color w:val="808080"/>
    </w:rPr>
  </w:style>
  <w:style w:type="paragraph" w:customStyle="1" w:styleId="43605765E5B14A2AB53954E43CA1484A">
    <w:name w:val="43605765E5B14A2AB53954E43CA1484A"/>
  </w:style>
  <w:style w:type="paragraph" w:customStyle="1" w:styleId="65871AE4E20A46619C4D3CC53FC6AA80">
    <w:name w:val="65871AE4E20A46619C4D3CC53FC6AA80"/>
  </w:style>
  <w:style w:type="paragraph" w:customStyle="1" w:styleId="41B9B1799D4744C7BE4D93BB675BACF0">
    <w:name w:val="41B9B1799D4744C7BE4D93BB675BACF0"/>
  </w:style>
  <w:style w:type="paragraph" w:customStyle="1" w:styleId="4529317D36864EC29F3B52BB55DB5EAC">
    <w:name w:val="4529317D36864EC29F3B52BB55DB5EAC"/>
  </w:style>
  <w:style w:type="paragraph" w:customStyle="1" w:styleId="A7A04662D0A0431FADCB16302BC67E56">
    <w:name w:val="A7A04662D0A0431FADCB16302BC67E5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Migrin värit">
      <a:dk1>
        <a:sysClr val="windowText" lastClr="000000"/>
      </a:dk1>
      <a:lt1>
        <a:sysClr val="window" lastClr="FFFFFF"/>
      </a:lt1>
      <a:dk2>
        <a:srgbClr val="44546A"/>
      </a:dk2>
      <a:lt2>
        <a:srgbClr val="E7E6E6"/>
      </a:lt2>
      <a:accent1>
        <a:srgbClr val="003DA5"/>
      </a:accent1>
      <a:accent2>
        <a:srgbClr val="7BAFD4"/>
      </a:accent2>
      <a:accent3>
        <a:srgbClr val="00816D"/>
      </a:accent3>
      <a:accent4>
        <a:srgbClr val="CF4520"/>
      </a:accent4>
      <a:accent5>
        <a:srgbClr val="ED8B00"/>
      </a:accent5>
      <a:accent6>
        <a:srgbClr val="F4DA40"/>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OI Public Document CT" ma:contentTypeID="0x0101006082E755F1844CC79067B3752112DFF7001047BA5BD0B4E34EBB5351390653CAB3" ma:contentTypeVersion="57" ma:contentTypeDescription="" ma:contentTypeScope="" ma:versionID="ac1efb342f9fb4e30cf38c566e6f8bfd">
  <xsd:schema xmlns:xsd="http://www.w3.org/2001/XMLSchema" xmlns:xs="http://www.w3.org/2001/XMLSchema" xmlns:p="http://schemas.microsoft.com/office/2006/metadata/properties" xmlns:ns2="b5be3156-7e14-46bc-bfca-5c242eb3de3f" xmlns:ns3="e235e197-502c-49f1-8696-39d199cd5131" targetNamespace="http://schemas.microsoft.com/office/2006/metadata/properties" ma:root="true" ma:fieldsID="cb7830b7abd735a89cb0c74c09331224" ns2:_="" ns3:_="">
    <xsd:import namespace="b5be3156-7e14-46bc-bfca-5c242eb3de3f"/>
    <xsd:import namespace="e235e197-502c-49f1-8696-39d199cd5131"/>
    <xsd:element name="properties">
      <xsd:complexType>
        <xsd:sequence>
          <xsd:element name="documentManagement">
            <xsd:complexType>
              <xsd:all>
                <xsd:element ref="ns2:CCOIDocTitleEN" minOccurs="0"/>
                <xsd:element ref="ns2:COIDocAbstract" minOccurs="0"/>
                <xsd:element ref="ns3:COIDocOriginCountry" minOccurs="0"/>
                <xsd:element ref="ns3:COIDocLanguage" minOccurs="0"/>
                <xsd:element ref="ns2:COIDocID" minOccurs="0"/>
                <xsd:element ref="ns3:COIInformType" minOccurs="0"/>
                <xsd:element ref="ns3:COIDocAuthors" minOccurs="0"/>
                <xsd:element ref="ns3:COIDocPublishers" minOccurs="0"/>
                <xsd:element ref="ns2:COIDocPublicationDate"/>
                <xsd:element ref="ns2:COIDocKeywords" minOccurs="0"/>
                <xsd:element ref="ns2:COIDocVisible" minOccurs="0"/>
                <xsd:element ref="ns2:COIDocHighlighted" minOccurs="0"/>
                <xsd:element ref="ns3:COIDocTags" minOccurs="0"/>
                <xsd:element ref="ns2:COIDocLevel"/>
                <xsd:element ref="ns2:COIDocRejected" minOccurs="0"/>
                <xsd:element ref="ns2:COIWSGroundsRejection" minOccurs="0"/>
                <xsd:element ref="ns2:COIDocSource" minOccurs="0"/>
                <xsd:element ref="ns3:_dlc_DocIdPersistId" minOccurs="0"/>
                <xsd:element ref="ns3:_dlc_DocId" minOccurs="0"/>
                <xsd:element ref="ns3:_dlc_DocIdUrl" minOccurs="0"/>
                <xsd:element ref="ns3:COIDocMeetings" minOccurs="0"/>
                <xsd:element ref="ns3:ie422093bb9c49cd808a42f6acdfe5f5" minOccurs="0"/>
                <xsd:element ref="ns3:TaxCatchAll" minOccurs="0"/>
                <xsd:element ref="ns3:TaxCatchAllLabel" minOccurs="0"/>
                <xsd:element ref="ns3:a45a6d7707324ec4bd5ea0843b6c61ef" minOccurs="0"/>
                <xsd:element ref="ns3:nd109bef1d1b47afb3bb97171af5ae8d" minOccurs="0"/>
                <xsd:element ref="ns3:k13b7ca204aa4e8ebe30195cb5b61633" minOccurs="0"/>
                <xsd:element ref="ns3:m7ec89e2b1984514a631baaaf2376e5b" minOccurs="0"/>
                <xsd:element ref="ns3:c553fb0cbb964fa0a499e38c9625798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be3156-7e14-46bc-bfca-5c242eb3de3f" elementFormDefault="qualified">
    <xsd:import namespace="http://schemas.microsoft.com/office/2006/documentManagement/types"/>
    <xsd:import namespace="http://schemas.microsoft.com/office/infopath/2007/PartnerControls"/>
    <xsd:element name="CCOIDocTitleEN" ma:index="2" nillable="true" ma:displayName="English Title" ma:description="Please provide an English title if the original title is not in English. This will help users to get better search results" ma:internalName="COIDocTitleEN">
      <xsd:simpleType>
        <xsd:restriction base="dms:Text">
          <xsd:maxLength value="255"/>
        </xsd:restriction>
      </xsd:simpleType>
    </xsd:element>
    <xsd:element name="COIDocAbstract" ma:index="3" nillable="true" ma:displayName="Abstract" ma:description="Please provide a short abstract, ideally in English." ma:internalName="COIDocAbstract">
      <xsd:simpleType>
        <xsd:restriction base="dms:Note"/>
      </xsd:simpleType>
    </xsd:element>
    <xsd:element name="COIDocID" ma:index="6" nillable="true" ma:displayName="Original Id" ma:internalName="COIDocID">
      <xsd:simpleType>
        <xsd:restriction base="dms:Text">
          <xsd:maxLength value="255"/>
        </xsd:restriction>
      </xsd:simpleType>
    </xsd:element>
    <xsd:element name="COIDocPublicationDate" ma:index="10" ma:displayName="Publication Date" ma:format="DateOnly" ma:internalName="COIDocPublicationDate">
      <xsd:simpleType>
        <xsd:restriction base="dms:DateTime"/>
      </xsd:simpleType>
    </xsd:element>
    <xsd:element name="COIDocKeywords" ma:index="11" nillable="true" ma:displayName="Keywords" ma:description="You may add some keywords, ideally in English. This will help to improve search results" ma:internalName="COIDocKeywords">
      <xsd:simpleType>
        <xsd:restriction base="dms:Note"/>
      </xsd:simpleType>
    </xsd:element>
    <xsd:element name="COIDocVisible" ma:index="12" nillable="true" ma:displayName="Visible" ma:default="1" ma:description="Option only available for EASO. If we set to invisible, it will not appear in the search results" ma:internalName="COIDocVisible">
      <xsd:simpleType>
        <xsd:restriction base="dms:Boolean"/>
      </xsd:simpleType>
    </xsd:element>
    <xsd:element name="COIDocHighlighted" ma:index="13" nillable="true" ma:displayName="Highlighted" ma:default="0" ma:description="This option is only available for EASO. Highlighted documents are shown first in the default search results." ma:internalName="COIDocHighlighted">
      <xsd:simpleType>
        <xsd:restriction base="dms:Boolean"/>
      </xsd:simpleType>
    </xsd:element>
    <xsd:element name="COIDocLevel" ma:index="15" ma:displayName="Level" ma:format="RadioButtons" ma:internalName="COIDocLevel">
      <xsd:simpleType>
        <xsd:restriction base="dms:Choice">
          <xsd:enumeration value="Internal"/>
          <xsd:enumeration value="Public"/>
        </xsd:restriction>
      </xsd:simpleType>
    </xsd:element>
    <xsd:element name="COIDocRejected" ma:index="16" nillable="true" ma:displayName="Rejected Document" ma:default="0" ma:description="Option only visible to EASO. Rejected documents will not show up in the search results" ma:indexed="true" ma:internalName="COIDocRejected">
      <xsd:simpleType>
        <xsd:restriction base="dms:Boolean"/>
      </xsd:simpleType>
    </xsd:element>
    <xsd:element name="COIWSGroundsRejection" ma:index="17" nillable="true" ma:displayName="Grounds for Rejection" ma:description="Only visible for EASO. This field is automatically populated by the validation tool if the document comes from a connected repository" ma:internalName="COIWSGroundsRejection">
      <xsd:simpleType>
        <xsd:restriction base="dms:Note">
          <xsd:maxLength value="255"/>
        </xsd:restriction>
      </xsd:simpleType>
    </xsd:element>
    <xsd:element name="COIDocSource" ma:index="18" nillable="true" ma:displayName="Source" ma:internalName="COIDoc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235e197-502c-49f1-8696-39d199cd5131" elementFormDefault="qualified">
    <xsd:import namespace="http://schemas.microsoft.com/office/2006/documentManagement/types"/>
    <xsd:import namespace="http://schemas.microsoft.com/office/infopath/2007/PartnerControls"/>
    <xsd:element name="COIDocOriginCountry" ma:index="4" nillable="true" ma:displayName="Countries of Origin" ma:description="Please select all applicable Countries of Origin for this document. (Optional)" ma:list="d8cedb92-e849-46e7-b3c9-6effa0f7274c" ma:internalName="COIDocOriginCountry" ma:readOnly="false" ma:showField="COINam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Language" ma:index="5" nillable="true" ma:displayName="Document Language" ma:list="2d1ab752-cdde-4727-8d23-74064efe79b2" ma:internalName="COIDocLanguage" ma:readOnly="false" ma:showField="COIEnglishName" ma:web="7f9836aa-7e22-47c8-9b21-ac4ba67d30f6">
      <xsd:simpleType>
        <xsd:restriction base="dms:Lookup"/>
      </xsd:simpleType>
    </xsd:element>
    <xsd:element name="COIInformType" ma:index="7" nillable="true" ma:displayName="Type of Information" ma:list="4b47d1c5-7e22-4932-82c7-e3e42a5c0fb2" ma:internalName="COIInformType" ma:readOnly="false" ma:showField="COITitle" ma:web="7f9836aa-7e22-47c8-9b21-ac4ba67d30f6">
      <xsd:simpleType>
        <xsd:restriction base="dms:Lookup"/>
      </xsd:simpleType>
    </xsd:element>
    <xsd:element name="COIDocAuthors" ma:index="8" nillable="true" ma:displayName="Author(s)" ma:description="Please select all respective Author(s) from the list. If you miss an author, please contact EASO" ma:list="4419d5e4-da73-4c69-b09f-5e7c872954ae" ma:internalName="COIDocAutho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Publishers" ma:index="9" nillable="true" ma:displayName="Publisher(s)/Corporate author(s)" ma:description="Please select all respective Publisher(s) from the list. If you miss a publisher, please contact EASO" ma:list="addca7c6-b687-4b7d-af46-e9b15b9bc957" ma:internalName="COIDocPublishe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Tags" ma:index="14" nillable="true" ma:displayName="Special Tags" ma:description="Special topical tags can be used to describe the content for the future EASO meeting area. This option is only available for EASO" ma:list="a90ea62e-44cb-4c42-ac41-41509b7fc7cc" ma:internalName="COIDocTag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COIDocMeetings" ma:index="28" nillable="true" ma:displayName="Related Meetings" ma:description="Related meetings" ma:list="7c31f0a3-b295-41c7-8982-4147b743115a" ma:internalName="COIDocMeetings" ma:showField="COIMeeting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ie422093bb9c49cd808a42f6acdfe5f5" ma:index="29" ma:taxonomy="true" ma:internalName="ie422093bb9c49cd808a42f6acdfe5f5" ma:taxonomyFieldName="COIDocLanguageMM" ma:displayName="Document Language" ma:fieldId="{2e422093-bb9c-49cd-808a-42f6acdfe5f5}" ma:sspId="9ccf43c8-d9ba-4caa-abdb-746bbd61fe00" ma:termSetId="9e36aa0d-3d03-4a89-9e07-f9e14577ff27" ma:anchorId="00000000-0000-0000-0000-000000000000" ma:open="true" ma:isKeyword="false">
      <xsd:complexType>
        <xsd:sequence>
          <xsd:element ref="pc:Terms" minOccurs="0" maxOccurs="1"/>
        </xsd:sequence>
      </xsd:complexType>
    </xsd:element>
    <xsd:element name="TaxCatchAll" ma:index="30" nillable="true" ma:displayName="Taxonomy Catch All Column" ma:hidden="true" ma:list="{8f99b0cb-62a0-4b7f-8797-d04259157b29}" ma:internalName="TaxCatchAll" ma:showField="CatchAllData"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8f99b0cb-62a0-4b7f-8797-d04259157b29}" ma:internalName="TaxCatchAllLabel" ma:readOnly="true" ma:showField="CatchAllDataLabel"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a45a6d7707324ec4bd5ea0843b6c61ef" ma:index="33" nillable="true" ma:taxonomy="true" ma:internalName="a45a6d7707324ec4bd5ea0843b6c61ef" ma:taxonomyFieldName="COIDocOriginCountryMM" ma:displayName="Countries of Origin" ma:fieldId="{a45a6d77-0732-4ec4-bd5e-a0843b6c61ef}" ma:taxonomyMulti="true" ma:sspId="9ccf43c8-d9ba-4caa-abdb-746bbd61fe00" ma:termSetId="58ed2f6c-ab2d-4bf9-95ed-d714042a20e6" ma:anchorId="00000000-0000-0000-0000-000000000000" ma:open="true" ma:isKeyword="false">
      <xsd:complexType>
        <xsd:sequence>
          <xsd:element ref="pc:Terms" minOccurs="0" maxOccurs="1"/>
        </xsd:sequence>
      </xsd:complexType>
    </xsd:element>
    <xsd:element name="nd109bef1d1b47afb3bb97171af5ae8d" ma:index="35" nillable="true" ma:taxonomy="true" ma:internalName="nd109bef1d1b47afb3bb97171af5ae8d" ma:taxonomyFieldName="COIDocTagsMM" ma:displayName="Special Tags" ma:fieldId="{7d109bef-1d1b-47af-b3bb-97171af5ae8d}" ma:taxonomyMulti="true" ma:sspId="9ccf43c8-d9ba-4caa-abdb-746bbd61fe00" ma:termSetId="3ac78669-2eb3-4681-b255-de32bba8a66b" ma:anchorId="00000000-0000-0000-0000-000000000000" ma:open="true" ma:isKeyword="false">
      <xsd:complexType>
        <xsd:sequence>
          <xsd:element ref="pc:Terms" minOccurs="0" maxOccurs="1"/>
        </xsd:sequence>
      </xsd:complexType>
    </xsd:element>
    <xsd:element name="k13b7ca204aa4e8ebe30195cb5b61633" ma:index="37" ma:taxonomy="true" ma:internalName="k13b7ca204aa4e8ebe30195cb5b61633" ma:taxonomyFieldName="COIDocPublishersMM" ma:displayName="Publisher(s)/Corporate author(s)" ma:fieldId="{413b7ca2-04aa-4e8e-be30-195cb5b61633}" ma:taxonomyMulti="true" ma:sspId="9ccf43c8-d9ba-4caa-abdb-746bbd61fe00" ma:termSetId="4971a161-2dc2-425c-afc6-cd650952781c" ma:anchorId="00000000-0000-0000-0000-000000000000" ma:open="true" ma:isKeyword="false">
      <xsd:complexType>
        <xsd:sequence>
          <xsd:element ref="pc:Terms" minOccurs="0" maxOccurs="1"/>
        </xsd:sequence>
      </xsd:complexType>
    </xsd:element>
    <xsd:element name="m7ec89e2b1984514a631baaaf2376e5b" ma:index="39" ma:taxonomy="true" ma:internalName="m7ec89e2b1984514a631baaaf2376e5b" ma:taxonomyFieldName="COIInformTypeMM" ma:displayName="Type of Information" ma:fieldId="{67ec89e2-b198-4514-a631-baaaf2376e5b}" ma:sspId="9ccf43c8-d9ba-4caa-abdb-746bbd61fe00" ma:termSetId="a4e21248-6490-45aa-ba4a-1b2365babc79" ma:anchorId="00000000-0000-0000-0000-000000000000" ma:open="true" ma:isKeyword="false">
      <xsd:complexType>
        <xsd:sequence>
          <xsd:element ref="pc:Terms" minOccurs="0" maxOccurs="1"/>
        </xsd:sequence>
      </xsd:complexType>
    </xsd:element>
    <xsd:element name="c553fb0cbb964fa0a499e38c9625798d" ma:index="41" ma:taxonomy="true" ma:internalName="c553fb0cbb964fa0a499e38c9625798d" ma:taxonomyFieldName="COIDocAuthorsMM" ma:displayName="Author(s)" ma:fieldId="{c553fb0c-bb96-4fa0-a499-e38c9625798d}" ma:taxonomyMulti="true" ma:sspId="9ccf43c8-d9ba-4caa-abdb-746bbd61fe00" ma:termSetId="b4b6bec3-ffda-4560-ae67-be9ac18560e3"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1"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8afb31b-ee5f-4dd0-bbf1-61792ad5bed3" ContentTypeId="0x0101006082E755F1844CC79067B3752112DFF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CCOIDocTitleEN xmlns="b5be3156-7e14-46bc-bfca-5c242eb3de3f" xsi:nil="true"/>
    <COIDocVisible xmlns="b5be3156-7e14-46bc-bfca-5c242eb3de3f">true</COIDocVisible>
    <COIDocRejected xmlns="b5be3156-7e14-46bc-bfca-5c242eb3de3f">false</COIDocRejected>
    <COIDocPublishers xmlns="e235e197-502c-49f1-8696-39d199cd5131">
      <Value>92</Value>
    </COIDocPublishers>
    <nd109bef1d1b47afb3bb97171af5ae8d xmlns="e235e197-502c-49f1-8696-39d199cd5131">
      <Terms xmlns="http://schemas.microsoft.com/office/infopath/2007/PartnerControls"/>
    </nd109bef1d1b47afb3bb97171af5ae8d>
    <COIDocSource xmlns="b5be3156-7e14-46bc-bfca-5c242eb3de3f">Finland</COIDocSource>
    <COIInformType xmlns="e235e197-502c-49f1-8696-39d199cd5131">10</COIInformType>
    <c553fb0cbb964fa0a499e38c9625798d xmlns="e235e197-502c-49f1-8696-39d199cd5131">
      <Terms xmlns="http://schemas.microsoft.com/office/infopath/2007/PartnerControls">
        <TermInfo xmlns="http://schemas.microsoft.com/office/infopath/2007/PartnerControls">
          <TermName xmlns="http://schemas.microsoft.com/office/infopath/2007/PartnerControls">MAATIETOPALVELU</TermName>
          <TermId xmlns="http://schemas.microsoft.com/office/infopath/2007/PartnerControls">718956cb-5a02-48eb-badd-61c6fb0692f5</TermId>
        </TermInfo>
      </Terms>
    </c553fb0cbb964fa0a499e38c9625798d>
    <COIDocKeywords xmlns="b5be3156-7e14-46bc-bfca-5c242eb3de3f">CIVIL AND POLITICAL RIGHTS,FREEDOM OF SPEECH,INTERNATIONAL COVENANT ON CIVIL AND POLITICAL RIGHTS (ICCPR),RESTRICTIONS,IRAQ,OPINIONS,POLITICAL OPINION,INTIMIDATION,CONSTITUTIONS,EXECUTION (IMPLEMENTATION),SUPERVISION,PUBLIC AUTHORITIES,STATE PROTECTION</COIDocKeywords>
    <a45a6d7707324ec4bd5ea0843b6c61ef xmlns="e235e197-502c-49f1-8696-39d199cd5131">
      <Terms xmlns="http://schemas.microsoft.com/office/infopath/2007/PartnerControls">
        <TermInfo xmlns="http://schemas.microsoft.com/office/infopath/2007/PartnerControls">
          <TermName xmlns="http://schemas.microsoft.com/office/infopath/2007/PartnerControls">Iraq</TermName>
          <TermId xmlns="http://schemas.microsoft.com/office/infopath/2007/PartnerControls">3b8426b1-dc90-4456-b276-ff771f530dac</TermId>
        </TermInfo>
      </Terms>
    </a45a6d7707324ec4bd5ea0843b6c61ef>
    <COIDocMeetings xmlns="e235e197-502c-49f1-8696-39d199cd5131"/>
    <COIDocHighlighted xmlns="b5be3156-7e14-46bc-bfca-5c242eb3de3f">false</COIDocHighlighted>
    <m7ec89e2b1984514a631baaaf2376e5b xmlns="e235e197-502c-49f1-8696-39d199cd5131">
      <Terms xmlns="http://schemas.microsoft.com/office/infopath/2007/PartnerControls">
        <TermInfo xmlns="http://schemas.microsoft.com/office/infopath/2007/PartnerControls">
          <TermName xmlns="http://schemas.microsoft.com/office/infopath/2007/PartnerControls">Response to COI Query</TermName>
          <TermId xmlns="http://schemas.microsoft.com/office/infopath/2007/PartnerControls">74af11f0-82c2-4825-bd8f-d6b1cac3a3aa</TermId>
        </TermInfo>
      </Terms>
    </m7ec89e2b1984514a631baaaf2376e5b>
    <COIDocPublicationDate xmlns="b5be3156-7e14-46bc-bfca-5c242eb3de3f">2026-09-07T22:00:00+00:00</COIDocPublicationDate>
    <ie422093bb9c49cd808a42f6acdfe5f5 xmlns="e235e197-502c-49f1-8696-39d199cd5131">
      <Terms xmlns="http://schemas.microsoft.com/office/infopath/2007/PartnerControls">
        <TermInfo xmlns="http://schemas.microsoft.com/office/infopath/2007/PartnerControls">
          <TermName xmlns="http://schemas.microsoft.com/office/infopath/2007/PartnerControls">Finnish</TermName>
          <TermId xmlns="http://schemas.microsoft.com/office/infopath/2007/PartnerControls">d07062f0-7d8d-435b-93eb-e02c3282c9ee</TermId>
        </TermInfo>
      </Terms>
    </ie422093bb9c49cd808a42f6acdfe5f5>
    <TaxCatchAll xmlns="e235e197-502c-49f1-8696-39d199cd5131">
      <Value>4</Value>
      <Value>115</Value>
      <Value>116</Value>
      <Value>1</Value>
      <Value>14</Value>
    </TaxCatchAll>
    <k13b7ca204aa4e8ebe30195cb5b61633 xmlns="e235e197-502c-49f1-8696-39d199cd5131">
      <Terms xmlns="http://schemas.microsoft.com/office/infopath/2007/PartnerControls">
        <TermInfo xmlns="http://schemas.microsoft.com/office/infopath/2007/PartnerControls">
          <TermName xmlns="http://schemas.microsoft.com/office/infopath/2007/PartnerControls">Maahanmuuttovirasto (MIGRI)</TermName>
          <TermId xmlns="http://schemas.microsoft.com/office/infopath/2007/PartnerControls">2e5f83a0-5a84-4a68-a064-ceb823ccc98a</TermId>
        </TermInfo>
      </Terms>
    </k13b7ca204aa4e8ebe30195cb5b61633>
    <COIDocOriginCountry xmlns="e235e197-502c-49f1-8696-39d199cd5131">
      <Value>54</Value>
    </COIDocOriginCountry>
    <COIDocLanguage xmlns="e235e197-502c-49f1-8696-39d199cd5131">10</COIDocLanguage>
    <COIDocTags xmlns="e235e197-502c-49f1-8696-39d199cd5131"/>
    <COIDocLevel xmlns="b5be3156-7e14-46bc-bfca-5c242eb3de3f">Public</COIDocLevel>
    <COIDocAbstract xmlns="b5be3156-7e14-46bc-bfca-5c242eb3de3f">Maatietopalvelu
KT
Julkisuus: Julkinen 
Irak / Ilmaisunvapaus Irakissa, ml. Irakin Kurdistanissa
Iraq / Freedom of Expression in Iraq and Kurdistan Region – Iraq (KRI)
Kysymykset
1. Onko Irakissa, ml. Irakin Kurdistan ilmaisunvapauteen liittyviä rajoitteita? Millaisia toimia sananvapauden rajoittamiseen käytetään?
2. Mitkä toimijat rajoittavat sananvapautta Irakin Kurdistanissa? Mihin tahoihin sananvapautta rajoittavat toimet kohdistuvat?
Questions
1. What restrictions on freedom of expression exist in Iraq, including Iraqi Kurdistan (KRI)? 
2. By what means and by whom is freedom of expression restricted in the KRI? Who are being targeted by restrictions on freedom of expression?
Onko Irakissa, ml. Irakin Kurdistan ilmaisunvapauteen liittyviä rajoitteita? Millaisia toimia sananvapauden rajoittamiseen käytetään? 
Yhdysvaltalainen Freedom House -tutkimuslaitos luokittelee maailman maat vapaiksi, osittain vapaiksi ja ei-vapaiksi ja pisteyttää maat poliittisten oikeuksien kannalta asteikolla</COIDocAbstract>
    <COIWSGroundsRejection xmlns="b5be3156-7e14-46bc-bfca-5c242eb3de3f" xsi:nil="true"/>
    <COIDocAuthors xmlns="e235e197-502c-49f1-8696-39d199cd5131">
      <Value>143</Value>
    </COIDocAuthors>
    <COIDocID xmlns="b5be3156-7e14-46bc-bfca-5c242eb3de3f">1096</COIDocID>
  </documentManagement>
</p:properties>
</file>

<file path=customXml/itemProps1.xml><?xml version="1.0" encoding="utf-8"?>
<ds:datastoreItem xmlns:ds="http://schemas.openxmlformats.org/officeDocument/2006/customXml" ds:itemID="{5CB781B3-6E08-40F5-91D6-9FCC03CEF0E5}">
  <ds:schemaRefs>
    <ds:schemaRef ds:uri="http://schemas.openxmlformats.org/officeDocument/2006/bibliography"/>
  </ds:schemaRefs>
</ds:datastoreItem>
</file>

<file path=customXml/itemProps2.xml><?xml version="1.0" encoding="utf-8"?>
<ds:datastoreItem xmlns:ds="http://schemas.openxmlformats.org/officeDocument/2006/customXml" ds:itemID="{6982611A-73B5-4C3E-94FB-7641CE6D9CEA}"/>
</file>

<file path=customXml/itemProps3.xml><?xml version="1.0" encoding="utf-8"?>
<ds:datastoreItem xmlns:ds="http://schemas.openxmlformats.org/officeDocument/2006/customXml" ds:itemID="{5CE17F9D-1461-4764-B456-7241FA5E408D}"/>
</file>

<file path=customXml/itemProps4.xml><?xml version="1.0" encoding="utf-8"?>
<ds:datastoreItem xmlns:ds="http://schemas.openxmlformats.org/officeDocument/2006/customXml" ds:itemID="{002345D1-434F-4831-B433-5B0A83275104}"/>
</file>

<file path=customXml/itemProps5.xml><?xml version="1.0" encoding="utf-8"?>
<ds:datastoreItem xmlns:ds="http://schemas.openxmlformats.org/officeDocument/2006/customXml" ds:itemID="{BBCF6660-5425-43A6-AB27-13E8F6C76050}"/>
</file>

<file path=customXml/itemProps6.xml><?xml version="1.0" encoding="utf-8"?>
<ds:datastoreItem xmlns:ds="http://schemas.openxmlformats.org/officeDocument/2006/customXml" ds:itemID="{7DF6D1B7-7286-4A1A-8C97-0081560CAB0D}"/>
</file>

<file path=docProps/app.xml><?xml version="1.0" encoding="utf-8"?>
<Properties xmlns="http://schemas.openxmlformats.org/officeDocument/2006/extended-properties" xmlns:vt="http://schemas.openxmlformats.org/officeDocument/2006/docPropsVTypes">
  <Template>Maatietopalvelu kyselyvastaus.dotx</Template>
  <TotalTime>0</TotalTime>
  <Pages>21</Pages>
  <Words>6784</Words>
  <Characters>54959</Characters>
  <Application>Microsoft Office Word</Application>
  <DocSecurity>0</DocSecurity>
  <Lines>457</Lines>
  <Paragraphs>123</Paragraphs>
  <ScaleCrop>false</ScaleCrop>
  <HeadingPairs>
    <vt:vector size="4" baseType="variant">
      <vt:variant>
        <vt:lpstr>Otsikko</vt:lpstr>
      </vt:variant>
      <vt:variant>
        <vt:i4>1</vt:i4>
      </vt:variant>
      <vt:variant>
        <vt:lpstr>Title</vt:lpstr>
      </vt:variant>
      <vt:variant>
        <vt:i4>1</vt:i4>
      </vt:variant>
    </vt:vector>
  </HeadingPairs>
  <TitlesOfParts>
    <vt:vector size="2" baseType="lpstr">
      <vt:lpstr/>
      <vt:lpstr/>
    </vt:vector>
  </TitlesOfParts>
  <LinksUpToDate>false</LinksUpToDate>
  <CharactersWithSpaces>61620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Irak / Ilmaisunvapaus Irakissa, ml. Irakin Kurdistanissa // Iraq / Freedom of Expression in Iraq and Kurdistan Region – Iraq (KRI)</dc:title>
  <dc:creator/>
  <cp:lastModifiedBy/>
  <cp:revision>1</cp:revision>
  <dcterms:created xsi:type="dcterms:W3CDTF">2026-09-08T10:02:00Z</dcterms:created>
  <dcterms:modified xsi:type="dcterms:W3CDTF">2026-09-08T10:02:00Z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0x0101006082E755F1844CC79067B3752112DFF7001047BA5BD0B4E34EBB5351390653CAB3</vt:lpwstr>
  </property>
  <property fmtid="{D5CDD505-2E9C-101B-9397-08002B2CF9AE}" pid="3" name="COIDocPublishersMM">
    <vt:lpwstr>115;#Maahanmuuttovirasto (MIGRI)|2e5f83a0-5a84-4a68-a064-ceb823ccc98a</vt:lpwstr>
  </property>
  <property fmtid="{D5CDD505-2E9C-101B-9397-08002B2CF9AE}" pid="4" name="COIDocAuthorsMM">
    <vt:lpwstr>116;#MAATIETOPALVELU|718956cb-5a02-48eb-badd-61c6fb0692f5</vt:lpwstr>
  </property>
  <property fmtid="{D5CDD505-2E9C-101B-9397-08002B2CF9AE}" pid="5" name="COIDocLanguageMM">
    <vt:lpwstr>1;#Finnish|d07062f0-7d8d-435b-93eb-e02c3282c9ee</vt:lpwstr>
  </property>
  <property fmtid="{D5CDD505-2E9C-101B-9397-08002B2CF9AE}" pid="6" name="COIDocTagsMM">
    <vt:lpwstr/>
  </property>
  <property fmtid="{D5CDD505-2E9C-101B-9397-08002B2CF9AE}" pid="7" name="COIDocOriginCountryMM">
    <vt:lpwstr>14;#Iraq|3b8426b1-dc90-4456-b276-ff771f530dac</vt:lpwstr>
  </property>
  <property fmtid="{D5CDD505-2E9C-101B-9397-08002B2CF9AE}" pid="8" name="COIInformTypeMM">
    <vt:lpwstr>4;#Response to COI Query|74af11f0-82c2-4825-bd8f-d6b1cac3a3aa</vt:lpwstr>
  </property>
</Properties>
</file>