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B8C27A1"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4AD94EFD"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0DB8115C" w14:textId="3A51EF73" w:rsidR="00800AA9" w:rsidRPr="00800AA9" w:rsidRDefault="00800AA9" w:rsidP="00C348A3">
      <w:pPr>
        <w:spacing w:before="0" w:after="0"/>
      </w:pPr>
      <w:r w:rsidRPr="00BB7F45">
        <w:rPr>
          <w:b/>
        </w:rPr>
        <w:t>Asiakirjan tunnus:</w:t>
      </w:r>
      <w:r>
        <w:t xml:space="preserve"> KT</w:t>
      </w:r>
      <w:r w:rsidR="000B084E">
        <w:t>1268</w:t>
      </w:r>
    </w:p>
    <w:p w14:paraId="697EBAE7" w14:textId="0300B0A0" w:rsidR="00800AA9" w:rsidRPr="009C7004" w:rsidRDefault="00800AA9" w:rsidP="00C348A3">
      <w:pPr>
        <w:spacing w:before="0" w:after="0"/>
      </w:pPr>
      <w:r w:rsidRPr="00BB7F45">
        <w:rPr>
          <w:b/>
        </w:rPr>
        <w:t>Päivämäärä</w:t>
      </w:r>
      <w:r>
        <w:t xml:space="preserve">: </w:t>
      </w:r>
      <w:r w:rsidR="009C7004">
        <w:t>26.5.2026</w:t>
      </w:r>
    </w:p>
    <w:p w14:paraId="3DD530DF" w14:textId="75DACCA8"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 </w:t>
      </w:r>
    </w:p>
    <w:p w14:paraId="36C0A5A4" w14:textId="77777777" w:rsidR="00800AA9" w:rsidRPr="00633BBD" w:rsidRDefault="00F81E86" w:rsidP="00800AA9">
      <w:pPr>
        <w:rPr>
          <w:rStyle w:val="Otsikko1Char"/>
          <w:b w:val="0"/>
          <w:sz w:val="20"/>
          <w:szCs w:val="20"/>
        </w:rPr>
      </w:pPr>
      <w:r>
        <w:rPr>
          <w:b/>
        </w:rPr>
        <w:pict w14:anchorId="5E69DAB7">
          <v:rect id="_x0000_i1025" style="width:0;height:1.5pt" o:hralign="center" o:hrstd="t" o:hr="t" fillcolor="#a0a0a0" stroked="f"/>
        </w:pict>
      </w:r>
    </w:p>
    <w:p w14:paraId="179F5B20" w14:textId="732D69CB" w:rsidR="008020E6" w:rsidRPr="00543F66" w:rsidRDefault="00F81E86"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938D4B49475244EFBEACFC4B2A3968A1"/>
          </w:placeholder>
          <w:text/>
        </w:sdtPr>
        <w:sdtEndPr>
          <w:rPr>
            <w:rStyle w:val="Otsikko1Char"/>
          </w:rPr>
        </w:sdtEndPr>
        <w:sdtContent>
          <w:r w:rsidR="00A7482C">
            <w:rPr>
              <w:rStyle w:val="Otsikko1Char"/>
              <w:rFonts w:cs="Times New Roman"/>
              <w:b/>
              <w:szCs w:val="24"/>
            </w:rPr>
            <w:t>Etiopia</w:t>
          </w:r>
          <w:r w:rsidR="00543F66" w:rsidRPr="00543F66">
            <w:rPr>
              <w:rStyle w:val="Otsikko1Char"/>
              <w:rFonts w:cs="Times New Roman"/>
              <w:b/>
              <w:szCs w:val="24"/>
            </w:rPr>
            <w:t xml:space="preserve"> / </w:t>
          </w:r>
          <w:r w:rsidR="00A7482C">
            <w:rPr>
              <w:rStyle w:val="Otsikko1Char"/>
              <w:rFonts w:cs="Times New Roman"/>
              <w:b/>
              <w:szCs w:val="24"/>
            </w:rPr>
            <w:t>Terveydenhuoltojärjestelmä, terveyspalvelujen saatavuus</w:t>
          </w:r>
          <w:r w:rsidR="000E2377">
            <w:rPr>
              <w:rStyle w:val="Otsikko1Char"/>
              <w:rFonts w:cs="Times New Roman"/>
              <w:b/>
              <w:szCs w:val="24"/>
            </w:rPr>
            <w:t xml:space="preserve"> eri puolilla maata</w:t>
          </w:r>
          <w:r w:rsidR="00A7482C">
            <w:rPr>
              <w:rStyle w:val="Otsikko1Char"/>
              <w:rFonts w:cs="Times New Roman"/>
              <w:b/>
              <w:szCs w:val="24"/>
            </w:rPr>
            <w:t>, adrenaliinin ja antihistamiinin saatavuus</w:t>
          </w:r>
        </w:sdtContent>
      </w:sdt>
    </w:p>
    <w:sdt>
      <w:sdtPr>
        <w:rPr>
          <w:rStyle w:val="Otsikko1Char"/>
          <w:rFonts w:cs="Times New Roman"/>
          <w:b/>
          <w:szCs w:val="24"/>
          <w:lang w:val="en-US"/>
        </w:rPr>
        <w:alias w:val="Country / Title in English"/>
        <w:tag w:val="Country / Title in English"/>
        <w:id w:val="2146699517"/>
        <w:lock w:val="sdtLocked"/>
        <w:placeholder>
          <w:docPart w:val="A5220C7A475143D6930C1C423BDF91CF"/>
        </w:placeholder>
        <w:text/>
      </w:sdtPr>
      <w:sdtEndPr>
        <w:rPr>
          <w:rStyle w:val="Kappaleenoletusfontti"/>
          <w:rFonts w:eastAsia="Times New Roman"/>
        </w:rPr>
      </w:sdtEndPr>
      <w:sdtContent>
        <w:p w14:paraId="5777863B" w14:textId="3670A581" w:rsidR="00082DFE" w:rsidRPr="00A7482C" w:rsidRDefault="00A7482C" w:rsidP="00543F66">
          <w:pPr>
            <w:pStyle w:val="POTSIKKO"/>
            <w:rPr>
              <w:lang w:val="en-US"/>
            </w:rPr>
          </w:pPr>
          <w:r w:rsidRPr="00A7482C">
            <w:rPr>
              <w:rStyle w:val="Otsikko1Char"/>
              <w:rFonts w:cs="Times New Roman"/>
              <w:b/>
              <w:szCs w:val="24"/>
              <w:lang w:val="en-US"/>
            </w:rPr>
            <w:t>Ethiopia</w:t>
          </w:r>
          <w:r w:rsidR="00810134" w:rsidRPr="00A7482C">
            <w:rPr>
              <w:rStyle w:val="Otsikko1Char"/>
              <w:rFonts w:cs="Times New Roman"/>
              <w:b/>
              <w:szCs w:val="24"/>
              <w:lang w:val="en-US"/>
            </w:rPr>
            <w:t xml:space="preserve"> / </w:t>
          </w:r>
          <w:r w:rsidRPr="00A7482C">
            <w:rPr>
              <w:rStyle w:val="Otsikko1Char"/>
              <w:rFonts w:cs="Times New Roman"/>
              <w:b/>
              <w:szCs w:val="24"/>
              <w:lang w:val="en-US"/>
            </w:rPr>
            <w:t>Health care system, a</w:t>
          </w:r>
          <w:r>
            <w:rPr>
              <w:rStyle w:val="Otsikko1Char"/>
              <w:rFonts w:cs="Times New Roman"/>
              <w:b/>
              <w:szCs w:val="24"/>
              <w:lang w:val="en-US"/>
            </w:rPr>
            <w:t>vailability of health services across the country, availability of adrenaline and antihistamine</w:t>
          </w:r>
        </w:p>
      </w:sdtContent>
    </w:sdt>
    <w:p w14:paraId="1F657AB3" w14:textId="77777777" w:rsidR="00082DFE" w:rsidRDefault="00F81E86" w:rsidP="00082DFE">
      <w:pPr>
        <w:rPr>
          <w:b/>
        </w:rPr>
      </w:pPr>
      <w:r>
        <w:rPr>
          <w:b/>
        </w:rPr>
        <w:pict w14:anchorId="1DF881B0">
          <v:rect id="_x0000_i1026" style="width:0;height:1.5pt" o:hralign="center" o:hrstd="t" o:hr="t" fillcolor="#a0a0a0" stroked="f"/>
        </w:pict>
      </w:r>
    </w:p>
    <w:p w14:paraId="1320E2C5"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55E1C40F7E414CE9ACC6EFB14CA1FA9D"/>
        </w:placeholder>
      </w:sdtPr>
      <w:sdtEndPr>
        <w:rPr>
          <w:rStyle w:val="Kappaleenoletusfontti"/>
        </w:rPr>
      </w:sdtEndPr>
      <w:sdtContent>
        <w:p w14:paraId="59F9970F" w14:textId="77777777" w:rsidR="000B084E" w:rsidRPr="000E2377" w:rsidRDefault="00A7482C" w:rsidP="000B084E">
          <w:pPr>
            <w:pStyle w:val="Kysymykset"/>
            <w:numPr>
              <w:ilvl w:val="0"/>
              <w:numId w:val="35"/>
            </w:numPr>
            <w:spacing w:after="0"/>
            <w:rPr>
              <w:rStyle w:val="KysymyksetChar"/>
              <w:i/>
              <w:iCs/>
            </w:rPr>
          </w:pPr>
          <w:r w:rsidRPr="000E2377">
            <w:rPr>
              <w:rStyle w:val="KysymyksetChar"/>
              <w:i/>
              <w:iCs/>
            </w:rPr>
            <w:t>Millainen on Etiopian terveydenhuoltojärjestelmä? Onk</w:t>
          </w:r>
          <w:r w:rsidR="000B084E" w:rsidRPr="000E2377">
            <w:rPr>
              <w:rStyle w:val="KysymyksetChar"/>
              <w:i/>
              <w:iCs/>
            </w:rPr>
            <w:t>o perusterveydenhoidon saatavuudessa alueellisia eroja?</w:t>
          </w:r>
        </w:p>
        <w:p w14:paraId="6FA86CD1" w14:textId="40641154" w:rsidR="00810134" w:rsidRPr="000B084E" w:rsidRDefault="000B084E" w:rsidP="000B084E">
          <w:pPr>
            <w:pStyle w:val="Kysymykset"/>
            <w:numPr>
              <w:ilvl w:val="0"/>
              <w:numId w:val="35"/>
            </w:numPr>
            <w:spacing w:before="0" w:after="0"/>
            <w:rPr>
              <w:i/>
              <w:iCs/>
            </w:rPr>
          </w:pPr>
          <w:r w:rsidRPr="000B084E">
            <w:rPr>
              <w:i/>
              <w:iCs/>
            </w:rPr>
            <w:t xml:space="preserve">Onko Etiopiassa saatavilla </w:t>
          </w:r>
          <w:proofErr w:type="spellStart"/>
          <w:r w:rsidRPr="000B084E">
            <w:rPr>
              <w:i/>
              <w:iCs/>
            </w:rPr>
            <w:t>Epipen</w:t>
          </w:r>
          <w:proofErr w:type="spellEnd"/>
          <w:r w:rsidRPr="000B084E">
            <w:rPr>
              <w:i/>
              <w:iCs/>
            </w:rPr>
            <w:t>-lääkettä ja antihistamiinia?</w:t>
          </w:r>
        </w:p>
      </w:sdtContent>
    </w:sdt>
    <w:p w14:paraId="2B63722E" w14:textId="77777777" w:rsidR="00082DFE" w:rsidRPr="000B084E" w:rsidRDefault="00082DFE" w:rsidP="00C348A3">
      <w:pPr>
        <w:pStyle w:val="Numeroimatonotsikko"/>
        <w:rPr>
          <w:lang w:val="en-US"/>
        </w:rPr>
      </w:pPr>
      <w:r w:rsidRPr="000B084E">
        <w:rPr>
          <w:lang w:val="en-US"/>
        </w:rPr>
        <w:t>Questions</w:t>
      </w:r>
    </w:p>
    <w:sdt>
      <w:sdtPr>
        <w:rPr>
          <w:rStyle w:val="KysymyksetChar"/>
          <w:i/>
          <w:iCs/>
          <w:lang w:val="en-US"/>
        </w:rPr>
        <w:alias w:val="Questions"/>
        <w:tag w:val="Fill in the questions here"/>
        <w:id w:val="-849104524"/>
        <w:lock w:val="sdtLocked"/>
        <w:placeholder>
          <w:docPart w:val="5DFEACB39C394F6BAAFBAAB1A36EAF68"/>
        </w:placeholder>
        <w:text w:multiLine="1"/>
      </w:sdtPr>
      <w:sdtEndPr>
        <w:rPr>
          <w:rStyle w:val="KysymyksetChar"/>
        </w:rPr>
      </w:sdtEndPr>
      <w:sdtContent>
        <w:p w14:paraId="21202A0D" w14:textId="30408629" w:rsidR="00082DFE" w:rsidRPr="000B084E" w:rsidRDefault="000B084E" w:rsidP="000B084E">
          <w:pPr>
            <w:pStyle w:val="Kysymykset"/>
            <w:rPr>
              <w:rStyle w:val="KysymyksetChar"/>
              <w:lang w:val="en-US"/>
            </w:rPr>
          </w:pPr>
          <w:r>
            <w:rPr>
              <w:rStyle w:val="KysymyksetChar"/>
              <w:i/>
              <w:iCs/>
              <w:lang w:val="en-US"/>
            </w:rPr>
            <w:t>1.</w:t>
          </w:r>
          <w:r w:rsidR="000E2377">
            <w:rPr>
              <w:rStyle w:val="KysymyksetChar"/>
              <w:i/>
              <w:iCs/>
              <w:lang w:val="en-US"/>
            </w:rPr>
            <w:t xml:space="preserve"> </w:t>
          </w:r>
          <w:r w:rsidRPr="000B084E">
            <w:rPr>
              <w:rStyle w:val="KysymyksetChar"/>
              <w:i/>
              <w:iCs/>
              <w:lang w:val="en-US"/>
            </w:rPr>
            <w:t>What is the health care system in Ethiopia like? Are there differences in the availability of basic health services across the country?</w:t>
          </w:r>
          <w:r>
            <w:rPr>
              <w:rStyle w:val="KysymyksetChar"/>
              <w:i/>
              <w:iCs/>
              <w:lang w:val="en-US"/>
            </w:rPr>
            <w:br/>
            <w:t xml:space="preserve">2. Are </w:t>
          </w:r>
          <w:proofErr w:type="spellStart"/>
          <w:r>
            <w:rPr>
              <w:rStyle w:val="KysymyksetChar"/>
              <w:i/>
              <w:iCs/>
              <w:lang w:val="en-US"/>
            </w:rPr>
            <w:t>Epipen</w:t>
          </w:r>
          <w:proofErr w:type="spellEnd"/>
          <w:r>
            <w:rPr>
              <w:rStyle w:val="KysymyksetChar"/>
              <w:i/>
              <w:iCs/>
              <w:lang w:val="en-US"/>
            </w:rPr>
            <w:t xml:space="preserve"> and antihistamine available in Ethiopia?</w:t>
          </w:r>
        </w:p>
      </w:sdtContent>
    </w:sdt>
    <w:p w14:paraId="69F9F84E" w14:textId="77777777" w:rsidR="00082DFE" w:rsidRPr="00082DFE" w:rsidRDefault="00F81E86" w:rsidP="00082DFE">
      <w:pPr>
        <w:pStyle w:val="LeiptekstiMigri"/>
        <w:ind w:left="0"/>
        <w:rPr>
          <w:lang w:val="en-GB"/>
        </w:rPr>
      </w:pPr>
      <w:r>
        <w:rPr>
          <w:b/>
        </w:rPr>
        <w:pict w14:anchorId="6194034B">
          <v:rect id="_x0000_i1027" style="width:0;height:1.5pt" o:hralign="center" o:hrstd="t" o:hr="t" fillcolor="#a0a0a0" stroked="f"/>
        </w:pict>
      </w:r>
    </w:p>
    <w:p w14:paraId="35B7C265" w14:textId="3C4F8352" w:rsidR="00543F66" w:rsidRDefault="0020021D" w:rsidP="00543F66">
      <w:pPr>
        <w:pStyle w:val="Otsikko1"/>
      </w:pPr>
      <w:bookmarkStart w:id="0" w:name="_Hlk129259295"/>
      <w:r w:rsidRPr="0020021D">
        <w:t>Millainen on Etiopian terveydenhuoltojärjestelmä? Onko perusterveydenhoidon saatavuudessa alueellisia eroja?</w:t>
      </w:r>
    </w:p>
    <w:p w14:paraId="516DBAED" w14:textId="697EA99B" w:rsidR="000B084E" w:rsidRDefault="000B084E" w:rsidP="000B084E">
      <w:r>
        <w:t>Etiopian terveydenhuoltojärjestelmää on käsitelty aiemmin Maahanmuuttoviraston maatietopalvelun 13.12.2022 julkaisemassa kyselyvastauksessa.</w:t>
      </w:r>
      <w:r>
        <w:rPr>
          <w:rStyle w:val="Alaviitteenviite"/>
        </w:rPr>
        <w:footnoteReference w:id="1"/>
      </w:r>
    </w:p>
    <w:p w14:paraId="3B3D8BBB" w14:textId="2798A3FD" w:rsidR="000E2377" w:rsidRPr="000E2377" w:rsidRDefault="000E2377" w:rsidP="000B084E">
      <w:pPr>
        <w:rPr>
          <w:b/>
          <w:bCs/>
        </w:rPr>
      </w:pPr>
      <w:r w:rsidRPr="000E2377">
        <w:rPr>
          <w:b/>
          <w:bCs/>
        </w:rPr>
        <w:t>Terveydenhuoltojärjestelmä</w:t>
      </w:r>
    </w:p>
    <w:p w14:paraId="7B228E12" w14:textId="4E5B79CF" w:rsidR="008362C7" w:rsidRDefault="00FB0ED6" w:rsidP="000C68BE">
      <w:r>
        <w:t>Etiopian</w:t>
      </w:r>
      <w:r w:rsidR="000E2377">
        <w:t xml:space="preserve"> julkinen</w:t>
      </w:r>
      <w:r>
        <w:t xml:space="preserve"> terveydenhuoltojärjestelmä on kolmitasoinen. Ensimmäisellä tasolla </w:t>
      </w:r>
      <w:r w:rsidR="00FB6E02">
        <w:t xml:space="preserve">toimivia </w:t>
      </w:r>
      <w:r>
        <w:t>perusterveydenhuollon yksikö</w:t>
      </w:r>
      <w:r w:rsidR="00FB6E02">
        <w:t>itä</w:t>
      </w:r>
      <w:r>
        <w:t xml:space="preserve"> (</w:t>
      </w:r>
      <w:r w:rsidR="000E2377">
        <w:t xml:space="preserve">engl. </w:t>
      </w:r>
      <w:proofErr w:type="spellStart"/>
      <w:r>
        <w:t>primary</w:t>
      </w:r>
      <w:proofErr w:type="spellEnd"/>
      <w:r>
        <w:t xml:space="preserve"> </w:t>
      </w:r>
      <w:proofErr w:type="spellStart"/>
      <w:r>
        <w:t>health</w:t>
      </w:r>
      <w:proofErr w:type="spellEnd"/>
      <w:r>
        <w:t xml:space="preserve"> </w:t>
      </w:r>
      <w:proofErr w:type="spellStart"/>
      <w:r>
        <w:t>care</w:t>
      </w:r>
      <w:proofErr w:type="spellEnd"/>
      <w:r>
        <w:t xml:space="preserve"> </w:t>
      </w:r>
      <w:proofErr w:type="spellStart"/>
      <w:r>
        <w:t>units</w:t>
      </w:r>
      <w:proofErr w:type="spellEnd"/>
      <w:r>
        <w:t>, PHCU)</w:t>
      </w:r>
      <w:r w:rsidR="00FB6E02">
        <w:t xml:space="preserve"> ovat terveysasemat (engl. </w:t>
      </w:r>
      <w:proofErr w:type="spellStart"/>
      <w:r w:rsidR="00FB6E02">
        <w:t>health</w:t>
      </w:r>
      <w:proofErr w:type="spellEnd"/>
      <w:r w:rsidR="00FB6E02">
        <w:t xml:space="preserve"> </w:t>
      </w:r>
      <w:proofErr w:type="spellStart"/>
      <w:r w:rsidR="00FB6E02">
        <w:t>posts</w:t>
      </w:r>
      <w:proofErr w:type="spellEnd"/>
      <w:r w:rsidR="00FB6E02">
        <w:t>)</w:t>
      </w:r>
      <w:r w:rsidR="00E3181E">
        <w:t>,</w:t>
      </w:r>
      <w:r w:rsidR="00FB6E02">
        <w:t xml:space="preserve"> terveyskeskukset (engl. </w:t>
      </w:r>
      <w:proofErr w:type="spellStart"/>
      <w:r w:rsidR="00FB6E02">
        <w:t>health</w:t>
      </w:r>
      <w:proofErr w:type="spellEnd"/>
      <w:r w:rsidR="00FB6E02">
        <w:t xml:space="preserve"> </w:t>
      </w:r>
      <w:proofErr w:type="spellStart"/>
      <w:r w:rsidR="00FB6E02">
        <w:t>centres</w:t>
      </w:r>
      <w:proofErr w:type="spellEnd"/>
      <w:r w:rsidR="00FB6E02">
        <w:t xml:space="preserve">) ja perussairaalat (engl. </w:t>
      </w:r>
      <w:proofErr w:type="spellStart"/>
      <w:r w:rsidR="00FB6E02">
        <w:t>primary</w:t>
      </w:r>
      <w:proofErr w:type="spellEnd"/>
      <w:r w:rsidR="00FB6E02">
        <w:t xml:space="preserve"> </w:t>
      </w:r>
      <w:proofErr w:type="spellStart"/>
      <w:r w:rsidR="00FB6E02">
        <w:t>hospitals</w:t>
      </w:r>
      <w:proofErr w:type="spellEnd"/>
      <w:r w:rsidR="00FB6E02">
        <w:t xml:space="preserve">), jotka tarjoavat välttämättömiä palveluja. </w:t>
      </w:r>
      <w:r w:rsidR="000E2377">
        <w:t>T</w:t>
      </w:r>
      <w:r>
        <w:t>erveyskesku</w:t>
      </w:r>
      <w:r w:rsidR="000E2377">
        <w:t>kset ovat</w:t>
      </w:r>
      <w:r>
        <w:t xml:space="preserve"> yhteydessä viiteen </w:t>
      </w:r>
      <w:r w:rsidR="00FB6E02">
        <w:lastRenderedPageBreak/>
        <w:t>”</w:t>
      </w:r>
      <w:r>
        <w:t>satelliittiterveysasemaan</w:t>
      </w:r>
      <w:r w:rsidR="00FB6E02">
        <w:t>”</w:t>
      </w:r>
      <w:r>
        <w:t xml:space="preserve"> ja palvele</w:t>
      </w:r>
      <w:r w:rsidR="000E2377">
        <w:t>vat</w:t>
      </w:r>
      <w:r>
        <w:t xml:space="preserve"> noin 25 000 ihmistä</w:t>
      </w:r>
      <w:r w:rsidR="00FB6E02">
        <w:t>.</w:t>
      </w:r>
      <w:r w:rsidR="000E2377">
        <w:rPr>
          <w:rStyle w:val="Alaviitteenviite"/>
        </w:rPr>
        <w:footnoteReference w:id="2"/>
      </w:r>
      <w:r w:rsidR="000E2377">
        <w:t xml:space="preserve"> </w:t>
      </w:r>
      <w:r w:rsidR="00FB6E02">
        <w:t xml:space="preserve"> </w:t>
      </w:r>
      <w:r w:rsidR="00E3181E" w:rsidRPr="009D5282">
        <w:t>Maaseudulla perusterveydenhuollon yksiköt koostuvat tyypillisesti terveyskeskuksesta ja siihen liitoksissa olevasta viidestä terveysasemasta. Kaupunkialueilla terveyskeskukset tarjoavat perusterveydenhuollon palveluja.</w:t>
      </w:r>
      <w:r w:rsidR="00E3181E" w:rsidRPr="009D5282">
        <w:rPr>
          <w:vertAlign w:val="superscript"/>
        </w:rPr>
        <w:footnoteReference w:id="3"/>
      </w:r>
      <w:r w:rsidR="00E3181E">
        <w:t xml:space="preserve"> </w:t>
      </w:r>
      <w:r w:rsidR="00C114BE">
        <w:t>Terveysasemista kolme neljäsosaa on luokiteltu perusterveysasemiksi (</w:t>
      </w:r>
      <w:r w:rsidR="000E2377">
        <w:t xml:space="preserve">engl. </w:t>
      </w:r>
      <w:proofErr w:type="spellStart"/>
      <w:r w:rsidR="00C114BE">
        <w:t>basic</w:t>
      </w:r>
      <w:proofErr w:type="spellEnd"/>
      <w:r w:rsidR="00C114BE">
        <w:t xml:space="preserve"> </w:t>
      </w:r>
      <w:proofErr w:type="spellStart"/>
      <w:r w:rsidR="00C114BE">
        <w:t>health</w:t>
      </w:r>
      <w:proofErr w:type="spellEnd"/>
      <w:r w:rsidR="00C114BE">
        <w:t xml:space="preserve"> </w:t>
      </w:r>
      <w:proofErr w:type="spellStart"/>
      <w:r w:rsidR="00C114BE">
        <w:t>posts</w:t>
      </w:r>
      <w:proofErr w:type="spellEnd"/>
      <w:r w:rsidR="00C114BE">
        <w:t>, BHP), joka kymmenes laaja-alaisiksi terveysasemiksi (</w:t>
      </w:r>
      <w:r w:rsidR="000E2377">
        <w:t xml:space="preserve">engl. </w:t>
      </w:r>
      <w:proofErr w:type="spellStart"/>
      <w:r w:rsidR="00C114BE">
        <w:t>comprehensive</w:t>
      </w:r>
      <w:proofErr w:type="spellEnd"/>
      <w:r w:rsidR="00C114BE">
        <w:t xml:space="preserve"> </w:t>
      </w:r>
      <w:proofErr w:type="spellStart"/>
      <w:r w:rsidR="00C114BE">
        <w:t>health</w:t>
      </w:r>
      <w:proofErr w:type="spellEnd"/>
      <w:r w:rsidR="00C114BE">
        <w:t xml:space="preserve"> </w:t>
      </w:r>
      <w:proofErr w:type="spellStart"/>
      <w:r w:rsidR="00C114BE">
        <w:t>posts</w:t>
      </w:r>
      <w:proofErr w:type="spellEnd"/>
      <w:r w:rsidR="00C114BE">
        <w:t xml:space="preserve">, CHP) ja loput noin 15 % on </w:t>
      </w:r>
      <w:r w:rsidR="000E2377">
        <w:t xml:space="preserve">yhdistetty tai </w:t>
      </w:r>
      <w:r w:rsidR="00C114BE">
        <w:t>su</w:t>
      </w:r>
      <w:r w:rsidR="00E3181E">
        <w:t>unniteltu</w:t>
      </w:r>
      <w:r w:rsidR="00C114BE">
        <w:t xml:space="preserve"> yhdistettäväksi terveyskeskuksiin.</w:t>
      </w:r>
      <w:r w:rsidR="00044FB6">
        <w:rPr>
          <w:rStyle w:val="Alaviitteenviite"/>
        </w:rPr>
        <w:footnoteReference w:id="4"/>
      </w:r>
      <w:r w:rsidR="00C114BE">
        <w:t xml:space="preserve"> </w:t>
      </w:r>
    </w:p>
    <w:p w14:paraId="62211B30" w14:textId="2714C1F6" w:rsidR="00E04898" w:rsidRDefault="008A59B6" w:rsidP="00B25109">
      <w:r>
        <w:t xml:space="preserve">Etiopiassa kehitettiin vuonna 2003 Health Extension </w:t>
      </w:r>
      <w:proofErr w:type="spellStart"/>
      <w:r>
        <w:t>Programme</w:t>
      </w:r>
      <w:proofErr w:type="spellEnd"/>
      <w:r>
        <w:t xml:space="preserve"> (HEP) -ohjelma, jonka puitteissa tarjotaan tiettyjä</w:t>
      </w:r>
      <w:r w:rsidR="00A07E62">
        <w:t xml:space="preserve"> ennaltaehkäiseviä ja rajoitettuja</w:t>
      </w:r>
      <w:r>
        <w:t xml:space="preserve"> hoitopalveluja (HEP </w:t>
      </w:r>
      <w:proofErr w:type="spellStart"/>
      <w:r>
        <w:t>packages</w:t>
      </w:r>
      <w:proofErr w:type="spellEnd"/>
      <w:r>
        <w:t xml:space="preserve">). Ohjelmaan osallistuu </w:t>
      </w:r>
      <w:r w:rsidR="004978BB">
        <w:t xml:space="preserve">noin </w:t>
      </w:r>
      <w:r>
        <w:t>40 000 terveydenhuollon kenttätyöntekijää (</w:t>
      </w:r>
      <w:r w:rsidR="000E2377">
        <w:t xml:space="preserve">engl. </w:t>
      </w:r>
      <w:proofErr w:type="spellStart"/>
      <w:r>
        <w:t>health</w:t>
      </w:r>
      <w:proofErr w:type="spellEnd"/>
      <w:r>
        <w:t xml:space="preserve"> </w:t>
      </w:r>
      <w:proofErr w:type="spellStart"/>
      <w:r>
        <w:t>extension</w:t>
      </w:r>
      <w:proofErr w:type="spellEnd"/>
      <w:r>
        <w:t xml:space="preserve"> </w:t>
      </w:r>
      <w:proofErr w:type="spellStart"/>
      <w:r>
        <w:t>workers</w:t>
      </w:r>
      <w:proofErr w:type="spellEnd"/>
      <w:r>
        <w:t>, HEW)</w:t>
      </w:r>
      <w:r w:rsidR="004978BB">
        <w:t>. Aluksi heitä toimi vain terveys</w:t>
      </w:r>
      <w:r w:rsidR="00E3181E">
        <w:t>asemien</w:t>
      </w:r>
      <w:r w:rsidR="004978BB">
        <w:t xml:space="preserve"> yhteydessä, mutta sittemmin toimintaa on laajennettu myös urbaaneille alueille ja paimentolaisväestön keskuuteen.</w:t>
      </w:r>
      <w:r w:rsidR="004978BB" w:rsidRPr="004978BB">
        <w:t xml:space="preserve"> </w:t>
      </w:r>
      <w:r w:rsidR="004978BB">
        <w:t>Terveysministeriön vuonna 2021 julkaisemassa terveydenhuollon kenttätyöohjeistuksessa on lueteltuna yksityiskohtaisesti kaikki HEP-hoitopalvelut, joita väestön olisi tarkoitus saada.</w:t>
      </w:r>
      <w:r w:rsidR="004978BB">
        <w:rPr>
          <w:rStyle w:val="Alaviitteenviite"/>
        </w:rPr>
        <w:footnoteReference w:id="5"/>
      </w:r>
      <w:r w:rsidR="004978BB">
        <w:t xml:space="preserve"> </w:t>
      </w:r>
      <w:r w:rsidR="00BC1662">
        <w:t xml:space="preserve">South West -osavaltiossa kansainvälisellä tuella toimivan </w:t>
      </w:r>
      <w:proofErr w:type="spellStart"/>
      <w:r w:rsidR="00BC1662">
        <w:t>Weema</w:t>
      </w:r>
      <w:proofErr w:type="spellEnd"/>
      <w:r w:rsidR="00BC1662">
        <w:t>-projektin verkkosivuilla kuvataan kenttätyöntekijöiden tehtävänkuvaa maaseutualueella: kenttätyöntekijät ovat koulutettuja arvioimaan, luokittelemaan ja hoitamaan yleisiä sairauksia, kun ripulia, malariaa, keuhkokuumetta ja aliravitsemusta. He tarjoavat myös raskauden seurantaa, synnytyksen jälkeistä hoitoa, perhesuunnittelua ja rokotuksia. Kenttä</w:t>
      </w:r>
      <w:r w:rsidR="00BC1662" w:rsidRPr="00BC1662">
        <w:t>työntekijöillä on usein suuri potilas</w:t>
      </w:r>
      <w:r w:rsidR="00BC1662">
        <w:t>määrä vastuullaan</w:t>
      </w:r>
      <w:r w:rsidR="00BC1662" w:rsidRPr="00BC1662">
        <w:t xml:space="preserve"> ja vielä suuremmat yhteisön tarpeet. </w:t>
      </w:r>
      <w:r w:rsidR="00BC1662">
        <w:t>Käytössä on joitakin d</w:t>
      </w:r>
      <w:r w:rsidR="00BC1662" w:rsidRPr="00BC1662">
        <w:t>igitaalis</w:t>
      </w:r>
      <w:r w:rsidR="00BC1662">
        <w:t>ia</w:t>
      </w:r>
      <w:r w:rsidR="00BC1662" w:rsidRPr="00BC1662">
        <w:t xml:space="preserve"> työkalu</w:t>
      </w:r>
      <w:r w:rsidR="00BC1662">
        <w:t>ja, esimerkiksi matkapuhelimella käytettävä työkalu potilaan arvioimiseen.</w:t>
      </w:r>
      <w:r w:rsidR="00761B2C">
        <w:rPr>
          <w:rStyle w:val="Alaviitteenviite"/>
        </w:rPr>
        <w:footnoteReference w:id="6"/>
      </w:r>
    </w:p>
    <w:p w14:paraId="1E2EC4D9" w14:textId="5EFCC840" w:rsidR="00C75A5C" w:rsidRDefault="00856FCB" w:rsidP="00C75A5C">
      <w:pPr>
        <w:rPr>
          <w:bCs/>
        </w:rPr>
      </w:pPr>
      <w:r>
        <w:rPr>
          <w:bCs/>
        </w:rPr>
        <w:t>P</w:t>
      </w:r>
      <w:r w:rsidR="00C75A5C" w:rsidRPr="00CF1CA7">
        <w:rPr>
          <w:bCs/>
        </w:rPr>
        <w:t>erusterveydenhuollossa</w:t>
      </w:r>
      <w:r>
        <w:rPr>
          <w:bCs/>
        </w:rPr>
        <w:t xml:space="preserve"> on julkisia mielenterveyspalveluja. Lisäksi </w:t>
      </w:r>
      <w:r w:rsidR="00C75A5C" w:rsidRPr="00CF1CA7">
        <w:rPr>
          <w:bCs/>
        </w:rPr>
        <w:t>erikoistuneempia palveluita</w:t>
      </w:r>
      <w:r>
        <w:rPr>
          <w:bCs/>
        </w:rPr>
        <w:t xml:space="preserve"> on</w:t>
      </w:r>
      <w:r w:rsidR="00C75A5C" w:rsidRPr="00CF1CA7">
        <w:rPr>
          <w:bCs/>
        </w:rPr>
        <w:t xml:space="preserve"> alueellisissa ja kansallisissa sairaaloissa</w:t>
      </w:r>
      <w:r w:rsidR="00C75A5C">
        <w:rPr>
          <w:bCs/>
        </w:rPr>
        <w:t>. Akateemiseen, mielenterveyspalveluja käsittelevään julkaisuun (7/2024)  haastatellun kahden asiantuntijan mukaan v</w:t>
      </w:r>
      <w:r w:rsidR="00C75A5C" w:rsidRPr="00D2057A">
        <w:rPr>
          <w:bCs/>
        </w:rPr>
        <w:t>altio tarjoaa neuvontapalveluja ja mielenterveyspalveluja muutamissa sairaaloissa, mutta näiden palvelujen saatavuus on hyvin rajallista. Kansalaisjärjestöt, kansainväliset järjestöt, yksityinen sektori, uskonnolliset ryhmät ja hallitus edistävät mielenterveyspalvelujen saatavuutta, mutta erikoistuneita palveluja tarjotaan hyvin vähän, ja palvelujen laatu on puutteellista.</w:t>
      </w:r>
      <w:r w:rsidR="00C75A5C">
        <w:rPr>
          <w:bCs/>
        </w:rPr>
        <w:t xml:space="preserve"> Asiantuntijat</w:t>
      </w:r>
      <w:r w:rsidR="00C75A5C" w:rsidRPr="000369FF">
        <w:rPr>
          <w:bCs/>
        </w:rPr>
        <w:t xml:space="preserve"> kuvailivat</w:t>
      </w:r>
      <w:r w:rsidR="00745BEF">
        <w:rPr>
          <w:bCs/>
        </w:rPr>
        <w:t xml:space="preserve">, että </w:t>
      </w:r>
      <w:r w:rsidR="00C75A5C" w:rsidRPr="000369FF">
        <w:rPr>
          <w:bCs/>
        </w:rPr>
        <w:t xml:space="preserve"> palveluissa o</w:t>
      </w:r>
      <w:r w:rsidR="00745BEF">
        <w:rPr>
          <w:bCs/>
        </w:rPr>
        <w:t>n suuri aukko</w:t>
      </w:r>
      <w:r w:rsidR="00C75A5C" w:rsidRPr="000369FF">
        <w:rPr>
          <w:bCs/>
        </w:rPr>
        <w:t xml:space="preserve">, joka johtuu </w:t>
      </w:r>
      <w:r w:rsidR="00C75A5C">
        <w:rPr>
          <w:bCs/>
        </w:rPr>
        <w:t xml:space="preserve">paitsi </w:t>
      </w:r>
      <w:r w:rsidR="00C75A5C" w:rsidRPr="000369FF">
        <w:rPr>
          <w:bCs/>
        </w:rPr>
        <w:t>yleisen tietoisuuden puutteesta</w:t>
      </w:r>
      <w:r w:rsidR="00C75A5C">
        <w:rPr>
          <w:bCs/>
        </w:rPr>
        <w:t>, myös siitä, ettei ammattilaisia ja sairaaloita ole tarpeeksi.</w:t>
      </w:r>
      <w:r w:rsidR="00C75A5C">
        <w:rPr>
          <w:rStyle w:val="Alaviitteenviite"/>
          <w:bCs/>
        </w:rPr>
        <w:footnoteReference w:id="7"/>
      </w:r>
    </w:p>
    <w:p w14:paraId="13F091ED" w14:textId="77777777" w:rsidR="00856FCB" w:rsidRDefault="00856FCB" w:rsidP="00856FCB">
      <w:r>
        <w:t>Perusterveydenhuollon tasolla on perussairaaloita, jotka palvelevat noin 100 000 ihmistä ja tarjoavat sekä laitos- että avohoitoa.</w:t>
      </w:r>
      <w:r>
        <w:rPr>
          <w:rStyle w:val="Alaviitteenviite"/>
        </w:rPr>
        <w:footnoteReference w:id="8"/>
      </w:r>
      <w:r>
        <w:t xml:space="preserve"> Toiselle tasolle kuuluvat yleissairaalat, joihin potilaat ohjautuvat perussairaalan lähetteellä. Nämä yleissairaalat palvelevat keskimäärin miljoonaa ihmistä. Ne toimivat myös terveydenhuollon ammattilaisten koulutuskeskuksina. Kolmas taso koostuu erikoissairaaloista, jotka palvelevat noin viiden miljoonan ihmisen väestöä ja joihin ohjaudutaan yleissairaaloiden lähetteellä.</w:t>
      </w:r>
      <w:r>
        <w:rPr>
          <w:rStyle w:val="Alaviitteenviite"/>
        </w:rPr>
        <w:footnoteReference w:id="9"/>
      </w:r>
      <w:r>
        <w:t xml:space="preserve"> </w:t>
      </w:r>
    </w:p>
    <w:p w14:paraId="6EF5D90C" w14:textId="4C25CBD7" w:rsidR="00E3181E" w:rsidRPr="000956CE" w:rsidRDefault="00E3181E" w:rsidP="00E3181E">
      <w:r>
        <w:t>Etiopian terveysministeriön julkaiseman vuosiraportin (</w:t>
      </w:r>
      <w:r w:rsidR="00233090">
        <w:t xml:space="preserve">valtion tilikausi </w:t>
      </w:r>
      <w:r>
        <w:t>2024/25)</w:t>
      </w:r>
      <w:r w:rsidR="00233090">
        <w:rPr>
          <w:rStyle w:val="Alaviitteenviite"/>
        </w:rPr>
        <w:footnoteReference w:id="10"/>
      </w:r>
      <w:r>
        <w:t xml:space="preserve"> mukaan maassa on noin 15400 terveysasemaa, 3900 terveyskeskusta ja 415 julkista sairaala, joista 275 on perus-, 108 yleis- ja 32 erikoissairaaloita. 53 eri tason sairaalaa on rakenteilla. </w:t>
      </w:r>
      <w:r>
        <w:lastRenderedPageBreak/>
        <w:t>Terveydenhuollon toimipisteiden määrä alueittain on löydettävissä vuosiraportista.</w:t>
      </w:r>
      <w:r>
        <w:rPr>
          <w:rStyle w:val="Alaviitteenviite"/>
        </w:rPr>
        <w:footnoteReference w:id="11"/>
      </w:r>
      <w:r w:rsidRPr="000D331A">
        <w:t xml:space="preserve"> </w:t>
      </w:r>
      <w:r>
        <w:t>Kaikki terveydenhuollon toimipisteet on luetteloitu Etiopian terveysministeriön verkkosivuilla.</w:t>
      </w:r>
      <w:r>
        <w:rPr>
          <w:rStyle w:val="Alaviitteenviite"/>
        </w:rPr>
        <w:footnoteReference w:id="12"/>
      </w:r>
    </w:p>
    <w:p w14:paraId="54BCC4AC" w14:textId="632980C1" w:rsidR="00233090" w:rsidRDefault="00233090" w:rsidP="00233090">
      <w:r>
        <w:t xml:space="preserve">Etiopia osoittaa budjetistaan terveydenhuoltoon </w:t>
      </w:r>
      <w:r w:rsidR="00A04E93">
        <w:t xml:space="preserve">alle </w:t>
      </w:r>
      <w:r>
        <w:t>Afrikan unionin asettama</w:t>
      </w:r>
      <w:r w:rsidR="00A04E93">
        <w:t>n</w:t>
      </w:r>
      <w:r>
        <w:t xml:space="preserve"> 15 prosentin tavoite</w:t>
      </w:r>
      <w:r w:rsidR="00A04E93">
        <w:t>osuuden</w:t>
      </w:r>
      <w:r>
        <w:t>.</w:t>
      </w:r>
      <w:r>
        <w:rPr>
          <w:rStyle w:val="Alaviitteenviite"/>
        </w:rPr>
        <w:footnoteReference w:id="13"/>
      </w:r>
      <w:r>
        <w:t xml:space="preserve"> </w:t>
      </w:r>
      <w:proofErr w:type="spellStart"/>
      <w:r>
        <w:t>UNICEF:n</w:t>
      </w:r>
      <w:proofErr w:type="spellEnd"/>
      <w:r>
        <w:t xml:space="preserve"> mukaan tilikaudella 2023/24 Etiopian budjetista 8,3 % osoitettiin terveydenhuoltoon ja tilikaudella 2024/25 7,3 %.</w:t>
      </w:r>
      <w:r>
        <w:rPr>
          <w:rStyle w:val="Alaviitteenviite"/>
        </w:rPr>
        <w:footnoteReference w:id="14"/>
      </w:r>
      <w:r>
        <w:t xml:space="preserve">  Terveysministeriön raportin mukaan tilikaudella 2024/25  kansallisella tasolla osuus oli 12,1 %, mutta alueittain siinä oli vaihtelua </w:t>
      </w:r>
      <w:proofErr w:type="spellStart"/>
      <w:r>
        <w:t>Hararin</w:t>
      </w:r>
      <w:proofErr w:type="spellEnd"/>
      <w:r>
        <w:t xml:space="preserve"> 8 %:sta Amharan ja </w:t>
      </w:r>
      <w:proofErr w:type="spellStart"/>
      <w:r>
        <w:t>Benishangul-Gumuzin</w:t>
      </w:r>
      <w:proofErr w:type="spellEnd"/>
      <w:r>
        <w:t xml:space="preserve"> 14,7 %:iin.</w:t>
      </w:r>
      <w:r>
        <w:rPr>
          <w:rStyle w:val="Alaviitteenviite"/>
        </w:rPr>
        <w:footnoteReference w:id="15"/>
      </w:r>
      <w:r>
        <w:t xml:space="preserve"> </w:t>
      </w:r>
    </w:p>
    <w:p w14:paraId="725FA0E5" w14:textId="7C6F7B6A" w:rsidR="00505298" w:rsidRDefault="00525BE6" w:rsidP="00032351">
      <w:r>
        <w:t>Liittovaltion terveysbudjetista kolme neljäsosaa on osoitettu pääomaprojekteihin (terveysinfra, lääkkeiden hankinta, kuljetusvälineistö) ja loput kolmannen tason terveydenhuoltopalveluihin. Perusterveydenhuolto</w:t>
      </w:r>
      <w:r w:rsidR="00505298">
        <w:t>a</w:t>
      </w:r>
      <w:r>
        <w:t>, jota toteutetaan pääasiassa ensimmäisellä tasolla</w:t>
      </w:r>
      <w:r w:rsidR="00505298">
        <w:t>,</w:t>
      </w:r>
      <w:r>
        <w:t xml:space="preserve"> rahoitetaan alueellisista terveysbudjeteista. </w:t>
      </w:r>
      <w:r w:rsidR="009C7004">
        <w:t>Osavaltio</w:t>
      </w:r>
      <w:r w:rsidR="00505298">
        <w:t xml:space="preserve">hallitukset osoittavat suurimman osan terveysbudjeteistaan juokseviin kustannuksiin, jolloin pääomainvestointeihin, </w:t>
      </w:r>
      <w:r w:rsidR="009C7004">
        <w:t>kuten</w:t>
      </w:r>
      <w:r w:rsidR="00505298">
        <w:t xml:space="preserve"> infrastruktuuriin ja lääketieteellisiin laitteisiin</w:t>
      </w:r>
      <w:r w:rsidR="009C7004">
        <w:t>,</w:t>
      </w:r>
      <w:r w:rsidR="00505298">
        <w:t xml:space="preserve"> jää vain vähän varoja. P</w:t>
      </w:r>
      <w:r w:rsidR="00E04898">
        <w:t>iirikuntatasolla</w:t>
      </w:r>
      <w:r w:rsidR="00505298">
        <w:t xml:space="preserve"> </w:t>
      </w:r>
      <w:r w:rsidR="00032351">
        <w:t>(</w:t>
      </w:r>
      <w:proofErr w:type="spellStart"/>
      <w:r w:rsidR="00032351">
        <w:t>woreda</w:t>
      </w:r>
      <w:proofErr w:type="spellEnd"/>
      <w:r w:rsidR="00032351">
        <w:t xml:space="preserve">-tasolla) </w:t>
      </w:r>
      <w:r w:rsidR="00505298">
        <w:t>tilanne on vieläkin huonompi, sillä lähes kaikki resurssit menevät palkkoihin.</w:t>
      </w:r>
      <w:r w:rsidR="00032351" w:rsidRPr="00032351">
        <w:t xml:space="preserve"> </w:t>
      </w:r>
      <w:r w:rsidR="00032351">
        <w:t>Budjetit eivät useinkaan riitä kattamaan peruspalveluiden tarpeita, mikä heikentää perusterveydenhuollon palveluiden tarjontaa.</w:t>
      </w:r>
      <w:r w:rsidR="000F7521">
        <w:rPr>
          <w:rStyle w:val="Alaviitteenviite"/>
        </w:rPr>
        <w:footnoteReference w:id="16"/>
      </w:r>
      <w:r w:rsidR="00505298">
        <w:t xml:space="preserve"> </w:t>
      </w:r>
    </w:p>
    <w:p w14:paraId="1619718D" w14:textId="47C602D6" w:rsidR="00A04E93" w:rsidRDefault="00A04E93" w:rsidP="00A04E93">
      <w:r>
        <w:t>Ulkomaisen avun osuus Etiopian terveydenhuollon budjetista on kymmeniä prosentteja. Voimakas riippuvuus ulkoisesta avusta ei ole kestävää varsink</w:t>
      </w:r>
      <w:r w:rsidR="00C75A5C">
        <w:t>aan</w:t>
      </w:r>
      <w:r>
        <w:t>, kun virallinen kehitysapu vähenee globaalien muutosten vaikutuksesta.</w:t>
      </w:r>
      <w:r>
        <w:rPr>
          <w:rStyle w:val="Alaviitteenviite"/>
        </w:rPr>
        <w:footnoteReference w:id="17"/>
      </w:r>
      <w:r>
        <w:t xml:space="preserve"> Tämänhetkinen terveyssektorin budjetti on 48 miljardia </w:t>
      </w:r>
      <w:proofErr w:type="spellStart"/>
      <w:r>
        <w:t>birriä</w:t>
      </w:r>
      <w:proofErr w:type="spellEnd"/>
      <w:r>
        <w:t xml:space="preserve">, josta 31,7 miljardia katetaan valtion omista varoista ja 16,3 miljardia </w:t>
      </w:r>
      <w:proofErr w:type="spellStart"/>
      <w:r>
        <w:t>birriä</w:t>
      </w:r>
      <w:proofErr w:type="spellEnd"/>
      <w:r>
        <w:t xml:space="preserve"> ulkoisista avustusvaroista.</w:t>
      </w:r>
      <w:r>
        <w:rPr>
          <w:rStyle w:val="Alaviitteenviite"/>
        </w:rPr>
        <w:footnoteReference w:id="18"/>
      </w:r>
      <w:r>
        <w:t xml:space="preserve"> </w:t>
      </w:r>
    </w:p>
    <w:p w14:paraId="3AC3AD3A" w14:textId="1D6C32CF" w:rsidR="00A04E93" w:rsidRDefault="00A04E93" w:rsidP="00A04E93">
      <w:r>
        <w:t xml:space="preserve">Yhdysvaltain kehitysapuleikkaukset vuoden 2025 alkupuolella ovat vaikuttaneet humanitaariseen avustustyöhön Etiopiassa. </w:t>
      </w:r>
      <w:r w:rsidRPr="00EE0B76">
        <w:t>ACAPS</w:t>
      </w:r>
      <w:r w:rsidR="006B262D" w:rsidRPr="00EE0B76">
        <w:rPr>
          <w:rStyle w:val="Alaviitteenviite"/>
        </w:rPr>
        <w:footnoteReference w:id="19"/>
      </w:r>
      <w:r>
        <w:t xml:space="preserve"> totesi 3/2025, että rahoituksen jäädyttämisen odotetaan vaikuttavan vakavasti Etiopian terveydenhuoltopalvelujen tarjontaan, vaikka vaikutusten kokonaislaajuus terveydenhuoltoalalla oli tuolloin vielä epäselvää.</w:t>
      </w:r>
      <w:r>
        <w:rPr>
          <w:rStyle w:val="Alaviitteenviite"/>
        </w:rPr>
        <w:footnoteReference w:id="20"/>
      </w:r>
      <w:r>
        <w:t xml:space="preserve"> Apuleikkausten vuoksi </w:t>
      </w:r>
      <w:r w:rsidR="00BB6470">
        <w:t xml:space="preserve">mm. </w:t>
      </w:r>
      <w:r>
        <w:t>yli viiden tuhannen, pääasiassa HIV-ohjelmissa toimivan terveydenhuollon työntekijän työsopimukset jätettiin uusimatta.</w:t>
      </w:r>
      <w:r>
        <w:rPr>
          <w:rStyle w:val="Alaviitteenviite"/>
        </w:rPr>
        <w:footnoteReference w:id="21"/>
      </w:r>
    </w:p>
    <w:p w14:paraId="3ABDCF58" w14:textId="3E5FCB58" w:rsidR="00A04E93" w:rsidRDefault="00A04E93" w:rsidP="00CF1CA7">
      <w:r>
        <w:t>Julkisten terve</w:t>
      </w:r>
      <w:r w:rsidR="00C75A5C">
        <w:t>ydenhuoltoyksiköiden</w:t>
      </w:r>
      <w:r>
        <w:t xml:space="preserve"> lisäksi </w:t>
      </w:r>
      <w:r w:rsidR="004978BB">
        <w:t xml:space="preserve">Etiopiassa on myös yksityisiä terveydenhuollon palveluntarjoajia. </w:t>
      </w:r>
      <w:r w:rsidR="00397058">
        <w:t>Tiedot yksityissektorin palvelupisteiden määrästä vaihtelevat lähteittäin. Yhdysvaltain viranomaisten julkaiseman tiedon mukaan Etiopiassa on noin 3900 yksityistä klinikkaa ja 43 yksityistä sairaalaa.</w:t>
      </w:r>
      <w:r w:rsidR="00397058">
        <w:rPr>
          <w:rStyle w:val="Alaviitteenviite"/>
        </w:rPr>
        <w:footnoteReference w:id="22"/>
      </w:r>
      <w:r w:rsidR="00397058">
        <w:t xml:space="preserve"> </w:t>
      </w:r>
      <w:r w:rsidR="00EE0B76">
        <w:t xml:space="preserve">YK:n humanitaarisen avun koordinointitoimisto </w:t>
      </w:r>
      <w:proofErr w:type="spellStart"/>
      <w:r w:rsidR="00EE0B76" w:rsidRPr="00397058">
        <w:t>OCHA:n</w:t>
      </w:r>
      <w:proofErr w:type="spellEnd"/>
      <w:r w:rsidR="00EE0B76" w:rsidRPr="00397058">
        <w:t xml:space="preserve"> ti</w:t>
      </w:r>
      <w:r w:rsidR="00EE0B76">
        <w:t xml:space="preserve">etojen pohjalta </w:t>
      </w:r>
      <w:r w:rsidR="00FC6E78">
        <w:t xml:space="preserve">laaditun taulukon mukaan </w:t>
      </w:r>
      <w:r w:rsidR="00397058" w:rsidRPr="00397058">
        <w:t xml:space="preserve">yksityisellä voittoa tavoittelevalla sektorilla on etenkin sairaaloita (100) ja vain yksi terveyspiste ja seitsemän terveyskeskusta. Lisäksi yksityisellä sektorilla on voittoa tavoittelemattomia toimijoita, jotka ylläpitävät viittä sairaalaa, 28 </w:t>
      </w:r>
      <w:r w:rsidR="00397058" w:rsidRPr="00397058">
        <w:lastRenderedPageBreak/>
        <w:t>terveyskeskusta ja yhtä terveysasemaa. Lisäksi maassa on 650 klinikkaa, noin 1500 apteekkia ja noin 500 erikoisklinikkaa</w:t>
      </w:r>
      <w:r w:rsidR="00CF1CA7">
        <w:t>, joista</w:t>
      </w:r>
      <w:r w:rsidR="00397058" w:rsidRPr="00397058">
        <w:t xml:space="preserve"> suurin osa on yksityisiä.</w:t>
      </w:r>
      <w:r w:rsidR="00397058" w:rsidRPr="00397058">
        <w:rPr>
          <w:rStyle w:val="Alaviitteenviite"/>
        </w:rPr>
        <w:footnoteReference w:id="23"/>
      </w:r>
    </w:p>
    <w:p w14:paraId="1EE08D33" w14:textId="74D041BC" w:rsidR="00397058" w:rsidRDefault="00CF1CA7" w:rsidP="00397058">
      <w:r>
        <w:t>Yksityinen voittoa tavoitteleva sektori palvelee pääasiassa varakkaampia henkilöitä, mikä viittaa siihen, että yksityinen terveydenhuolto on suurelta osin liian kallista yhteiskunnan köyhimmille jäsenille. Yksityisen sektorin terveydenhuolto Etiopiassa on edelleen suhteellisen pieni osa terveydenhuoltoalaa.</w:t>
      </w:r>
      <w:r w:rsidR="00C12103">
        <w:rPr>
          <w:rStyle w:val="Alaviitteenviite"/>
        </w:rPr>
        <w:footnoteReference w:id="24"/>
      </w:r>
      <w:r w:rsidR="00A04E93">
        <w:t xml:space="preserve"> </w:t>
      </w:r>
      <w:r w:rsidR="00397058">
        <w:t xml:space="preserve">Etiopian hallitus on laatinut </w:t>
      </w:r>
      <w:r w:rsidR="00A04E93">
        <w:t>terveys</w:t>
      </w:r>
      <w:r w:rsidR="00397058">
        <w:t>turismistrategian, jonka tavoitteena on laajentaa pääsyä edistyneisiin terveydenhuoltopalveluihin. Sen tarkoituksena on houkutella kansainvälisiä asiakkaita ja varmistaa, että Etiopian kansalaiset saavat korkealaatuista erikoistunutta terveydenhuoltoa, jotta tarve lähteä ulkomaille hoitoon vähenisi. Rakenteilla on suuria sairaaloita ja edistyneitä hoitokeskuksia.</w:t>
      </w:r>
      <w:r w:rsidR="00397058">
        <w:rPr>
          <w:rStyle w:val="Alaviitteenviite"/>
        </w:rPr>
        <w:footnoteReference w:id="25"/>
      </w:r>
    </w:p>
    <w:p w14:paraId="06141F2A" w14:textId="5558722F" w:rsidR="00706999" w:rsidRDefault="008F23B8" w:rsidP="0077586D">
      <w:r>
        <w:t>Terveydenhuollon työntekijöiden</w:t>
      </w:r>
      <w:r w:rsidR="007B2ACD">
        <w:t xml:space="preserve"> määrä, yksityissektori mukaan lukien,</w:t>
      </w:r>
      <w:r>
        <w:t xml:space="preserve"> on noin 492 000 henkeä, joista 66 %</w:t>
      </w:r>
      <w:r w:rsidR="00935C47">
        <w:t xml:space="preserve"> (noin 325 000)</w:t>
      </w:r>
      <w:r>
        <w:t xml:space="preserve"> on terveysalan ammattilaisia ja loput 34 % toimivat tuki- ja hallintotehtävissä. </w:t>
      </w:r>
      <w:r w:rsidR="007B2ACD">
        <w:t>Lähes puolet terveydenhuollon ammattilaisista on sairaanhoitajia, seuraavaksi eniten on HEW-työntekijöitä, farmaseutteja ja laboratoriotyöntekijöitä</w:t>
      </w:r>
      <w:r w:rsidR="00C75A5C">
        <w:t>.</w:t>
      </w:r>
      <w:r w:rsidR="007B2ACD">
        <w:t xml:space="preserve"> </w:t>
      </w:r>
      <w:r w:rsidR="00C75A5C">
        <w:t>L</w:t>
      </w:r>
      <w:r w:rsidR="007B2ACD">
        <w:t xml:space="preserve">ääkärit muodostavat pienimmän osan terveydenhuollon ammattilaisista. </w:t>
      </w:r>
      <w:r>
        <w:t>Terveysalan ammattilaisten kuten lääkäreiden, terveysviranomaisten, sairaanhoitajien ja kätilöiden määrä suhteessa väestöön on 1,62 työntekijää 1000 henkeä kohden, mikä on alempi kuin Etiopian terveydenhuollon kehitys- ja investointisuunnitelmassa tavoiteltu suhde (2,3/1000</w:t>
      </w:r>
      <w:r w:rsidR="00E63E44">
        <w:t>).</w:t>
      </w:r>
      <w:r w:rsidR="00706999">
        <w:t xml:space="preserve"> Vuotta aiemmin tilanne oli hieman parempi (1,72/1000).</w:t>
      </w:r>
      <w:r w:rsidR="00E63E44">
        <w:rPr>
          <w:rStyle w:val="Alaviitteenviite"/>
        </w:rPr>
        <w:footnoteReference w:id="26"/>
      </w:r>
      <w:r w:rsidR="00935C47">
        <w:t xml:space="preserve"> </w:t>
      </w:r>
    </w:p>
    <w:p w14:paraId="775B77A1" w14:textId="3D214C71" w:rsidR="00935C47" w:rsidRDefault="00935C47" w:rsidP="0077586D">
      <w:r>
        <w:t>UNICEF mainitsee, että t</w:t>
      </w:r>
      <w:r w:rsidR="00000E26">
        <w:t>erveydenhuollon työntekijöiden määrän suhde väestöön on huomattavasti Maailman terveysjärjestö WHO:n suosituksen (44</w:t>
      </w:r>
      <w:r>
        <w:t>,</w:t>
      </w:r>
      <w:r w:rsidR="00000E26">
        <w:t>5/1000) alapuolella. E</w:t>
      </w:r>
      <w:r w:rsidR="00A412AB">
        <w:t>tenkin yleis- ja erikoislääkäreiden määrä suhteessa väestöön on alhainen (0</w:t>
      </w:r>
      <w:r w:rsidR="006C2CE7">
        <w:t>,</w:t>
      </w:r>
      <w:r w:rsidR="00A412AB">
        <w:t>1/1000), ollen alle Saharan eteläpuolisen Afrikan keskiarvon (0,2/1000).</w:t>
      </w:r>
      <w:r w:rsidR="00000E26">
        <w:rPr>
          <w:rStyle w:val="Alaviitteenviite"/>
        </w:rPr>
        <w:footnoteReference w:id="27"/>
      </w:r>
      <w:r w:rsidR="0077586D">
        <w:t xml:space="preserve"> </w:t>
      </w:r>
      <w:r>
        <w:t>Terveysministeriö ilmoittaa suhdeluvuksi</w:t>
      </w:r>
      <w:r w:rsidR="00534BBB">
        <w:t xml:space="preserve"> kansallisella tasolla</w:t>
      </w:r>
      <w:r>
        <w:t xml:space="preserve"> seuraavat: yksi lääkäri 4902 henkeä kohden; yksi sairaanhoitaja 1035 henkeä kohden ja yksi kätilö 4001 henkeä kohden.</w:t>
      </w:r>
      <w:r>
        <w:rPr>
          <w:rStyle w:val="Alaviitteenviite"/>
        </w:rPr>
        <w:footnoteReference w:id="28"/>
      </w:r>
    </w:p>
    <w:p w14:paraId="334A2D22" w14:textId="084D4023" w:rsidR="00C75A5C" w:rsidRDefault="00C75A5C" w:rsidP="00C75A5C">
      <w:pPr>
        <w:rPr>
          <w:bCs/>
        </w:rPr>
      </w:pPr>
      <w:r>
        <w:rPr>
          <w:bCs/>
        </w:rPr>
        <w:t xml:space="preserve">Mielenterveyspalvelujen osalta henkilöstöä on vielä vähemmän kuin terveydenhuollon työntekijöitä yleisesti: WHO:n </w:t>
      </w:r>
      <w:proofErr w:type="spellStart"/>
      <w:r>
        <w:rPr>
          <w:bCs/>
        </w:rPr>
        <w:t>Mental</w:t>
      </w:r>
      <w:proofErr w:type="spellEnd"/>
      <w:r>
        <w:rPr>
          <w:bCs/>
        </w:rPr>
        <w:t xml:space="preserve"> Health Atlas -katsauksessa (2024) mainitaan, että Etiopiassa on 100 000 asukasta kohden vain 0,1 psykiatria, 0,1 psykologia, 1,2 mielisairaanhoitajaa, 0,1 sosiaalityöntekijää ja 0,3 muuta mielenterveysalan ammattilaista. Maassa on yksi psykiatrinen sairaala ja 15 yleissairaalassa on psykiatrinen osasto. Lisäksi maassa on sairaalo</w:t>
      </w:r>
      <w:r w:rsidR="009C7004">
        <w:rPr>
          <w:bCs/>
        </w:rPr>
        <w:t>ide</w:t>
      </w:r>
      <w:r>
        <w:rPr>
          <w:bCs/>
        </w:rPr>
        <w:t>n yhteydessä 71 mielenterveyden avohoidon toimipistettä. Hallitus käyttää mielenterveyspalvelujen järjestämiseen vain noin yhden prosentin koko terveydenhuoltobudjetista.</w:t>
      </w:r>
      <w:r w:rsidRPr="00F05185">
        <w:rPr>
          <w:bCs/>
        </w:rPr>
        <w:t xml:space="preserve"> </w:t>
      </w:r>
      <w:r>
        <w:rPr>
          <w:bCs/>
        </w:rPr>
        <w:t xml:space="preserve"> Mielenterveysongelmiin tarvittavien lääkkeiden saatavuudessa perusterveydenhuollon tasolla on puutteita.</w:t>
      </w:r>
      <w:r>
        <w:rPr>
          <w:rStyle w:val="Alaviitteenviite"/>
          <w:bCs/>
        </w:rPr>
        <w:footnoteReference w:id="29"/>
      </w:r>
    </w:p>
    <w:p w14:paraId="55BF9CFD" w14:textId="0238E34B" w:rsidR="004D5775" w:rsidRPr="00BC5473" w:rsidRDefault="004D5775" w:rsidP="004D5775">
      <w:pPr>
        <w:spacing w:before="0" w:line="259" w:lineRule="auto"/>
        <w:rPr>
          <w:bCs/>
        </w:rPr>
      </w:pPr>
      <w:r>
        <w:t>Etiopia edistyi lisääntymisterveys-, äitiys-, lapsi- ja nuorisoterveyden alalla</w:t>
      </w:r>
      <w:r w:rsidR="00291C38">
        <w:t xml:space="preserve"> </w:t>
      </w:r>
      <w:r>
        <w:t xml:space="preserve"> </w:t>
      </w:r>
      <w:r w:rsidR="00291C38">
        <w:t xml:space="preserve">valtion tilikaudella 2024/25 </w:t>
      </w:r>
      <w:r>
        <w:t xml:space="preserve">aiempaan nähden, mutta toteutuneet tulokset jäivät silti alle tavoitteiden. Esimerkiksi vain 80 % synnytyksistä tapahtui terveydenhuollon toimipisteessä tavoitteen ollessa 85 %. Suurin osa laitossynnytyksistä tapahtui terveyskeskuksissa. Äitiyskuolemien määrä suhteessa elävänä syntyviin lapsiin on huomattavasti korkeampi kuin YK:n kestävän kehityksen tavoitteissa on </w:t>
      </w:r>
      <w:r>
        <w:lastRenderedPageBreak/>
        <w:t>määritelty.</w:t>
      </w:r>
      <w:r>
        <w:rPr>
          <w:rStyle w:val="Alaviitteenviite"/>
        </w:rPr>
        <w:footnoteReference w:id="30"/>
      </w:r>
      <w:r>
        <w:t xml:space="preserve"> </w:t>
      </w:r>
      <w:r>
        <w:rPr>
          <w:bCs/>
        </w:rPr>
        <w:t>Kaikista kuolemista Etiopiassa jopa neljäsosa (27 %) tapahtuu ennen viidettä ikävuotta.</w:t>
      </w:r>
      <w:r>
        <w:rPr>
          <w:rStyle w:val="Alaviitteenviite"/>
          <w:bCs/>
        </w:rPr>
        <w:footnoteReference w:id="31"/>
      </w:r>
    </w:p>
    <w:p w14:paraId="20D11103" w14:textId="4E9E2D39" w:rsidR="004D5775" w:rsidRDefault="004D5775" w:rsidP="004D5775">
      <w:r>
        <w:t>Nuoret ja nuoret aikuiset muodostavat kolmanneksen Etiopian väestöstä, ja suurin osa heistä asuu maaseudulla, jossa terveysneuvontaan ja -palveluihin pääsy on rajoitettua. Heillä on monia haasteita kuten varhaiset avioliitot, teiniraskaudet, täyttymätön tarve perhesuunnittelupalveluille sekä lisääntynyt alttius sukupuolitaudeille ja HIV:lle. Lisäksi he kärsivät suhteettoman paljon päihteiden käytöstä, mielenterveysongelmista ja aliravitsemuksesta.</w:t>
      </w:r>
      <w:r>
        <w:rPr>
          <w:rStyle w:val="Alaviitteenviite"/>
        </w:rPr>
        <w:footnoteReference w:id="32"/>
      </w:r>
      <w:r>
        <w:t xml:space="preserve"> </w:t>
      </w:r>
    </w:p>
    <w:p w14:paraId="6BEF40FA" w14:textId="18F3E880" w:rsidR="004D5775" w:rsidRDefault="0052355F" w:rsidP="00C75A5C">
      <w:r>
        <w:t xml:space="preserve">Etiopiassa on suuri, pääosin maaseudulla asuva väestö, jolla on vain heikot mahdollisuudet saada puhdasta vettä, asuntoja, </w:t>
      </w:r>
      <w:proofErr w:type="spellStart"/>
      <w:r>
        <w:t>sanitaatiopalveluja</w:t>
      </w:r>
      <w:proofErr w:type="spellEnd"/>
      <w:r>
        <w:t>, ruokaa ja terveydenhuoltopalveluja. Hallitus on tehnyt investointeja julkiseen terveydenhuoltoon, mikä on johtanut terveyden parantumiseen, mutta siitä huolimatta tartuntataudit, kuten HIV/AIDS, tuberkuloosi, malaria, B- ja C-hepatiitti, hengitystieinfektiot, lepra ja ripuli, ovat edelleen vakava haaste Etiopiassa. Ennenaikaiset kuolemat, heikko elämänlaatu ja ravitsemussairaudet muodostavat merkittävän terveyshaasteen. Keskiluokan kasvaessa ei-tarttuvat sairaudet, kuten syövät, diabetes, sydänsairaudet, korkea verenpaine, mielenterveysongelmat ja silmäongelmat ovat nousemassa merkittäviksi terveysongelmiksi Etiopiassa.</w:t>
      </w:r>
      <w:r>
        <w:rPr>
          <w:rStyle w:val="Alaviitteenviite"/>
        </w:rPr>
        <w:footnoteReference w:id="33"/>
      </w:r>
    </w:p>
    <w:p w14:paraId="749F9A59" w14:textId="398A35DF" w:rsidR="00322776" w:rsidRPr="00291C38" w:rsidRDefault="00322776" w:rsidP="00322776">
      <w:pPr>
        <w:spacing w:before="0" w:line="259" w:lineRule="auto"/>
        <w:rPr>
          <w:bCs/>
        </w:rPr>
      </w:pPr>
      <w:r>
        <w:rPr>
          <w:bCs/>
        </w:rPr>
        <w:t xml:space="preserve">Etiopiassa väestön elinajanodote oli vuonna 2021 67,8 vuotta, mikä on huomattavasti korkeampi kuin se oli vuonna 2000 (50,8 vuotta). Elinajanodote oli korkeimmillaan vuonna 2019 (68,8), minkä jälkeen se on laskenut. Tartuntataudit aiheuttavat lähes puolet (48 %) kaikista kuolemista, mikä on enemmän kuin maailmassa keskimäärin (27 %). Väestön terveydentila ja terveystottumukset ovat parantuneet useilla mittareilla tarkasteltuna 2000-luvun aikana: esimerkiksi </w:t>
      </w:r>
      <w:r w:rsidRPr="00F77E37">
        <w:rPr>
          <w:bCs/>
        </w:rPr>
        <w:t>HIV-tartunnat, tuberkuloosi, malaria, tarttumattomat taudit, äitien ja pienten lasten kuolemat ja tupakointi ovat vähentyneet</w:t>
      </w:r>
      <w:r>
        <w:rPr>
          <w:bCs/>
        </w:rPr>
        <w:t>. Lasten, nuorten ja aikuisten ylipainoisuus on lisääntynyt.</w:t>
      </w:r>
      <w:r>
        <w:rPr>
          <w:rStyle w:val="Alaviitteenviite"/>
          <w:bCs/>
        </w:rPr>
        <w:footnoteReference w:id="34"/>
      </w:r>
      <w:r w:rsidR="00FC6E78">
        <w:rPr>
          <w:bCs/>
        </w:rPr>
        <w:t xml:space="preserve"> </w:t>
      </w:r>
      <w:proofErr w:type="gramStart"/>
      <w:r w:rsidR="00FC6E78">
        <w:rPr>
          <w:bCs/>
        </w:rPr>
        <w:t>Tammikuussa</w:t>
      </w:r>
      <w:proofErr w:type="gramEnd"/>
      <w:r w:rsidR="00FC6E78">
        <w:rPr>
          <w:bCs/>
        </w:rPr>
        <w:t xml:space="preserve"> 2026 julkaistussa Etiopian väestö- ja terveystutkimuksessa on tietoja mm. ehkäisyvälineiden käytöstä, rokotuksista, lasten ravitsemustilasta ja HIV-tartunnoista.</w:t>
      </w:r>
      <w:r w:rsidR="00FC6E78">
        <w:rPr>
          <w:rStyle w:val="Alaviitteenviite"/>
          <w:bCs/>
        </w:rPr>
        <w:footnoteReference w:id="35"/>
      </w:r>
      <w:r w:rsidR="00FC6E78">
        <w:rPr>
          <w:bCs/>
        </w:rPr>
        <w:t xml:space="preserve"> </w:t>
      </w:r>
    </w:p>
    <w:p w14:paraId="67009223" w14:textId="72D1A2CC" w:rsidR="00C75A5C" w:rsidRDefault="00856FCB" w:rsidP="00291C38">
      <w:pPr>
        <w:spacing w:before="0" w:line="259" w:lineRule="auto"/>
        <w:rPr>
          <w:bCs/>
        </w:rPr>
      </w:pPr>
      <w:r>
        <w:rPr>
          <w:bCs/>
        </w:rPr>
        <w:t xml:space="preserve">Maailmanpankki ja WHO ovat julkaisseet eri maita arvioivan yleisen terveydenhoidon kattavuutta (engl. </w:t>
      </w:r>
      <w:proofErr w:type="spellStart"/>
      <w:r>
        <w:rPr>
          <w:bCs/>
        </w:rPr>
        <w:t>universal</w:t>
      </w:r>
      <w:proofErr w:type="spellEnd"/>
      <w:r>
        <w:rPr>
          <w:bCs/>
        </w:rPr>
        <w:t xml:space="preserve"> </w:t>
      </w:r>
      <w:proofErr w:type="spellStart"/>
      <w:r>
        <w:rPr>
          <w:bCs/>
        </w:rPr>
        <w:t>health</w:t>
      </w:r>
      <w:proofErr w:type="spellEnd"/>
      <w:r>
        <w:rPr>
          <w:bCs/>
        </w:rPr>
        <w:t xml:space="preserve"> </w:t>
      </w:r>
      <w:proofErr w:type="spellStart"/>
      <w:r>
        <w:rPr>
          <w:bCs/>
        </w:rPr>
        <w:t>coverage</w:t>
      </w:r>
      <w:proofErr w:type="spellEnd"/>
      <w:r>
        <w:rPr>
          <w:bCs/>
        </w:rPr>
        <w:t>, UHC) koskevan indeksin. Yleinen terveydenhoito tarkoittaa, että kaikki ihmiset saavat terveydenhoitopalvelut joutumatta taloudellisiin vaikeuksiin. Neljää tiettyä terveydenhuollon osa-aluetta tarkastelemalla (</w:t>
      </w:r>
      <w:r w:rsidRPr="00BA0DD3">
        <w:rPr>
          <w:bCs/>
        </w:rPr>
        <w:t>äit</w:t>
      </w:r>
      <w:r>
        <w:rPr>
          <w:bCs/>
        </w:rPr>
        <w:t>ien</w:t>
      </w:r>
      <w:r w:rsidRPr="00BA0DD3">
        <w:rPr>
          <w:bCs/>
        </w:rPr>
        <w:t>, vastasyntyneiden ja lasten terveydenhuolto</w:t>
      </w:r>
      <w:r>
        <w:rPr>
          <w:bCs/>
        </w:rPr>
        <w:t>;</w:t>
      </w:r>
      <w:r w:rsidRPr="00BA0DD3">
        <w:rPr>
          <w:bCs/>
        </w:rPr>
        <w:t xml:space="preserve"> tartuntataudit</w:t>
      </w:r>
      <w:r>
        <w:rPr>
          <w:bCs/>
        </w:rPr>
        <w:t>;</w:t>
      </w:r>
      <w:r w:rsidRPr="00BA0DD3">
        <w:rPr>
          <w:bCs/>
        </w:rPr>
        <w:t xml:space="preserve"> ei-tarttuvat sairaudet sekä palvelukapasiteetti ja palvelujen saatavuus</w:t>
      </w:r>
      <w:r>
        <w:rPr>
          <w:bCs/>
        </w:rPr>
        <w:t>) Etiopia sai indeksiluvun 33 luvun 100 osoittaessa suurinta mahdollista saatavuutta. Vastaava indeksi oli Suomen osalta 86. Toinen tarkasteltu asia, ”taloudellisten vaikeuksien indikaattori” kuvaa terveydenhuollon omavastuuosuuksien vaikutusta köyhempiin väestöryhmiin. Indikaattori kirjaa taloudellisiksi vaikeuksiksi kaikki omavastuuosuudet niiltä, jotka elävät yhteiskunnallisen köyhyysrajan alapuolella. Tällaisten henkilöiden osuus on noin neljäsosa Etiopian väestöstä (n. 24 %) (vrt. Suomi n. 10 %).</w:t>
      </w:r>
      <w:r>
        <w:rPr>
          <w:rStyle w:val="Alaviitteenviite"/>
          <w:bCs/>
        </w:rPr>
        <w:footnoteReference w:id="36"/>
      </w:r>
    </w:p>
    <w:p w14:paraId="5FFADBCD" w14:textId="08EAA78D" w:rsidR="00856FCB" w:rsidRPr="00856FCB" w:rsidRDefault="00856FCB" w:rsidP="0077586D">
      <w:pPr>
        <w:rPr>
          <w:b/>
          <w:bCs/>
        </w:rPr>
      </w:pPr>
      <w:r w:rsidRPr="00856FCB">
        <w:rPr>
          <w:b/>
          <w:bCs/>
        </w:rPr>
        <w:t>Terveydenhuollon alueelliset erot ja terveyspalveluja kuormittavat tekijät</w:t>
      </w:r>
    </w:p>
    <w:p w14:paraId="6CDB6134" w14:textId="06350E2B" w:rsidR="00942CDF" w:rsidRDefault="00942CDF" w:rsidP="00942CDF">
      <w:r>
        <w:lastRenderedPageBreak/>
        <w:t xml:space="preserve">Kuten edellä on todettu, Etiopian eri </w:t>
      </w:r>
      <w:r w:rsidR="009C7004">
        <w:t>osavaltiot</w:t>
      </w:r>
      <w:r>
        <w:t xml:space="preserve"> käyttävät vaihtelevan osan budjetistaan terveydenhuoltoon (esim. </w:t>
      </w:r>
      <w:proofErr w:type="spellStart"/>
      <w:r>
        <w:t>Harari</w:t>
      </w:r>
      <w:proofErr w:type="spellEnd"/>
      <w:r>
        <w:t xml:space="preserve"> 8 % ja Amhara ja </w:t>
      </w:r>
      <w:proofErr w:type="spellStart"/>
      <w:r>
        <w:t>Benishangul-Gumuz</w:t>
      </w:r>
      <w:proofErr w:type="spellEnd"/>
      <w:r>
        <w:t xml:space="preserve"> 14,7 %).</w:t>
      </w:r>
      <w:r>
        <w:rPr>
          <w:rStyle w:val="Alaviitteenviite"/>
        </w:rPr>
        <w:footnoteReference w:id="37"/>
      </w:r>
      <w:r>
        <w:t xml:space="preserve"> Terveysministeriön vuosiraportissa on taulukoitu terveysalan työntekijöiden määrä alueittain asukasta kohden, ja on todettavissa, että suhdeluvuissa on vaihtelua alueittain. Addis Abeba on parhaiten resursoitu alue (15,8 työntekijää/1000 henkeä), ja kaikilla muilla alueilla suhdeluku on huomattavasti pienempi, ollen huonoin </w:t>
      </w:r>
      <w:proofErr w:type="spellStart"/>
      <w:r>
        <w:t>Oromian</w:t>
      </w:r>
      <w:proofErr w:type="spellEnd"/>
      <w:r>
        <w:t xml:space="preserve"> osavaltiossa (2,0/1000). Lääkäreitä on asukaslukuun suhteutettuna eniten Addis Abebassa: yksi lääkäri 474 asukasta kohden. Myös </w:t>
      </w:r>
      <w:proofErr w:type="spellStart"/>
      <w:r>
        <w:t>Dire</w:t>
      </w:r>
      <w:proofErr w:type="spellEnd"/>
      <w:r>
        <w:t xml:space="preserve"> </w:t>
      </w:r>
      <w:proofErr w:type="spellStart"/>
      <w:r>
        <w:t>Dawassa</w:t>
      </w:r>
      <w:proofErr w:type="spellEnd"/>
      <w:r>
        <w:t xml:space="preserve"> (1/1794) ja Hararissa (1/2688) on lääkäreitä keskimääräistä enemmän. Vähiten lääkäreitä suhteessa asukaslukuun on </w:t>
      </w:r>
      <w:proofErr w:type="spellStart"/>
      <w:r>
        <w:t>Oromiassa</w:t>
      </w:r>
      <w:proofErr w:type="spellEnd"/>
      <w:r>
        <w:t xml:space="preserve"> ja </w:t>
      </w:r>
      <w:proofErr w:type="spellStart"/>
      <w:r>
        <w:t>Benishangul-Gumuzissa</w:t>
      </w:r>
      <w:proofErr w:type="spellEnd"/>
      <w:r>
        <w:t xml:space="preserve">, joissa yhtä lääkäriä kohti on karkeasti pyöristettynä noin 11 000 asukasta (1/11044 ja 1/10771). Sairaanhoitajia on väkilukuun suhteutettuna keskimääräistä enemmän Addis Abebassa, </w:t>
      </w:r>
      <w:proofErr w:type="spellStart"/>
      <w:r>
        <w:t>Gambelassa</w:t>
      </w:r>
      <w:proofErr w:type="spellEnd"/>
      <w:r>
        <w:t xml:space="preserve">, </w:t>
      </w:r>
      <w:proofErr w:type="spellStart"/>
      <w:r>
        <w:t>Dire</w:t>
      </w:r>
      <w:proofErr w:type="spellEnd"/>
      <w:r>
        <w:t xml:space="preserve"> </w:t>
      </w:r>
      <w:proofErr w:type="spellStart"/>
      <w:r>
        <w:t>Dawassa</w:t>
      </w:r>
      <w:proofErr w:type="spellEnd"/>
      <w:r>
        <w:t xml:space="preserve">, </w:t>
      </w:r>
      <w:proofErr w:type="spellStart"/>
      <w:r>
        <w:t>Benishangul-Gumuzissa</w:t>
      </w:r>
      <w:proofErr w:type="spellEnd"/>
      <w:r>
        <w:t xml:space="preserve">, Hararissa ja </w:t>
      </w:r>
      <w:proofErr w:type="spellStart"/>
      <w:r>
        <w:t>Sidamassa</w:t>
      </w:r>
      <w:proofErr w:type="spellEnd"/>
      <w:r>
        <w:t>.</w:t>
      </w:r>
      <w:r>
        <w:rPr>
          <w:rStyle w:val="Alaviitteenviite"/>
        </w:rPr>
        <w:footnoteReference w:id="38"/>
      </w:r>
    </w:p>
    <w:p w14:paraId="78A5F83D" w14:textId="33B367F0" w:rsidR="00942CDF" w:rsidRDefault="00942CDF" w:rsidP="00942CDF">
      <w:r>
        <w:t xml:space="preserve">Bertelsmann </w:t>
      </w:r>
      <w:proofErr w:type="spellStart"/>
      <w:r>
        <w:t>Stiftung</w:t>
      </w:r>
      <w:proofErr w:type="spellEnd"/>
      <w:r>
        <w:t xml:space="preserve"> -säätiön mukaan Etiopian hallituksen kykyä tarjota palveluja on heikentänyt budjetin huono hallinnointi. Terveydenhoito- ja koulutusala ovat kärsineet eniten, ja palkkojen maksamatta jättäminen on johtanut sairaaloiden ja koulujen sulkemisiin. </w:t>
      </w:r>
      <w:r w:rsidRPr="00F97642">
        <w:t xml:space="preserve">Budjetin hallinta on erityisen heikkoa entisen SNNP (Southern </w:t>
      </w:r>
      <w:proofErr w:type="spellStart"/>
      <w:r w:rsidRPr="00F97642">
        <w:t>Nations</w:t>
      </w:r>
      <w:proofErr w:type="spellEnd"/>
      <w:r w:rsidRPr="00F97642">
        <w:t xml:space="preserve">, </w:t>
      </w:r>
      <w:proofErr w:type="spellStart"/>
      <w:r w:rsidRPr="00F97642">
        <w:t>Nationalities</w:t>
      </w:r>
      <w:proofErr w:type="spellEnd"/>
      <w:r w:rsidRPr="00F97642">
        <w:t xml:space="preserve"> and </w:t>
      </w:r>
      <w:proofErr w:type="spellStart"/>
      <w:r w:rsidRPr="00F97642">
        <w:t>Peoples</w:t>
      </w:r>
      <w:proofErr w:type="spellEnd"/>
      <w:r w:rsidRPr="00F97642">
        <w:t xml:space="preserve">’ </w:t>
      </w:r>
      <w:proofErr w:type="spellStart"/>
      <w:r w:rsidRPr="00F97642">
        <w:t>Region</w:t>
      </w:r>
      <w:proofErr w:type="spellEnd"/>
      <w:r w:rsidRPr="00F97642">
        <w:t xml:space="preserve">) -osavaltion alueella. </w:t>
      </w:r>
      <w:r>
        <w:t>S</w:t>
      </w:r>
      <w:r w:rsidRPr="00F97642">
        <w:t>airaaloiden</w:t>
      </w:r>
      <w:r>
        <w:t xml:space="preserve"> ja koulujen</w:t>
      </w:r>
      <w:r w:rsidRPr="00F97642">
        <w:t xml:space="preserve"> sulkemiset ovat yleisiä joillakin alueilla, ja henkilökunta protestoi säännöllisesti palkkojen maksamatta jättämistä vastaan.</w:t>
      </w:r>
      <w:r>
        <w:t xml:space="preserve"> Lisäksi konfliktista kärsivillä alueilla terveydenhuollon saatavuus on rajoittunutta tai palvelut on kokonaan suljettu. Myös maaseutualueilla terveyspalvelujen saatavuus on heikkoa.</w:t>
      </w:r>
      <w:r>
        <w:rPr>
          <w:rStyle w:val="Alaviitteenviite"/>
        </w:rPr>
        <w:footnoteReference w:id="39"/>
      </w:r>
      <w:r>
        <w:t xml:space="preserve"> </w:t>
      </w:r>
      <w:proofErr w:type="spellStart"/>
      <w:r>
        <w:t>Tigrayn</w:t>
      </w:r>
      <w:proofErr w:type="spellEnd"/>
      <w:r>
        <w:t xml:space="preserve"> alueella terveydenhuollon toimipisteiden määrä ei ole vielä palannut konfliktia edeltävälle tasolle. Käynnissä olevat konfliktit Amharassa, </w:t>
      </w:r>
      <w:proofErr w:type="spellStart"/>
      <w:r>
        <w:t>Oromiassa</w:t>
      </w:r>
      <w:proofErr w:type="spellEnd"/>
      <w:r>
        <w:t xml:space="preserve"> ja muissa osavaltioissa ovat vaikuttaneet kielteisesti terveydenhuoltolaitosten toimintaan. Näillä alueilla toimimattomien terveydenhuoltolaitosten kasvava määrä on haitannut merkittävästi sekä laadukkaiden terveydenhuoltopalvelujen saatavuutta että niiden käyttöä.</w:t>
      </w:r>
      <w:r>
        <w:rPr>
          <w:rStyle w:val="Alaviitteenviite"/>
        </w:rPr>
        <w:footnoteReference w:id="40"/>
      </w:r>
      <w:r w:rsidR="001A0D0B">
        <w:t xml:space="preserve"> Konfliktien vaikutusta terveydenhuollon toimintaan on käsitelty lisää Amharan (1.9.2025)</w:t>
      </w:r>
      <w:r w:rsidR="001A0D0B">
        <w:rPr>
          <w:rStyle w:val="Alaviitteenviite"/>
        </w:rPr>
        <w:footnoteReference w:id="41"/>
      </w:r>
      <w:r w:rsidR="001F3193">
        <w:t xml:space="preserve">, </w:t>
      </w:r>
      <w:proofErr w:type="spellStart"/>
      <w:r w:rsidR="001F3193">
        <w:t>Oromian</w:t>
      </w:r>
      <w:proofErr w:type="spellEnd"/>
      <w:r w:rsidR="001F3193">
        <w:t xml:space="preserve"> (30.10.2025)</w:t>
      </w:r>
      <w:r w:rsidR="001F3193">
        <w:rPr>
          <w:rStyle w:val="Alaviitteenviite"/>
        </w:rPr>
        <w:footnoteReference w:id="42"/>
      </w:r>
      <w:r w:rsidR="001F3193">
        <w:t xml:space="preserve"> ja </w:t>
      </w:r>
      <w:proofErr w:type="gramStart"/>
      <w:r w:rsidR="001F3193">
        <w:t>Somalin</w:t>
      </w:r>
      <w:proofErr w:type="gramEnd"/>
      <w:r w:rsidR="001F3193">
        <w:t xml:space="preserve"> (28.4.2026)</w:t>
      </w:r>
      <w:r w:rsidR="001F3193">
        <w:rPr>
          <w:rStyle w:val="Alaviitteenviite"/>
        </w:rPr>
        <w:footnoteReference w:id="43"/>
      </w:r>
      <w:r w:rsidR="001F3193">
        <w:t xml:space="preserve"> osavaltioiden osavaltion turvallisuus- ja humanitaarista tilannetta käsittelevissä kyselyvastauksissa.</w:t>
      </w:r>
    </w:p>
    <w:p w14:paraId="254B915B" w14:textId="3C6D486F" w:rsidR="004D5775" w:rsidRDefault="004D5775" w:rsidP="004D5775">
      <w:r>
        <w:t>Akateemise</w:t>
      </w:r>
      <w:r w:rsidR="00291C38">
        <w:t xml:space="preserve">ssa </w:t>
      </w:r>
      <w:r>
        <w:t>tutkimukse</w:t>
      </w:r>
      <w:r w:rsidR="00291C38">
        <w:t>ssa todetaan, että</w:t>
      </w:r>
      <w:r>
        <w:t xml:space="preserve"> perusterveydenhuollon saatavuus ja kattavuus on vuosien mittaan yleisesti ottaen parantunut. Etiopian pyrkimys saavuttaa yleinen terveydenhuollon kattavuus on kuitenkin kohdannut monia haasteita, kuten palvelujen riittämätön integrointi, resurssien puute, terveydenhuollon työntekijöiden ja infrastruktuurin epätasainen jakautuminen sekä puutteet prioriteettien asettamisessa, palvelujen innovoinnissa, sidosryhmien osallistamisessa ja perusterveydenhuollon tutkimuksen rahoituksessa. Palvelujen saatavuus on edelleen hyvin rajallista maaseudulla. Somali-osavaltiossa 65 %:lla väestöstä ei ollut pääsyä sellaisiin perusterveydenhuollon keskuksiin, joissa olisi riittävästi terveydenhuollon henkilöstöä. Perusterveydenhuollon jakautuminen suosii kaupunkiväestöä ja varakkaampaa väestönosaa. Terveydenhuollon henkilöstön jakautuminen on erittäin epätasaista eri osavaltioiden välillä: terveydenhuollon työntekijät ovat keskittyneet kaupungeissa oleviin terveydenhuollon yksiköihin. Sen sijaan esimerkiksi 95 % terveyskeskuksista Somali-osavaltiossa on alimiehitettyjä, ja niissä puuttuu erityisesti farmaseutteja ja laboratorioteknikoita.</w:t>
      </w:r>
      <w:r>
        <w:rPr>
          <w:rStyle w:val="Alaviitteenviite"/>
        </w:rPr>
        <w:footnoteReference w:id="44"/>
      </w:r>
      <w:r>
        <w:t xml:space="preserve"> </w:t>
      </w:r>
    </w:p>
    <w:p w14:paraId="2733E073" w14:textId="0A5300FB" w:rsidR="00291C38" w:rsidRDefault="00291C38" w:rsidP="00291C38">
      <w:r>
        <w:rPr>
          <w:bCs/>
        </w:rPr>
        <w:lastRenderedPageBreak/>
        <w:t xml:space="preserve">Myös terveysministeriön tilastojen mukaan terveydenhuollon saatavuus Somali-osavaltiossa on keskimääräistä heikompaa: Etiopiassa alle 2-vuotiaiden terveyden seurannassa on huomattavia alueellisia eroja. Heikoimmin se toteutuu </w:t>
      </w:r>
      <w:proofErr w:type="gramStart"/>
      <w:r>
        <w:rPr>
          <w:bCs/>
        </w:rPr>
        <w:t>Somalin</w:t>
      </w:r>
      <w:proofErr w:type="gramEnd"/>
      <w:r>
        <w:rPr>
          <w:bCs/>
        </w:rPr>
        <w:t xml:space="preserve">, </w:t>
      </w:r>
      <w:proofErr w:type="spellStart"/>
      <w:r>
        <w:rPr>
          <w:bCs/>
        </w:rPr>
        <w:t>Afarin</w:t>
      </w:r>
      <w:proofErr w:type="spellEnd"/>
      <w:r>
        <w:rPr>
          <w:bCs/>
        </w:rPr>
        <w:t xml:space="preserve"> ja </w:t>
      </w:r>
      <w:proofErr w:type="spellStart"/>
      <w:r>
        <w:rPr>
          <w:bCs/>
        </w:rPr>
        <w:t>Gambellan</w:t>
      </w:r>
      <w:proofErr w:type="spellEnd"/>
      <w:r>
        <w:rPr>
          <w:bCs/>
        </w:rPr>
        <w:t xml:space="preserve"> osavaltioissa, joissa kussakin alle 10 % lapsista saa terveyden seurantaa. Kattavimmin sitä on saatavana </w:t>
      </w:r>
      <w:proofErr w:type="spellStart"/>
      <w:r>
        <w:rPr>
          <w:bCs/>
        </w:rPr>
        <w:t>Sidaman</w:t>
      </w:r>
      <w:proofErr w:type="spellEnd"/>
      <w:r>
        <w:rPr>
          <w:bCs/>
        </w:rPr>
        <w:t xml:space="preserve">, Central </w:t>
      </w:r>
      <w:proofErr w:type="spellStart"/>
      <w:r>
        <w:rPr>
          <w:bCs/>
        </w:rPr>
        <w:t>Ethiopian</w:t>
      </w:r>
      <w:proofErr w:type="spellEnd"/>
      <w:r>
        <w:rPr>
          <w:bCs/>
        </w:rPr>
        <w:t xml:space="preserve"> ja </w:t>
      </w:r>
      <w:proofErr w:type="spellStart"/>
      <w:r>
        <w:rPr>
          <w:bCs/>
        </w:rPr>
        <w:t>Oromian</w:t>
      </w:r>
      <w:proofErr w:type="spellEnd"/>
      <w:r>
        <w:rPr>
          <w:bCs/>
        </w:rPr>
        <w:t xml:space="preserve"> osavaltioissa (78–82 %). </w:t>
      </w:r>
      <w:proofErr w:type="spellStart"/>
      <w:r>
        <w:rPr>
          <w:bCs/>
        </w:rPr>
        <w:t>Tigrayssa</w:t>
      </w:r>
      <w:proofErr w:type="spellEnd"/>
      <w:r>
        <w:rPr>
          <w:bCs/>
        </w:rPr>
        <w:t xml:space="preserve"> tilanne on huonontunut merkittävästi.</w:t>
      </w:r>
      <w:r>
        <w:rPr>
          <w:rStyle w:val="Alaviitteenviite"/>
          <w:bCs/>
        </w:rPr>
        <w:footnoteReference w:id="45"/>
      </w:r>
      <w:r>
        <w:rPr>
          <w:bCs/>
        </w:rPr>
        <w:t xml:space="preserve"> </w:t>
      </w:r>
      <w:r>
        <w:t xml:space="preserve">Ehkäisyvälineiden käyttöaste vaihtelee huomattavasti alueittain, ollen alhaisin (14 %) Somali-osavaltiossa ja suurin (100 %) </w:t>
      </w:r>
      <w:proofErr w:type="spellStart"/>
      <w:r>
        <w:t>Oromiassa</w:t>
      </w:r>
      <w:proofErr w:type="spellEnd"/>
      <w:r>
        <w:t>.</w:t>
      </w:r>
      <w:r>
        <w:rPr>
          <w:rStyle w:val="Alaviitteenviite"/>
        </w:rPr>
        <w:footnoteReference w:id="46"/>
      </w:r>
    </w:p>
    <w:p w14:paraId="6C5E3CAB" w14:textId="77116431" w:rsidR="00942CDF" w:rsidRDefault="0052355F" w:rsidP="00942CDF">
      <w:proofErr w:type="spellStart"/>
      <w:r>
        <w:t>UNICEF:in</w:t>
      </w:r>
      <w:proofErr w:type="spellEnd"/>
      <w:r>
        <w:t xml:space="preserve"> mukaan Etiopian terveydenhuoltojärjestelmä on merkittävässä paineessa useiden sosioekonomisten kriisien vuoksi. Terveydenhuoltopalvelujen saatavuuteen sekä  maaseudulla että kaupunkialueilla vaikuttavat kielteisesti monet kriisit, ml. konfliktit, ilmastoon liittyvät ilmiöt ja taloudellinen epävakaus. Terveydenhuoltojärjestelmän kuormitusta lisäävät maan sisäisesti siirtymään joutuneiden henkilöiden määrän kasvu sekä konfliktien, aliravitsemuksen ja tautien leviämisen aiheuttama palvelujen kysynnän kasvu. Näillä tekijöillä on vakavia vaikutuksia perusterveydenhuollon palvelujen tarjontaan. Terveydenhuollon työntekijät joutuvat työskentelemään äärimmäisen vaikeissa olosuhteissa. Näitä ovat mm. välttämättömien tarvikkeiden puute, palkkojen maksuviivästykset ja terveydenhuollon kysynnän kasvu. Lisäksi terveydenhuollon työntekijöiden paot kotialueiltaan ovat jättäneet tietyt yhteisöt ilman terveydenhuollon ammattilaisia.</w:t>
      </w:r>
      <w:r>
        <w:rPr>
          <w:rStyle w:val="Alaviitteenviite"/>
        </w:rPr>
        <w:footnoteReference w:id="47"/>
      </w:r>
      <w:r w:rsidRPr="00000E26">
        <w:t xml:space="preserve"> </w:t>
      </w:r>
    </w:p>
    <w:p w14:paraId="4A8FFEB1" w14:textId="0F57662F" w:rsidR="00D0216D" w:rsidRDefault="008039AE" w:rsidP="004C72AC">
      <w:r>
        <w:t>Etiopian terveysministeriön mukaan sekä terveydenhuollon saatavuudessa että käytössä ja tuloksissa on edelleen huomattavia eroja eri alueiden välillä, etenkin paimentolaisalueilla ja palvelujen puutteesta kärsivillä alueilla. Konfliktit, epidemiat ja muut hätätilanteet häiritsevät palvelujen tarjontaa. Muita haasteita ovat puutteellinen toimitusketjujen (ilmeisesti koskien lääkkeitä ja tarvikkeita) hallinta, henkilöstön puute ja epätasainen jakautuminen, laitosten riittämätön infrastruktuuri ja välineistö sekä riittämättömät taloudelliset resurssit.</w:t>
      </w:r>
      <w:r>
        <w:rPr>
          <w:rStyle w:val="Alaviitteenviite"/>
        </w:rPr>
        <w:footnoteReference w:id="48"/>
      </w:r>
      <w:r w:rsidR="00D0216D">
        <w:t xml:space="preserve"> </w:t>
      </w:r>
    </w:p>
    <w:p w14:paraId="5B643FF0" w14:textId="018152B1" w:rsidR="00F05185" w:rsidRDefault="002D23D2" w:rsidP="00F05185">
      <w:pPr>
        <w:rPr>
          <w:bCs/>
        </w:rPr>
      </w:pPr>
      <w:r w:rsidRPr="000369FF">
        <w:rPr>
          <w:bCs/>
        </w:rPr>
        <w:t xml:space="preserve">Etiopiassa </w:t>
      </w:r>
      <w:r w:rsidR="0052355F" w:rsidRPr="000369FF">
        <w:rPr>
          <w:bCs/>
        </w:rPr>
        <w:t>monet mielenterveysongelmat jäävät diagnosoimatta</w:t>
      </w:r>
      <w:r w:rsidR="0052355F">
        <w:rPr>
          <w:bCs/>
        </w:rPr>
        <w:t>.</w:t>
      </w:r>
      <w:r w:rsidR="0052355F" w:rsidRPr="000369FF">
        <w:rPr>
          <w:bCs/>
        </w:rPr>
        <w:t xml:space="preserve"> </w:t>
      </w:r>
      <w:r w:rsidR="0052355F">
        <w:rPr>
          <w:bCs/>
        </w:rPr>
        <w:t>M</w:t>
      </w:r>
      <w:r w:rsidRPr="000369FF">
        <w:rPr>
          <w:bCs/>
        </w:rPr>
        <w:t>ielenterveys ymmärretään ylellisyydeksi</w:t>
      </w:r>
      <w:r>
        <w:rPr>
          <w:bCs/>
        </w:rPr>
        <w:t xml:space="preserve"> ja merkittävänä pidetään vain</w:t>
      </w:r>
      <w:r w:rsidRPr="000369FF">
        <w:rPr>
          <w:bCs/>
        </w:rPr>
        <w:t xml:space="preserve"> </w:t>
      </w:r>
      <w:r>
        <w:rPr>
          <w:bCs/>
        </w:rPr>
        <w:t>fyysistä terveyttä. Ihmis</w:t>
      </w:r>
      <w:r w:rsidRPr="000369FF">
        <w:rPr>
          <w:bCs/>
        </w:rPr>
        <w:t xml:space="preserve">et eivät yleensä käy terapeutin tai </w:t>
      </w:r>
      <w:r>
        <w:rPr>
          <w:bCs/>
        </w:rPr>
        <w:t>muun</w:t>
      </w:r>
      <w:r w:rsidRPr="000369FF">
        <w:rPr>
          <w:bCs/>
        </w:rPr>
        <w:t xml:space="preserve"> mielenterveysalan ammattilaisen luona</w:t>
      </w:r>
      <w:r>
        <w:rPr>
          <w:bCs/>
        </w:rPr>
        <w:t>.</w:t>
      </w:r>
      <w:r w:rsidRPr="000369FF">
        <w:rPr>
          <w:bCs/>
        </w:rPr>
        <w:t xml:space="preserve"> </w:t>
      </w:r>
      <w:r>
        <w:rPr>
          <w:bCs/>
        </w:rPr>
        <w:t>T</w:t>
      </w:r>
      <w:r w:rsidRPr="000369FF">
        <w:rPr>
          <w:bCs/>
        </w:rPr>
        <w:t>avat ja kulttuuriset normit voivat johtaa siihen, että mielenterveysongelmista kärsivät ihmiset joutuvat henkisen väkivallan kohteeksi.</w:t>
      </w:r>
      <w:r>
        <w:rPr>
          <w:bCs/>
        </w:rPr>
        <w:t xml:space="preserve"> Mielenterveysongelmista kärsiviä ihmisiä pidetään usein aggressiivisina ja fyysisesti väkivaltaisina, mikä edistää leimautumista. Yleisiä käsityksiä mielenterveysongelmista ovat mm. se, että ne johtuisivat pahojen henkien vaikutuksista, demonien hyökkäyksistä, taloudellisista vaikeuksista, menetyksestä johtuvasta surusta tai päihteiden väärinkäytöstä. Koulutetuista mielenterveysalan ammattilaisista on pulaa, ja monet mielenterveyspalveluita tarjoavista toimijoista ovat keskittyneet kaupunkialueille, minkä vuoksi hallitus on alkanut tekemään yhteistyötä WHO:n, EU:n ja kansalaisjärjestöjen kanssa</w:t>
      </w:r>
      <w:r w:rsidR="00745BEF">
        <w:rPr>
          <w:bCs/>
        </w:rPr>
        <w:t xml:space="preserve"> tilanteen parantamiseksi</w:t>
      </w:r>
      <w:r>
        <w:rPr>
          <w:bCs/>
        </w:rPr>
        <w:t>. Lisäksi perinteisten parantajien työ on ollut tärkeää monille etenkin suurten kaupunkien ulkopuolella.</w:t>
      </w:r>
      <w:r>
        <w:rPr>
          <w:rStyle w:val="Alaviitteenviite"/>
          <w:bCs/>
        </w:rPr>
        <w:footnoteReference w:id="49"/>
      </w:r>
      <w:r w:rsidR="0052355F">
        <w:rPr>
          <w:bCs/>
        </w:rPr>
        <w:t xml:space="preserve"> </w:t>
      </w:r>
      <w:r w:rsidR="00F05185">
        <w:rPr>
          <w:bCs/>
        </w:rPr>
        <w:t>Etiopia</w:t>
      </w:r>
      <w:r w:rsidR="0052355F">
        <w:rPr>
          <w:bCs/>
        </w:rPr>
        <w:t>ssa käynnistetyn</w:t>
      </w:r>
      <w:r w:rsidR="00F05185">
        <w:rPr>
          <w:bCs/>
        </w:rPr>
        <w:t xml:space="preserve"> mielenterveysohjelman tavoitteena on laajenta</w:t>
      </w:r>
      <w:r w:rsidR="0052355F">
        <w:rPr>
          <w:bCs/>
        </w:rPr>
        <w:t>a</w:t>
      </w:r>
      <w:r w:rsidR="00F05185">
        <w:rPr>
          <w:bCs/>
        </w:rPr>
        <w:t xml:space="preserve"> mielenterveyspalveluja. Mielenterveyspalveluita on integroitu jo olemassa olevaan perusterveydenhuoltojärjestelmään ja terveydenhuoltohenkilöstöä koulutettu mielenterveyskysymyksissä.</w:t>
      </w:r>
      <w:r w:rsidR="00F05185">
        <w:rPr>
          <w:rStyle w:val="Alaviitteenviite"/>
          <w:bCs/>
        </w:rPr>
        <w:footnoteReference w:id="50"/>
      </w:r>
    </w:p>
    <w:p w14:paraId="7C13B661" w14:textId="36B852C2" w:rsidR="0052355F" w:rsidRPr="003970FA" w:rsidRDefault="0052355F" w:rsidP="0052355F">
      <w:r>
        <w:t xml:space="preserve">Akateemisen selvityksen mukaan HEP-palvelujen merkitys on edelleen suuri, mutta yhteisöjen jäsenet pyrkivät kiertämään terveysasemat hakiessaan hoitoa. HEW-työntekijöiden koulutuksessa on puutteita, ja HEW-työntekijöiden keskuudessa varsinkin maaseudulla esiintyy </w:t>
      </w:r>
      <w:r>
        <w:lastRenderedPageBreak/>
        <w:t>paljon uupumusta ja masennusta. Terveyspisteissä lääkkeiden saatavuudessa ja varastointitiloissa on puutteita.</w:t>
      </w:r>
      <w:r>
        <w:rPr>
          <w:rStyle w:val="Alaviitteenviite"/>
        </w:rPr>
        <w:footnoteReference w:id="51"/>
      </w:r>
    </w:p>
    <w:p w14:paraId="432F62F5" w14:textId="77777777" w:rsidR="00291C38" w:rsidRDefault="00291C38" w:rsidP="00291C38">
      <w:r>
        <w:t>Terveydenhuollon ammattilaiset ovat vuosia nostaneet esiin epäkohtia kuten matalat palkat ja niiden maksuviivästykset, heikot työolot ja toimivan terveysvakuutusjärjestelmän puuttumisen. Erikoislääkärit tienaavat keskimäärin vain noin 80 USD / kk ja muut terveydenhuollon ammattilaiset vielä vähemmän. Terveydenhuollon työntekijät lakkoilivat toukokuussa 2025, jolloin ainakin 121 rauhanomaisesti lakkoillutta työntekijää pidätettiin.</w:t>
      </w:r>
      <w:r>
        <w:rPr>
          <w:rStyle w:val="Alaviitteenviite"/>
        </w:rPr>
        <w:footnoteReference w:id="52"/>
      </w:r>
      <w:r>
        <w:t xml:space="preserve"> Lakot käynnistyivät jälleen syyskuussa 2025.</w:t>
      </w:r>
      <w:r>
        <w:rPr>
          <w:rStyle w:val="Alaviitteenviite"/>
        </w:rPr>
        <w:footnoteReference w:id="53"/>
      </w:r>
    </w:p>
    <w:p w14:paraId="65A97268" w14:textId="706F8FC1" w:rsidR="00543F66" w:rsidRDefault="0020021D" w:rsidP="0020021D">
      <w:pPr>
        <w:pStyle w:val="Otsikko1"/>
      </w:pPr>
      <w:r w:rsidRPr="0020021D">
        <w:t xml:space="preserve">Onko Etiopiassa saatavilla </w:t>
      </w:r>
      <w:proofErr w:type="spellStart"/>
      <w:r w:rsidR="00F769FD">
        <w:t>E</w:t>
      </w:r>
      <w:r w:rsidRPr="0020021D">
        <w:t>pipen</w:t>
      </w:r>
      <w:proofErr w:type="spellEnd"/>
      <w:r w:rsidRPr="0020021D">
        <w:t>-lääkettä ja antihistamiinia?</w:t>
      </w:r>
    </w:p>
    <w:p w14:paraId="455AB3C9" w14:textId="51D0D6F9" w:rsidR="008E7150" w:rsidRDefault="008E7150" w:rsidP="008E7150">
      <w:pPr>
        <w:spacing w:before="0" w:line="259" w:lineRule="auto"/>
        <w:jc w:val="left"/>
        <w:rPr>
          <w:b/>
        </w:rPr>
      </w:pPr>
      <w:r>
        <w:rPr>
          <w:b/>
        </w:rPr>
        <w:t>Lääkkeiden yleinen saatavuus</w:t>
      </w:r>
      <w:r w:rsidR="004D48AC">
        <w:rPr>
          <w:b/>
        </w:rPr>
        <w:t xml:space="preserve"> Etiopiassa</w:t>
      </w:r>
    </w:p>
    <w:p w14:paraId="63DA67DA" w14:textId="46494BB9" w:rsidR="002D6CDD" w:rsidRDefault="002D6CDD" w:rsidP="002D6CDD">
      <w:pPr>
        <w:spacing w:before="0" w:line="259" w:lineRule="auto"/>
      </w:pPr>
      <w:r>
        <w:t>Etiopian elintarvike- ja lääkevirasto EFDA (</w:t>
      </w:r>
      <w:proofErr w:type="spellStart"/>
      <w:r w:rsidRPr="002D078B">
        <w:t>Ethiopian</w:t>
      </w:r>
      <w:proofErr w:type="spellEnd"/>
      <w:r w:rsidRPr="002D078B">
        <w:t xml:space="preserve"> Food and </w:t>
      </w:r>
      <w:proofErr w:type="spellStart"/>
      <w:r w:rsidRPr="002D078B">
        <w:t>Drug</w:t>
      </w:r>
      <w:proofErr w:type="spellEnd"/>
      <w:r w:rsidRPr="002D078B">
        <w:t xml:space="preserve"> </w:t>
      </w:r>
      <w:proofErr w:type="spellStart"/>
      <w:r w:rsidRPr="002D078B">
        <w:t>Authority</w:t>
      </w:r>
      <w:proofErr w:type="spellEnd"/>
      <w:r>
        <w:t xml:space="preserve">) valvoo elintarvikkeita, lääkkeitä ja lääkinnällisiä laitteita varmistaakseen niiden turvallisuuden, laadun ja tehokkuuden. Lisäksi EFDA myöntää lupia niiden valmistukselle, tuonnille, viennille ja jakelulle, suorittaa tarkastuksia ja laadunvalvontaa, seuraa haittavaikutuksia sekä laatii säännöksiä sekä valistaa kansalaisia tuotteiden turvallisesta käytöstä. </w:t>
      </w:r>
      <w:r w:rsidR="00487F3C">
        <w:t>Valtion tilikauden 2024/25 aikana EFDA myönsi noin 750 lupaa uusille lääkeaineille ja yli 1700 lääkelupaa oli suunnitteilla mm. geneerisille, biologisille ja matalan riskin käsikauppalääkkeille.</w:t>
      </w:r>
      <w:r w:rsidR="00487F3C">
        <w:rPr>
          <w:rStyle w:val="Alaviitteenviite"/>
        </w:rPr>
        <w:footnoteReference w:id="54"/>
      </w:r>
    </w:p>
    <w:p w14:paraId="52C66348" w14:textId="6FA1EF2C" w:rsidR="008E7150" w:rsidRDefault="008E7150" w:rsidP="008E7150">
      <w:r w:rsidRPr="002D078B">
        <w:t>EFDA</w:t>
      </w:r>
      <w:r>
        <w:t xml:space="preserve"> julkaisi vuonna 2025 WHO:n ja terveysministeriön kanssa päivitetyn luettelon Etiopian välttämättömistä lääkkeistä (</w:t>
      </w:r>
      <w:proofErr w:type="spellStart"/>
      <w:r w:rsidRPr="002D078B">
        <w:t>Ethiopian</w:t>
      </w:r>
      <w:proofErr w:type="spellEnd"/>
      <w:r w:rsidRPr="002D078B">
        <w:t xml:space="preserve"> </w:t>
      </w:r>
      <w:proofErr w:type="spellStart"/>
      <w:r w:rsidRPr="002D078B">
        <w:t>Essential</w:t>
      </w:r>
      <w:proofErr w:type="spellEnd"/>
      <w:r w:rsidRPr="002D078B">
        <w:t xml:space="preserve"> </w:t>
      </w:r>
      <w:proofErr w:type="spellStart"/>
      <w:r w:rsidRPr="002D078B">
        <w:t>Medicines</w:t>
      </w:r>
      <w:proofErr w:type="spellEnd"/>
      <w:r w:rsidRPr="002D078B">
        <w:t xml:space="preserve"> </w:t>
      </w:r>
      <w:proofErr w:type="spellStart"/>
      <w:r w:rsidRPr="002D078B">
        <w:t>List</w:t>
      </w:r>
      <w:proofErr w:type="spellEnd"/>
      <w:r>
        <w:t>, EML). Se on yhdenmukainen WHO:n (23.) peruslääkeluettelon kanssa. Lista</w:t>
      </w:r>
      <w:r w:rsidRPr="002D078B">
        <w:t xml:space="preserve"> toimii </w:t>
      </w:r>
      <w:r>
        <w:t xml:space="preserve">apuna </w:t>
      </w:r>
      <w:r w:rsidRPr="002D078B">
        <w:t>terveydenhuollon tarjoajille, päätöksentekijöille ja hankintavirastoille ja ohjaa lääkkeiden valintaa ja järkevää käyttöä koko maassa.</w:t>
      </w:r>
      <w:r>
        <w:rPr>
          <w:rStyle w:val="Alaviitteenviite"/>
        </w:rPr>
        <w:footnoteReference w:id="55"/>
      </w:r>
      <w:r>
        <w:t xml:space="preserve"> </w:t>
      </w:r>
    </w:p>
    <w:p w14:paraId="43C43E43" w14:textId="60DC6350" w:rsidR="00B63C45" w:rsidRDefault="00E0489E" w:rsidP="00B63C45">
      <w:r w:rsidRPr="000C68BE">
        <w:t>Etiopian</w:t>
      </w:r>
      <w:r>
        <w:t xml:space="preserve"> julkinen</w:t>
      </w:r>
      <w:r w:rsidRPr="000C68BE">
        <w:t xml:space="preserve"> lääk</w:t>
      </w:r>
      <w:r>
        <w:t>ehuoltopalvelu</w:t>
      </w:r>
      <w:r w:rsidRPr="000C68BE">
        <w:t xml:space="preserve"> (</w:t>
      </w:r>
      <w:proofErr w:type="spellStart"/>
      <w:r w:rsidRPr="000C68BE">
        <w:t>Ethiopia</w:t>
      </w:r>
      <w:proofErr w:type="spellEnd"/>
      <w:r w:rsidRPr="000C68BE">
        <w:t xml:space="preserve"> </w:t>
      </w:r>
      <w:proofErr w:type="spellStart"/>
      <w:r w:rsidRPr="000C68BE">
        <w:t>Pharmaceuticals</w:t>
      </w:r>
      <w:proofErr w:type="spellEnd"/>
      <w:r w:rsidRPr="000C68BE">
        <w:t xml:space="preserve"> Suppl</w:t>
      </w:r>
      <w:r>
        <w:t>y Serv</w:t>
      </w:r>
      <w:r w:rsidR="00745BEF">
        <w:t>i</w:t>
      </w:r>
      <w:r>
        <w:t xml:space="preserve">ce, </w:t>
      </w:r>
      <w:r w:rsidRPr="000C68BE">
        <w:t>EPS</w:t>
      </w:r>
      <w:r>
        <w:t>S</w:t>
      </w:r>
      <w:r w:rsidRPr="000C68BE">
        <w:t>)</w:t>
      </w:r>
      <w:r>
        <w:t xml:space="preserve"> vastaa lääkkeiden, lääkintätarvikkeiden ja laitteiden hankinnasta, varastoimisesta ja jakelemisesta terveydenhuollon laitoksille kaikkialla Etiopiassa. Sen tehtävänä on tarjota kestävä, edullinen ja keskeytymätön laadukkaiden lääkkeiden ja tarvikkeiden toimitus.</w:t>
      </w:r>
      <w:r>
        <w:rPr>
          <w:rStyle w:val="Alaviitteenviite"/>
        </w:rPr>
        <w:footnoteReference w:id="56"/>
      </w:r>
      <w:r w:rsidR="00C14102">
        <w:t xml:space="preserve"> </w:t>
      </w:r>
      <w:r w:rsidR="00B63C45">
        <w:t>Terveysalan tuotteista suurin osa tuodaan maahan, ja paikallinen tuotanto on vähäistä.</w:t>
      </w:r>
      <w:r w:rsidR="00B63C45">
        <w:rPr>
          <w:rStyle w:val="Alaviitteenviite"/>
        </w:rPr>
        <w:footnoteReference w:id="57"/>
      </w:r>
      <w:r w:rsidR="00B63C45" w:rsidRPr="00107C39">
        <w:t xml:space="preserve"> </w:t>
      </w:r>
      <w:r w:rsidR="00B63C45" w:rsidRPr="00B63C45">
        <w:t>Etiopian valuutan</w:t>
      </w:r>
      <w:r w:rsidR="000E60C5">
        <w:t xml:space="preserve"> </w:t>
      </w:r>
      <w:r w:rsidR="00B63C45">
        <w:t>arvon aleneminen suhteessa Yhdysvaltain dollariin heikentää ostovoimaa erityisesti tuontilääkkeiden ja -tarvikkeiden osalta.</w:t>
      </w:r>
      <w:r w:rsidR="00B63C45">
        <w:rPr>
          <w:rStyle w:val="Alaviitteenviite"/>
        </w:rPr>
        <w:footnoteReference w:id="58"/>
      </w:r>
    </w:p>
    <w:p w14:paraId="176FA754" w14:textId="7C155119" w:rsidR="008E7150" w:rsidRPr="006B7735" w:rsidRDefault="000E60C5" w:rsidP="003B6757">
      <w:r>
        <w:t>Terveysministeriön vuosiraportin mukaan l</w:t>
      </w:r>
      <w:r w:rsidR="00C14102">
        <w:t>ääkkeiden ja tarvikkeiden toimitusta maan eri alueille vaikeuttivat mm. turvattomuus maan joillakin alueilla, mikä myöhästytti toimituksia tai edellytti kallista lentorahtia; kuljetusajoneuvojen korjaamistarpeet; ulkomaan valuutan puute; terveydenhuollon toimipisteiden budjettirajoitukset ja puutteellinen raportointi.</w:t>
      </w:r>
      <w:r w:rsidR="004D48AC">
        <w:t xml:space="preserve"> Valtion tilikauden 2024/25 aika yli 88 miljoonaa ihmistä sai lääkemääräyksen, ja heistä 77 % sai kaikki määrätyt lääkkeensä</w:t>
      </w:r>
      <w:r w:rsidR="00745BEF">
        <w:t xml:space="preserve">. Lääkkeiden </w:t>
      </w:r>
      <w:r w:rsidR="004D48AC">
        <w:t>saatavuudessa oli alueellisia eroja.</w:t>
      </w:r>
      <w:r w:rsidR="002F14D0">
        <w:t xml:space="preserve"> (Alueellisia eroja ei eritelty lähteessä tarkemmin).</w:t>
      </w:r>
      <w:r w:rsidR="004D48AC">
        <w:t xml:space="preserve"> Terveydenhuoltolaitoksissa seurattiin 25 välttämättömän lääkkeen saatavuutta, ja näitä lääkkeitä oli saatavilla 84 % ajasta.</w:t>
      </w:r>
      <w:r w:rsidR="00C14102">
        <w:rPr>
          <w:rStyle w:val="Alaviitteenviite"/>
        </w:rPr>
        <w:footnoteReference w:id="59"/>
      </w:r>
      <w:r w:rsidR="004D48AC">
        <w:t xml:space="preserve"> </w:t>
      </w:r>
      <w:r w:rsidR="006B7735">
        <w:rPr>
          <w:bCs/>
        </w:rPr>
        <w:t xml:space="preserve">WHO:n </w:t>
      </w:r>
      <w:proofErr w:type="spellStart"/>
      <w:r w:rsidR="006B7735">
        <w:rPr>
          <w:bCs/>
        </w:rPr>
        <w:t>Mental</w:t>
      </w:r>
      <w:proofErr w:type="spellEnd"/>
      <w:r w:rsidR="006B7735">
        <w:rPr>
          <w:bCs/>
        </w:rPr>
        <w:t xml:space="preserve"> Health Atlas </w:t>
      </w:r>
      <w:r w:rsidR="006B7735">
        <w:rPr>
          <w:bCs/>
        </w:rPr>
        <w:lastRenderedPageBreak/>
        <w:t>-katsauksessa (2024) mainitaan, että mielenterveysongelmiin tarvittavia lääkkeitä on saatavilla tätäkin heikommin perusterveydenhuollon tasolla.</w:t>
      </w:r>
      <w:r w:rsidR="006B7735">
        <w:rPr>
          <w:rStyle w:val="Alaviitteenviite"/>
          <w:bCs/>
        </w:rPr>
        <w:footnoteReference w:id="60"/>
      </w:r>
    </w:p>
    <w:p w14:paraId="1B85F141" w14:textId="4701498E" w:rsidR="00107C39" w:rsidRPr="00107C39" w:rsidRDefault="00107C39" w:rsidP="003B6757">
      <w:pPr>
        <w:rPr>
          <w:b/>
          <w:bCs/>
        </w:rPr>
      </w:pPr>
      <w:proofErr w:type="spellStart"/>
      <w:r w:rsidRPr="00107C39">
        <w:rPr>
          <w:b/>
          <w:bCs/>
        </w:rPr>
        <w:t>Epipen</w:t>
      </w:r>
      <w:proofErr w:type="spellEnd"/>
      <w:r w:rsidRPr="00107C39">
        <w:rPr>
          <w:b/>
          <w:bCs/>
        </w:rPr>
        <w:t xml:space="preserve"> ja antihistamiini</w:t>
      </w:r>
    </w:p>
    <w:p w14:paraId="7A9AEBCB" w14:textId="6FB33460" w:rsidR="003B6757" w:rsidRDefault="003B6757" w:rsidP="003B6757">
      <w:proofErr w:type="spellStart"/>
      <w:r>
        <w:t>Epipen</w:t>
      </w:r>
      <w:proofErr w:type="spellEnd"/>
      <w:r>
        <w:t>-lääkkeen (tai 15</w:t>
      </w:r>
      <w:r w:rsidR="000E60C5">
        <w:t>–</w:t>
      </w:r>
      <w:r>
        <w:t xml:space="preserve">30 kg painaville lapsille </w:t>
      </w:r>
      <w:proofErr w:type="spellStart"/>
      <w:r>
        <w:t>Epipen</w:t>
      </w:r>
      <w:proofErr w:type="spellEnd"/>
      <w:r>
        <w:t xml:space="preserve"> Jr</w:t>
      </w:r>
      <w:r>
        <w:rPr>
          <w:rStyle w:val="Alaviitteenviite"/>
        </w:rPr>
        <w:footnoteReference w:id="61"/>
      </w:r>
      <w:r>
        <w:t>) vaikuttava aine on adrenaliini.</w:t>
      </w:r>
      <w:r w:rsidR="000E60C5" w:rsidRPr="000E60C5">
        <w:rPr>
          <w:rFonts w:ascii="Arial" w:hAnsi="Arial" w:cs="Arial"/>
          <w:color w:val="000000"/>
          <w:shd w:val="clear" w:color="auto" w:fill="FFFFFF"/>
        </w:rPr>
        <w:t xml:space="preserve"> </w:t>
      </w:r>
      <w:r w:rsidR="000E60C5" w:rsidRPr="000E60C5">
        <w:rPr>
          <w:rFonts w:cs="Arial"/>
          <w:color w:val="000000"/>
          <w:shd w:val="clear" w:color="auto" w:fill="FFFFFF"/>
        </w:rPr>
        <w:t xml:space="preserve">Lääkäri voi määrätä </w:t>
      </w:r>
      <w:proofErr w:type="spellStart"/>
      <w:r w:rsidR="000E60C5" w:rsidRPr="000E60C5">
        <w:rPr>
          <w:rFonts w:cs="Arial"/>
          <w:color w:val="000000"/>
          <w:shd w:val="clear" w:color="auto" w:fill="FFFFFF"/>
        </w:rPr>
        <w:t>Epipen</w:t>
      </w:r>
      <w:proofErr w:type="spellEnd"/>
      <w:r w:rsidR="000E60C5" w:rsidRPr="000E60C5">
        <w:rPr>
          <w:rFonts w:cs="Arial"/>
          <w:color w:val="000000"/>
          <w:shd w:val="clear" w:color="auto" w:fill="FFFFFF"/>
        </w:rPr>
        <w:t>-injektiokynän aikaisemmin voimakkaita allergiaoireita saaneelle hätätilanteiden varalle</w:t>
      </w:r>
      <w:r w:rsidRPr="000E60C5">
        <w:rPr>
          <w:rStyle w:val="Alaviitteenviite"/>
        </w:rPr>
        <w:footnoteReference w:id="62"/>
      </w:r>
      <w:r w:rsidR="000E60C5">
        <w:rPr>
          <w:rFonts w:cs="Arial"/>
          <w:color w:val="000000"/>
          <w:shd w:val="clear" w:color="auto" w:fill="FFFFFF"/>
        </w:rPr>
        <w:t xml:space="preserve"> (ts. kotikäyttöön).</w:t>
      </w:r>
      <w:r w:rsidR="004A7564">
        <w:t xml:space="preserve"> </w:t>
      </w:r>
      <w:proofErr w:type="spellStart"/>
      <w:r w:rsidR="004A7564">
        <w:t>EUAA:n</w:t>
      </w:r>
      <w:proofErr w:type="spellEnd"/>
      <w:r w:rsidR="004A7564">
        <w:t xml:space="preserve"> </w:t>
      </w:r>
      <w:proofErr w:type="spellStart"/>
      <w:r w:rsidR="004A7564">
        <w:t>MedCOI</w:t>
      </w:r>
      <w:proofErr w:type="spellEnd"/>
      <w:r w:rsidR="004A7564">
        <w:t>-järjestelmästä saadun tiedon mukaan anafylaktista shokkia varten tarvittav</w:t>
      </w:r>
      <w:r w:rsidR="0009658C">
        <w:t xml:space="preserve">ia adrenaliinipistoksia annetaan </w:t>
      </w:r>
      <w:r w:rsidR="000E60C5">
        <w:t xml:space="preserve">Etiopiassa </w:t>
      </w:r>
      <w:r w:rsidR="0009658C">
        <w:t xml:space="preserve">vain sairaalassa hätätilanteissa, ts. kotikäyttöön tarvittavia injektiokyniä (esim. </w:t>
      </w:r>
      <w:proofErr w:type="spellStart"/>
      <w:r w:rsidR="0009658C">
        <w:t>Epipen</w:t>
      </w:r>
      <w:proofErr w:type="spellEnd"/>
      <w:r w:rsidR="0009658C">
        <w:t xml:space="preserve"> tai </w:t>
      </w:r>
      <w:proofErr w:type="spellStart"/>
      <w:r w:rsidR="0009658C">
        <w:t>Adrenaclick</w:t>
      </w:r>
      <w:proofErr w:type="spellEnd"/>
      <w:r w:rsidR="0009658C">
        <w:t xml:space="preserve">) ei ole saatavana. Asiaa on tiedusteltu sekä  </w:t>
      </w:r>
      <w:proofErr w:type="spellStart"/>
      <w:r w:rsidR="0009658C">
        <w:t>A</w:t>
      </w:r>
      <w:r w:rsidR="00761B2C">
        <w:t>lert</w:t>
      </w:r>
      <w:proofErr w:type="spellEnd"/>
      <w:r w:rsidR="0009658C">
        <w:t xml:space="preserve"> </w:t>
      </w:r>
      <w:proofErr w:type="spellStart"/>
      <w:r w:rsidR="0009658C">
        <w:t>Hospital</w:t>
      </w:r>
      <w:proofErr w:type="spellEnd"/>
      <w:r w:rsidR="0009658C">
        <w:t xml:space="preserve"> </w:t>
      </w:r>
      <w:proofErr w:type="spellStart"/>
      <w:r w:rsidR="0009658C">
        <w:t>Pharmacy</w:t>
      </w:r>
      <w:proofErr w:type="spellEnd"/>
      <w:r w:rsidR="0009658C">
        <w:t xml:space="preserve"> -sairaala-apteekista että </w:t>
      </w:r>
      <w:proofErr w:type="spellStart"/>
      <w:r w:rsidR="0009658C">
        <w:t>Amren</w:t>
      </w:r>
      <w:proofErr w:type="spellEnd"/>
      <w:r w:rsidR="0009658C">
        <w:t xml:space="preserve"> </w:t>
      </w:r>
      <w:proofErr w:type="spellStart"/>
      <w:r w:rsidR="0009658C">
        <w:t>Dermatology</w:t>
      </w:r>
      <w:proofErr w:type="spellEnd"/>
      <w:r w:rsidR="0009658C">
        <w:t xml:space="preserve"> </w:t>
      </w:r>
      <w:proofErr w:type="spellStart"/>
      <w:r w:rsidR="0009658C">
        <w:t>Specialty</w:t>
      </w:r>
      <w:proofErr w:type="spellEnd"/>
      <w:r w:rsidR="0009658C">
        <w:t xml:space="preserve"> </w:t>
      </w:r>
      <w:proofErr w:type="spellStart"/>
      <w:r w:rsidR="0009658C">
        <w:t>Clinic</w:t>
      </w:r>
      <w:proofErr w:type="spellEnd"/>
      <w:r w:rsidR="0009658C">
        <w:t xml:space="preserve"> -klinikalta Addis Abebasta. Sairaalakäyttöön tarkoitettua adrenaliinia on saatavana sekä  ALERT </w:t>
      </w:r>
      <w:proofErr w:type="spellStart"/>
      <w:r w:rsidR="0009658C">
        <w:t>Hospital</w:t>
      </w:r>
      <w:proofErr w:type="spellEnd"/>
      <w:r w:rsidR="0009658C">
        <w:t xml:space="preserve"> </w:t>
      </w:r>
      <w:proofErr w:type="spellStart"/>
      <w:r w:rsidR="0009658C">
        <w:t>Pharmacy</w:t>
      </w:r>
      <w:proofErr w:type="spellEnd"/>
      <w:r w:rsidR="0009658C">
        <w:t xml:space="preserve"> -sairaala-apteekista. </w:t>
      </w:r>
      <w:r w:rsidR="004A7564">
        <w:t>Adrenaliinin kauppanimeä ei ole mainittu.</w:t>
      </w:r>
      <w:r w:rsidR="004A7564">
        <w:rPr>
          <w:rStyle w:val="Alaviitteenviite"/>
        </w:rPr>
        <w:footnoteReference w:id="63"/>
      </w:r>
      <w:r w:rsidR="008E7150">
        <w:t xml:space="preserve"> Myös edellä mainitu</w:t>
      </w:r>
      <w:r w:rsidR="00606C4C">
        <w:t>ssa</w:t>
      </w:r>
      <w:r w:rsidR="008E7150">
        <w:t xml:space="preserve"> EML-luettelo</w:t>
      </w:r>
      <w:r w:rsidR="00606C4C">
        <w:t>ssa on maininta adrenaliinista.</w:t>
      </w:r>
      <w:r w:rsidR="00606C4C">
        <w:rPr>
          <w:rStyle w:val="Alaviitteenviite"/>
        </w:rPr>
        <w:footnoteReference w:id="64"/>
      </w:r>
    </w:p>
    <w:p w14:paraId="74B294E4" w14:textId="7FCD3BD1" w:rsidR="00606C4C" w:rsidRPr="00606C4C" w:rsidRDefault="00606C4C" w:rsidP="003B6757">
      <w:proofErr w:type="spellStart"/>
      <w:r>
        <w:t>MedCOI</w:t>
      </w:r>
      <w:proofErr w:type="spellEnd"/>
      <w:r>
        <w:t>-järjestelmän mukaan s</w:t>
      </w:r>
      <w:r w:rsidR="004A7564">
        <w:t xml:space="preserve">euraavia antihistamiineihin luokiteltavia </w:t>
      </w:r>
      <w:r w:rsidR="008C7E09">
        <w:t>vaikuttavia aineita</w:t>
      </w:r>
      <w:r w:rsidR="004A7564">
        <w:t xml:space="preserve"> on saatavana: </w:t>
      </w:r>
      <w:proofErr w:type="spellStart"/>
      <w:r w:rsidR="008C7E09">
        <w:t>setiritsiini</w:t>
      </w:r>
      <w:proofErr w:type="spellEnd"/>
      <w:r w:rsidR="008C7E09">
        <w:t xml:space="preserve">, </w:t>
      </w:r>
      <w:proofErr w:type="spellStart"/>
      <w:r w:rsidR="008C7E09">
        <w:t>desloratadiini</w:t>
      </w:r>
      <w:proofErr w:type="spellEnd"/>
      <w:r w:rsidR="008C7E09">
        <w:t xml:space="preserve">, </w:t>
      </w:r>
      <w:proofErr w:type="spellStart"/>
      <w:r w:rsidR="008C7E09">
        <w:t>loratadiini</w:t>
      </w:r>
      <w:proofErr w:type="spellEnd"/>
      <w:r w:rsidR="008C7E09">
        <w:t xml:space="preserve"> (em. aineita on saatavana mm. </w:t>
      </w:r>
      <w:proofErr w:type="spellStart"/>
      <w:r w:rsidR="008C7E09">
        <w:t>A</w:t>
      </w:r>
      <w:r w:rsidR="00761B2C">
        <w:t>lert</w:t>
      </w:r>
      <w:proofErr w:type="spellEnd"/>
      <w:r w:rsidR="008C7E09">
        <w:t xml:space="preserve"> </w:t>
      </w:r>
      <w:proofErr w:type="spellStart"/>
      <w:r w:rsidR="008C7E09">
        <w:t>Hospital</w:t>
      </w:r>
      <w:proofErr w:type="spellEnd"/>
      <w:r w:rsidR="008C7E09">
        <w:t xml:space="preserve"> </w:t>
      </w:r>
      <w:proofErr w:type="spellStart"/>
      <w:r w:rsidR="008C7E09">
        <w:t>Pharmacy</w:t>
      </w:r>
      <w:proofErr w:type="spellEnd"/>
      <w:r w:rsidR="008C7E09">
        <w:t xml:space="preserve"> -apteekissa) ja </w:t>
      </w:r>
      <w:proofErr w:type="spellStart"/>
      <w:r w:rsidR="008C7E09" w:rsidRPr="008C7E09">
        <w:t>klorfenamiini</w:t>
      </w:r>
      <w:proofErr w:type="spellEnd"/>
      <w:r w:rsidR="008C7E09">
        <w:t xml:space="preserve"> (saatavana mm. </w:t>
      </w:r>
      <w:bookmarkStart w:id="5" w:name="_Hlk229748992"/>
      <w:proofErr w:type="spellStart"/>
      <w:r w:rsidR="008C7E09" w:rsidRPr="00606C4C">
        <w:t>Amren</w:t>
      </w:r>
      <w:proofErr w:type="spellEnd"/>
      <w:r w:rsidR="008C7E09" w:rsidRPr="00606C4C">
        <w:t xml:space="preserve"> </w:t>
      </w:r>
      <w:proofErr w:type="spellStart"/>
      <w:r w:rsidR="008C7E09" w:rsidRPr="00606C4C">
        <w:t>Dermatology</w:t>
      </w:r>
      <w:proofErr w:type="spellEnd"/>
      <w:r w:rsidR="008C7E09" w:rsidRPr="00606C4C">
        <w:t xml:space="preserve"> </w:t>
      </w:r>
      <w:proofErr w:type="spellStart"/>
      <w:r w:rsidR="008C7E09" w:rsidRPr="00606C4C">
        <w:t>Specialty</w:t>
      </w:r>
      <w:proofErr w:type="spellEnd"/>
      <w:r w:rsidR="008C7E09" w:rsidRPr="00606C4C">
        <w:t xml:space="preserve"> </w:t>
      </w:r>
      <w:proofErr w:type="spellStart"/>
      <w:r w:rsidR="008C7E09" w:rsidRPr="00606C4C">
        <w:t>Clinic</w:t>
      </w:r>
      <w:proofErr w:type="spellEnd"/>
      <w:r w:rsidR="008C7E09" w:rsidRPr="00606C4C">
        <w:t xml:space="preserve"> -klinikalta </w:t>
      </w:r>
      <w:bookmarkEnd w:id="5"/>
      <w:r w:rsidR="008C7E09" w:rsidRPr="00606C4C">
        <w:t>Addis Abebasta).</w:t>
      </w:r>
      <w:r>
        <w:rPr>
          <w:rStyle w:val="Alaviitteenviite"/>
        </w:rPr>
        <w:footnoteReference w:id="65"/>
      </w:r>
      <w:r w:rsidR="008C7E09" w:rsidRPr="00606C4C">
        <w:t xml:space="preserve"> </w:t>
      </w:r>
      <w:r w:rsidRPr="00606C4C">
        <w:t>Edellä mainitut ma</w:t>
      </w:r>
      <w:r>
        <w:t>initaan myös em. EML-luettelossa</w:t>
      </w:r>
      <w:r w:rsidR="004D48AC">
        <w:rPr>
          <w:rStyle w:val="Alaviitteenviite"/>
        </w:rPr>
        <w:footnoteReference w:id="66"/>
      </w:r>
      <w:r>
        <w:t xml:space="preserve"> (tosin vrt. </w:t>
      </w:r>
      <w:proofErr w:type="spellStart"/>
      <w:r>
        <w:t>MedCOI</w:t>
      </w:r>
      <w:proofErr w:type="spellEnd"/>
      <w:r>
        <w:t>-vastauksessa viimeisin ”</w:t>
      </w:r>
      <w:proofErr w:type="spellStart"/>
      <w:r w:rsidRPr="00606C4C">
        <w:t>chlorphenamine</w:t>
      </w:r>
      <w:proofErr w:type="spellEnd"/>
      <w:r>
        <w:t>”</w:t>
      </w:r>
      <w:r>
        <w:rPr>
          <w:rStyle w:val="Alaviitteenviite"/>
        </w:rPr>
        <w:footnoteReference w:id="67"/>
      </w:r>
      <w:r>
        <w:t xml:space="preserve"> ja EML-luettelossa ”</w:t>
      </w:r>
      <w:proofErr w:type="spellStart"/>
      <w:r>
        <w:t>chlorpheniramine</w:t>
      </w:r>
      <w:proofErr w:type="spellEnd"/>
      <w:r>
        <w:t xml:space="preserve"> </w:t>
      </w:r>
      <w:proofErr w:type="spellStart"/>
      <w:r>
        <w:t>malate</w:t>
      </w:r>
      <w:proofErr w:type="spellEnd"/>
      <w:r>
        <w:t>”</w:t>
      </w:r>
      <w:r>
        <w:rPr>
          <w:rStyle w:val="Alaviitteenviite"/>
        </w:rPr>
        <w:footnoteReference w:id="68"/>
      </w:r>
      <w:r>
        <w:t>)</w:t>
      </w:r>
      <w:r w:rsidR="004D48AC">
        <w:t>.</w:t>
      </w:r>
    </w:p>
    <w:p w14:paraId="07139268" w14:textId="4780A8BC" w:rsidR="004A7564" w:rsidRDefault="008C7E09" w:rsidP="003B6757">
      <w:r>
        <w:t xml:space="preserve">Seuraavia antihistamiineja ei ole </w:t>
      </w:r>
      <w:r w:rsidR="009E79AF">
        <w:t xml:space="preserve">Etiopiassa </w:t>
      </w:r>
      <w:r>
        <w:t xml:space="preserve">saatavana: </w:t>
      </w:r>
      <w:proofErr w:type="spellStart"/>
      <w:r>
        <w:t>akrivastatiini</w:t>
      </w:r>
      <w:proofErr w:type="spellEnd"/>
      <w:r>
        <w:t xml:space="preserve">, </w:t>
      </w:r>
      <w:proofErr w:type="spellStart"/>
      <w:r>
        <w:t>bilastiini</w:t>
      </w:r>
      <w:proofErr w:type="spellEnd"/>
      <w:r>
        <w:t xml:space="preserve">, </w:t>
      </w:r>
      <w:proofErr w:type="spellStart"/>
      <w:r>
        <w:t>sinnaritsiini</w:t>
      </w:r>
      <w:proofErr w:type="spellEnd"/>
      <w:r>
        <w:t xml:space="preserve">, </w:t>
      </w:r>
      <w:proofErr w:type="spellStart"/>
      <w:r>
        <w:t>dimetind</w:t>
      </w:r>
      <w:r w:rsidR="009E79AF">
        <w:t>eeni</w:t>
      </w:r>
      <w:proofErr w:type="spellEnd"/>
      <w:r w:rsidR="009E79AF">
        <w:t xml:space="preserve">, </w:t>
      </w:r>
      <w:proofErr w:type="spellStart"/>
      <w:r w:rsidR="009E79AF">
        <w:t>ebastiini</w:t>
      </w:r>
      <w:proofErr w:type="spellEnd"/>
      <w:r w:rsidR="009E79AF">
        <w:t xml:space="preserve">, </w:t>
      </w:r>
      <w:proofErr w:type="spellStart"/>
      <w:r w:rsidR="009E79AF">
        <w:t>feksofenadiin</w:t>
      </w:r>
      <w:r w:rsidR="009E79AF" w:rsidRPr="009E79AF">
        <w:t>i</w:t>
      </w:r>
      <w:r w:rsidR="009E79AF" w:rsidRPr="009E79AF">
        <w:rPr>
          <w:rFonts w:cs="Arial"/>
          <w:color w:val="000000"/>
          <w:shd w:val="clear" w:color="auto" w:fill="FFFFFF"/>
        </w:rPr>
        <w:t>hydrokloridi</w:t>
      </w:r>
      <w:proofErr w:type="spellEnd"/>
      <w:r w:rsidR="009E79AF">
        <w:rPr>
          <w:rFonts w:cs="Arial"/>
          <w:color w:val="000000"/>
          <w:shd w:val="clear" w:color="auto" w:fill="FFFFFF"/>
        </w:rPr>
        <w:t xml:space="preserve">, </w:t>
      </w:r>
      <w:proofErr w:type="spellStart"/>
      <w:r w:rsidR="009E79AF">
        <w:rPr>
          <w:rFonts w:cs="Arial"/>
          <w:color w:val="000000"/>
          <w:shd w:val="clear" w:color="auto" w:fill="FFFFFF"/>
        </w:rPr>
        <w:t>hydroksitsiini</w:t>
      </w:r>
      <w:proofErr w:type="spellEnd"/>
      <w:r w:rsidR="009E79AF">
        <w:rPr>
          <w:rFonts w:cs="Arial"/>
          <w:color w:val="000000"/>
          <w:shd w:val="clear" w:color="auto" w:fill="FFFFFF"/>
        </w:rPr>
        <w:t xml:space="preserve">, </w:t>
      </w:r>
      <w:proofErr w:type="spellStart"/>
      <w:r w:rsidR="009E79AF">
        <w:rPr>
          <w:rFonts w:cs="Arial"/>
          <w:color w:val="000000"/>
          <w:shd w:val="clear" w:color="auto" w:fill="FFFFFF"/>
        </w:rPr>
        <w:t>ketotifeeni</w:t>
      </w:r>
      <w:proofErr w:type="spellEnd"/>
      <w:r w:rsidR="009E79AF">
        <w:rPr>
          <w:rFonts w:cs="Arial"/>
          <w:color w:val="000000"/>
          <w:shd w:val="clear" w:color="auto" w:fill="FFFFFF"/>
        </w:rPr>
        <w:t xml:space="preserve">, </w:t>
      </w:r>
      <w:proofErr w:type="spellStart"/>
      <w:r w:rsidR="009E79AF" w:rsidRPr="009E79AF">
        <w:rPr>
          <w:rFonts w:cs="Arial"/>
          <w:color w:val="000000"/>
          <w:shd w:val="clear" w:color="auto" w:fill="FFFFFF"/>
        </w:rPr>
        <w:t>levosetiritsiini</w:t>
      </w:r>
      <w:proofErr w:type="spellEnd"/>
      <w:r w:rsidR="009E79AF">
        <w:rPr>
          <w:rFonts w:cs="Arial"/>
          <w:color w:val="000000"/>
          <w:shd w:val="clear" w:color="auto" w:fill="FFFFFF"/>
        </w:rPr>
        <w:t xml:space="preserve">. Edellä mainittujen saatavuutta on tiedusteltu sekä ALERT </w:t>
      </w:r>
      <w:proofErr w:type="spellStart"/>
      <w:r w:rsidR="009E79AF">
        <w:rPr>
          <w:rFonts w:cs="Arial"/>
          <w:color w:val="000000"/>
          <w:shd w:val="clear" w:color="auto" w:fill="FFFFFF"/>
        </w:rPr>
        <w:t>Hospital</w:t>
      </w:r>
      <w:proofErr w:type="spellEnd"/>
      <w:r w:rsidR="009E79AF">
        <w:rPr>
          <w:rFonts w:cs="Arial"/>
          <w:color w:val="000000"/>
          <w:shd w:val="clear" w:color="auto" w:fill="FFFFFF"/>
        </w:rPr>
        <w:t xml:space="preserve"> </w:t>
      </w:r>
      <w:proofErr w:type="spellStart"/>
      <w:r w:rsidR="009E79AF">
        <w:rPr>
          <w:rFonts w:cs="Arial"/>
          <w:color w:val="000000"/>
          <w:shd w:val="clear" w:color="auto" w:fill="FFFFFF"/>
        </w:rPr>
        <w:t>Pharmacy</w:t>
      </w:r>
      <w:proofErr w:type="spellEnd"/>
      <w:r w:rsidR="009E79AF">
        <w:rPr>
          <w:rFonts w:cs="Arial"/>
          <w:color w:val="000000"/>
          <w:shd w:val="clear" w:color="auto" w:fill="FFFFFF"/>
        </w:rPr>
        <w:t xml:space="preserve"> -apteekista että </w:t>
      </w:r>
      <w:proofErr w:type="spellStart"/>
      <w:r w:rsidR="009E79AF">
        <w:t>Amren</w:t>
      </w:r>
      <w:proofErr w:type="spellEnd"/>
      <w:r w:rsidR="009E79AF">
        <w:t xml:space="preserve"> </w:t>
      </w:r>
      <w:proofErr w:type="spellStart"/>
      <w:r w:rsidR="009E79AF">
        <w:t>Dermatology</w:t>
      </w:r>
      <w:proofErr w:type="spellEnd"/>
      <w:r w:rsidR="009E79AF">
        <w:t xml:space="preserve"> </w:t>
      </w:r>
      <w:proofErr w:type="spellStart"/>
      <w:r w:rsidR="009E79AF">
        <w:t>Specialty</w:t>
      </w:r>
      <w:proofErr w:type="spellEnd"/>
      <w:r w:rsidR="009E79AF">
        <w:t xml:space="preserve"> </w:t>
      </w:r>
      <w:proofErr w:type="spellStart"/>
      <w:r w:rsidR="009E79AF">
        <w:t>Clinic</w:t>
      </w:r>
      <w:proofErr w:type="spellEnd"/>
      <w:r w:rsidR="009E79AF">
        <w:t xml:space="preserve"> -klinikalta.</w:t>
      </w:r>
      <w:r w:rsidR="009E79AF">
        <w:rPr>
          <w:rStyle w:val="Alaviitteenviite"/>
        </w:rPr>
        <w:footnoteReference w:id="69"/>
      </w:r>
      <w:r w:rsidR="002D6CDD">
        <w:t xml:space="preserve"> Näitä ei mainita myöskään EML-luettelossa.</w:t>
      </w:r>
      <w:r w:rsidR="002D6CDD">
        <w:rPr>
          <w:rStyle w:val="Alaviitteenviite"/>
        </w:rPr>
        <w:footnoteReference w:id="70"/>
      </w:r>
    </w:p>
    <w:p w14:paraId="12466239" w14:textId="6550D0D5" w:rsidR="00107C39" w:rsidRDefault="00761B2C" w:rsidP="002D078B">
      <w:r>
        <w:t xml:space="preserve">Edellä mainitun </w:t>
      </w:r>
      <w:proofErr w:type="spellStart"/>
      <w:r>
        <w:t>Alert</w:t>
      </w:r>
      <w:proofErr w:type="spellEnd"/>
      <w:r>
        <w:t>-sairaalan verkkosivuilta on löydettävissä tietoa sairaalan erikoislääkäreistä ja muuta tietoa sairaalasta</w:t>
      </w:r>
      <w:r w:rsidR="00E45E13">
        <w:t>.</w:t>
      </w:r>
      <w:r>
        <w:rPr>
          <w:rStyle w:val="Alaviitteenviite"/>
        </w:rPr>
        <w:footnoteReference w:id="71"/>
      </w:r>
      <w:r w:rsidR="00E45E13">
        <w:t xml:space="preserve"> </w:t>
      </w:r>
      <w:proofErr w:type="spellStart"/>
      <w:r w:rsidR="00E45E13">
        <w:t>MedCOI</w:t>
      </w:r>
      <w:proofErr w:type="spellEnd"/>
      <w:r w:rsidR="00E45E13">
        <w:t>-järjestelmässä 15.10.2025 julkaistun tiedon mukaan Etiopiassa ei ole tällä hetkellä luotettavaa tiedonhankkijaa terveydenhuoltopalvelujen saatavuudesta.</w:t>
      </w:r>
      <w:r w:rsidR="00E45E13">
        <w:rPr>
          <w:rStyle w:val="Alaviitteenviite"/>
        </w:rPr>
        <w:footnoteReference w:id="72"/>
      </w:r>
    </w:p>
    <w:bookmarkEnd w:id="0"/>
    <w:p w14:paraId="3096F831" w14:textId="77777777" w:rsidR="00082DFE" w:rsidRPr="00C825E6" w:rsidRDefault="00082DFE" w:rsidP="00543F66">
      <w:pPr>
        <w:pStyle w:val="Otsikko2"/>
        <w:numPr>
          <w:ilvl w:val="0"/>
          <w:numId w:val="0"/>
        </w:numPr>
        <w:rPr>
          <w:lang w:val="en-US"/>
        </w:rPr>
      </w:pPr>
      <w:proofErr w:type="spellStart"/>
      <w:r w:rsidRPr="00C825E6">
        <w:rPr>
          <w:lang w:val="en-US"/>
        </w:rPr>
        <w:t>Lähteet</w:t>
      </w:r>
      <w:proofErr w:type="spellEnd"/>
    </w:p>
    <w:p w14:paraId="7FF95927" w14:textId="04C2541A" w:rsidR="00C4457F" w:rsidRDefault="00C4457F" w:rsidP="00FC6E78">
      <w:pPr>
        <w:spacing w:line="240" w:lineRule="auto"/>
        <w:jc w:val="left"/>
        <w:rPr>
          <w:szCs w:val="20"/>
        </w:rPr>
      </w:pPr>
      <w:r w:rsidRPr="00C825E6">
        <w:rPr>
          <w:szCs w:val="20"/>
          <w:lang w:val="en-US"/>
        </w:rPr>
        <w:t>ACAPS</w:t>
      </w:r>
      <w:r w:rsidR="00074260">
        <w:rPr>
          <w:rStyle w:val="Alaviitteenviite"/>
          <w:szCs w:val="20"/>
        </w:rPr>
        <w:footnoteReference w:id="73"/>
      </w:r>
      <w:r w:rsidRPr="00C825E6">
        <w:rPr>
          <w:szCs w:val="20"/>
          <w:lang w:val="en-US"/>
        </w:rPr>
        <w:t xml:space="preserve"> 13.3.2025. </w:t>
      </w:r>
      <w:r w:rsidRPr="00C4457F">
        <w:rPr>
          <w:i/>
          <w:iCs/>
          <w:szCs w:val="20"/>
          <w:lang w:val="en-US"/>
        </w:rPr>
        <w:t xml:space="preserve">Ethiopia. Implications of the US aid freeze &amp; terminations. </w:t>
      </w:r>
      <w:hyperlink r:id="rId8" w:history="1">
        <w:r w:rsidRPr="00C4457F">
          <w:rPr>
            <w:color w:val="0563C1" w:themeColor="hyperlink"/>
            <w:szCs w:val="20"/>
            <w:u w:val="single"/>
          </w:rPr>
          <w:t>https://www.acaps.org/fileadmin/Data_Product/Main_media/20250313_ACAPS_Implications_of_the_US_aid_freeze___terminations_for_Ethiopia.pdf</w:t>
        </w:r>
      </w:hyperlink>
      <w:r w:rsidRPr="00C4457F">
        <w:rPr>
          <w:szCs w:val="20"/>
        </w:rPr>
        <w:t xml:space="preserve"> </w:t>
      </w:r>
      <w:r w:rsidR="006B262D" w:rsidRPr="00C4457F">
        <w:t xml:space="preserve">(käyty </w:t>
      </w:r>
      <w:r w:rsidR="006B262D">
        <w:t>18.5.2026).</w:t>
      </w:r>
    </w:p>
    <w:p w14:paraId="6DD4249F" w14:textId="29C6CC81" w:rsidR="001C1B96" w:rsidRDefault="001C1B96" w:rsidP="00FC6E78">
      <w:pPr>
        <w:spacing w:line="240" w:lineRule="auto"/>
        <w:jc w:val="left"/>
      </w:pPr>
      <w:r>
        <w:rPr>
          <w:lang w:val="en-US"/>
        </w:rPr>
        <w:lastRenderedPageBreak/>
        <w:t xml:space="preserve">Addis Insight 5.2.2025. </w:t>
      </w:r>
      <w:r w:rsidRPr="00BB6470">
        <w:rPr>
          <w:i/>
          <w:iCs/>
          <w:lang w:val="en-US"/>
        </w:rPr>
        <w:t>Ministry of Health Orders Termination of 5,000+ CDC and USAID-Funded Workers</w:t>
      </w:r>
      <w:r>
        <w:rPr>
          <w:lang w:val="en-US"/>
        </w:rPr>
        <w:t xml:space="preserve">. </w:t>
      </w:r>
      <w:hyperlink r:id="rId9" w:history="1">
        <w:r w:rsidRPr="00350F6D">
          <w:rPr>
            <w:rStyle w:val="Hyperlinkki"/>
          </w:rPr>
          <w:t>https://addisinsight.net/2025/02/05/ministry-of-health-orders-termination-of-5000-cdc-and-usaid-funded-workers/</w:t>
        </w:r>
      </w:hyperlink>
      <w:r w:rsidRPr="00350F6D">
        <w:t xml:space="preserve"> </w:t>
      </w:r>
      <w:r w:rsidR="00BB6470" w:rsidRPr="00C4457F">
        <w:t xml:space="preserve">(käyty </w:t>
      </w:r>
      <w:r w:rsidR="00BB6470">
        <w:t>18.5.2026).</w:t>
      </w:r>
    </w:p>
    <w:p w14:paraId="5B40E32E" w14:textId="2C177DD9" w:rsidR="00761B2C" w:rsidRPr="00761B2C" w:rsidRDefault="00761B2C" w:rsidP="00FC6E78">
      <w:pPr>
        <w:spacing w:line="240" w:lineRule="auto"/>
        <w:jc w:val="left"/>
        <w:rPr>
          <w:szCs w:val="20"/>
          <w:lang w:val="en-US"/>
        </w:rPr>
      </w:pPr>
      <w:bookmarkStart w:id="6" w:name="_Hlk230610080"/>
      <w:r w:rsidRPr="00761B2C">
        <w:rPr>
          <w:lang w:val="en-US"/>
        </w:rPr>
        <w:t xml:space="preserve">Alert Comprehensive </w:t>
      </w:r>
      <w:r>
        <w:rPr>
          <w:lang w:val="en-US"/>
        </w:rPr>
        <w:t>Specialized Hospital [</w:t>
      </w:r>
      <w:proofErr w:type="spellStart"/>
      <w:r>
        <w:rPr>
          <w:lang w:val="en-US"/>
        </w:rPr>
        <w:t>päiväämätön</w:t>
      </w:r>
      <w:proofErr w:type="spellEnd"/>
      <w:r>
        <w:rPr>
          <w:lang w:val="en-US"/>
        </w:rPr>
        <w:t xml:space="preserve">]. </w:t>
      </w:r>
      <w:bookmarkEnd w:id="6"/>
      <w:r w:rsidRPr="009C7004">
        <w:rPr>
          <w:i/>
          <w:iCs/>
          <w:lang w:val="en-US"/>
        </w:rPr>
        <w:t>Our Specialist Doctors</w:t>
      </w:r>
      <w:r>
        <w:rPr>
          <w:lang w:val="en-US"/>
        </w:rPr>
        <w:t xml:space="preserve">. </w:t>
      </w:r>
      <w:hyperlink r:id="rId10" w:history="1">
        <w:r w:rsidRPr="00A777FC">
          <w:rPr>
            <w:rStyle w:val="Hyperlinkki"/>
            <w:lang w:val="en-US"/>
          </w:rPr>
          <w:t>https://www.alerthospital.gov.et/doctors.php</w:t>
        </w:r>
      </w:hyperlink>
      <w:r>
        <w:rPr>
          <w:lang w:val="en-US"/>
        </w:rPr>
        <w:t xml:space="preserve"> </w:t>
      </w:r>
      <w:r w:rsidRPr="00C825E6">
        <w:rPr>
          <w:lang w:val="en-US"/>
        </w:rPr>
        <w:t>(</w:t>
      </w:r>
      <w:proofErr w:type="spellStart"/>
      <w:r w:rsidRPr="00C825E6">
        <w:rPr>
          <w:lang w:val="en-US"/>
        </w:rPr>
        <w:t>käyty</w:t>
      </w:r>
      <w:proofErr w:type="spellEnd"/>
      <w:r w:rsidRPr="00C825E6">
        <w:rPr>
          <w:lang w:val="en-US"/>
        </w:rPr>
        <w:t xml:space="preserve"> 18.5.2026).</w:t>
      </w:r>
    </w:p>
    <w:p w14:paraId="6488BFB7" w14:textId="71A0BB22" w:rsidR="00E8631F" w:rsidRPr="00350F6D" w:rsidRDefault="0053076A" w:rsidP="00FC6E78">
      <w:pPr>
        <w:spacing w:line="240" w:lineRule="auto"/>
        <w:jc w:val="left"/>
        <w:rPr>
          <w:szCs w:val="20"/>
        </w:rPr>
      </w:pPr>
      <w:r w:rsidRPr="00E8631F">
        <w:rPr>
          <w:szCs w:val="20"/>
          <w:lang w:val="en-US"/>
        </w:rPr>
        <w:t>Amnesty International</w:t>
      </w:r>
      <w:r w:rsidR="00E8631F" w:rsidRPr="00E8631F">
        <w:rPr>
          <w:szCs w:val="20"/>
          <w:lang w:val="en-US"/>
        </w:rPr>
        <w:t xml:space="preserve"> 23.5.2025. </w:t>
      </w:r>
      <w:r w:rsidR="00E8631F" w:rsidRPr="00BB6470">
        <w:rPr>
          <w:i/>
          <w:iCs/>
          <w:szCs w:val="20"/>
          <w:lang w:val="en-US"/>
        </w:rPr>
        <w:t xml:space="preserve">Ethiopia: Authorities must engage in negotiations with striking healthcare professionals, unconditionally release detained medics. </w:t>
      </w:r>
      <w:hyperlink r:id="rId11" w:history="1">
        <w:r w:rsidR="00E8631F" w:rsidRPr="00350F6D">
          <w:rPr>
            <w:rStyle w:val="Hyperlinkki"/>
            <w:szCs w:val="20"/>
          </w:rPr>
          <w:t>https://www.amnesty.org/en/latest/news/2025/05/ethiopia-authorities-must-engage-in-negotiations-with-striking-healthcare-professionals-unconditionally-release-detained-medics/</w:t>
        </w:r>
      </w:hyperlink>
      <w:r w:rsidR="00E8631F" w:rsidRPr="00350F6D">
        <w:rPr>
          <w:szCs w:val="20"/>
        </w:rPr>
        <w:t xml:space="preserve"> </w:t>
      </w:r>
      <w:r w:rsidR="00BB6470" w:rsidRPr="00C4457F">
        <w:t xml:space="preserve">(käyty </w:t>
      </w:r>
      <w:r w:rsidR="00BB6470">
        <w:t>18.5.2026).</w:t>
      </w:r>
    </w:p>
    <w:p w14:paraId="771818CC" w14:textId="04EBA24B" w:rsidR="00C4457F" w:rsidRDefault="00C4457F" w:rsidP="00FC6E78">
      <w:pPr>
        <w:spacing w:line="240" w:lineRule="auto"/>
        <w:jc w:val="left"/>
      </w:pPr>
      <w:r w:rsidRPr="00224058">
        <w:rPr>
          <w:lang w:val="en-US"/>
        </w:rPr>
        <w:t xml:space="preserve">Bertelsmann Stiftung 2026. </w:t>
      </w:r>
      <w:r w:rsidRPr="00C4457F">
        <w:rPr>
          <w:i/>
          <w:iCs/>
          <w:lang w:val="en-US"/>
        </w:rPr>
        <w:t xml:space="preserve">BTI 2026 Country Report. </w:t>
      </w:r>
      <w:proofErr w:type="spellStart"/>
      <w:r w:rsidRPr="00C4457F">
        <w:rPr>
          <w:i/>
          <w:iCs/>
        </w:rPr>
        <w:t>Ethiopia</w:t>
      </w:r>
      <w:proofErr w:type="spellEnd"/>
      <w:r w:rsidRPr="00C4457F">
        <w:rPr>
          <w:i/>
          <w:iCs/>
        </w:rPr>
        <w:t>.</w:t>
      </w:r>
      <w:r w:rsidRPr="00C4457F">
        <w:t xml:space="preserve"> </w:t>
      </w:r>
      <w:hyperlink r:id="rId12" w:history="1">
        <w:r w:rsidRPr="00C4457F">
          <w:rPr>
            <w:color w:val="0563C1" w:themeColor="hyperlink"/>
            <w:u w:val="single"/>
          </w:rPr>
          <w:t>https://bti-project.org/fileadmin/api/content/en/downloads/reports/country_report_2026_ETH.pdf</w:t>
        </w:r>
      </w:hyperlink>
      <w:r w:rsidRPr="00C4457F">
        <w:t xml:space="preserve"> (käyty </w:t>
      </w:r>
      <w:r w:rsidR="00ED3D4B">
        <w:t>18.5.2026).</w:t>
      </w:r>
      <w:r w:rsidR="00B25109">
        <w:t xml:space="preserve"> </w:t>
      </w:r>
    </w:p>
    <w:p w14:paraId="53FBF484" w14:textId="407873C0" w:rsidR="003B6757" w:rsidRPr="00350F6D" w:rsidRDefault="003B6757" w:rsidP="00FC6E78">
      <w:pPr>
        <w:spacing w:line="240" w:lineRule="auto"/>
        <w:jc w:val="left"/>
      </w:pPr>
      <w:r w:rsidRPr="00350F6D">
        <w:t xml:space="preserve">Duodecim / Terveyskirjasto </w:t>
      </w:r>
    </w:p>
    <w:p w14:paraId="2ABC45AC" w14:textId="47EC8D16" w:rsidR="00873A37" w:rsidRPr="00350F6D" w:rsidRDefault="003B6757" w:rsidP="00FC6E78">
      <w:pPr>
        <w:spacing w:line="240" w:lineRule="auto"/>
        <w:ind w:left="720"/>
        <w:jc w:val="left"/>
      </w:pPr>
      <w:r w:rsidRPr="00350F6D">
        <w:t xml:space="preserve">1.1.2026a. </w:t>
      </w:r>
      <w:proofErr w:type="spellStart"/>
      <w:r w:rsidRPr="00350F6D">
        <w:rPr>
          <w:i/>
          <w:iCs/>
        </w:rPr>
        <w:t>Epipen</w:t>
      </w:r>
      <w:proofErr w:type="spellEnd"/>
      <w:r w:rsidRPr="00350F6D">
        <w:rPr>
          <w:i/>
          <w:iCs/>
        </w:rPr>
        <w:t>.</w:t>
      </w:r>
      <w:r w:rsidRPr="00350F6D">
        <w:t xml:space="preserve"> </w:t>
      </w:r>
      <w:hyperlink r:id="rId13" w:anchor="s2" w:history="1">
        <w:r w:rsidRPr="00350F6D">
          <w:rPr>
            <w:rStyle w:val="Hyperlinkki"/>
          </w:rPr>
          <w:t>https://www.terveyskirjasto.fi/far04488/epipen?q=epipen#s2</w:t>
        </w:r>
      </w:hyperlink>
      <w:r w:rsidRPr="00350F6D">
        <w:t xml:space="preserve"> </w:t>
      </w:r>
      <w:r w:rsidR="00BB6470" w:rsidRPr="00C4457F">
        <w:t xml:space="preserve">(käyty </w:t>
      </w:r>
      <w:r w:rsidR="00BB6470">
        <w:t>18.5.2026).</w:t>
      </w:r>
    </w:p>
    <w:p w14:paraId="507490CD" w14:textId="58ED6AAB" w:rsidR="003B6757" w:rsidRPr="00BB6470" w:rsidRDefault="003B6757" w:rsidP="00FC6E78">
      <w:pPr>
        <w:spacing w:line="240" w:lineRule="auto"/>
        <w:ind w:left="720"/>
        <w:jc w:val="left"/>
      </w:pPr>
      <w:r w:rsidRPr="00C825E6">
        <w:t xml:space="preserve">1.1.2026b. </w:t>
      </w:r>
      <w:proofErr w:type="spellStart"/>
      <w:r w:rsidRPr="00C825E6">
        <w:rPr>
          <w:i/>
          <w:iCs/>
        </w:rPr>
        <w:t>Epipen</w:t>
      </w:r>
      <w:proofErr w:type="spellEnd"/>
      <w:r w:rsidRPr="00C825E6">
        <w:rPr>
          <w:i/>
          <w:iCs/>
        </w:rPr>
        <w:t xml:space="preserve"> Jr.</w:t>
      </w:r>
      <w:r w:rsidRPr="00C825E6">
        <w:t xml:space="preserve"> </w:t>
      </w:r>
      <w:hyperlink r:id="rId14" w:history="1">
        <w:r w:rsidRPr="00BB6470">
          <w:rPr>
            <w:rStyle w:val="Hyperlinkki"/>
          </w:rPr>
          <w:t>https://www.terveyskirjasto.fi/far04489/epipen-jr?q=epipen</w:t>
        </w:r>
      </w:hyperlink>
      <w:r w:rsidRPr="00BB6470">
        <w:t xml:space="preserve"> </w:t>
      </w:r>
      <w:r w:rsidR="00BB6470" w:rsidRPr="00C4457F">
        <w:t xml:space="preserve">(käyty </w:t>
      </w:r>
      <w:r w:rsidR="00BB6470">
        <w:t>18.5.2026).</w:t>
      </w:r>
    </w:p>
    <w:p w14:paraId="338EFDCC" w14:textId="77777777" w:rsidR="00BB6470" w:rsidRPr="00BB6470" w:rsidRDefault="008E7150" w:rsidP="00FC6E78">
      <w:pPr>
        <w:spacing w:line="240" w:lineRule="auto"/>
        <w:jc w:val="left"/>
      </w:pPr>
      <w:r w:rsidRPr="008E7150">
        <w:rPr>
          <w:lang w:val="en-US"/>
        </w:rPr>
        <w:t xml:space="preserve">EFDA </w:t>
      </w:r>
      <w:r>
        <w:rPr>
          <w:lang w:val="en-US"/>
        </w:rPr>
        <w:t>(</w:t>
      </w:r>
      <w:r w:rsidRPr="008E7150">
        <w:rPr>
          <w:lang w:val="en-US"/>
        </w:rPr>
        <w:t>Ethiopian Food and Drug Authority)</w:t>
      </w:r>
      <w:r w:rsidR="00606C4C">
        <w:rPr>
          <w:lang w:val="en-US"/>
        </w:rPr>
        <w:t xml:space="preserve"> 10/2024.</w:t>
      </w:r>
      <w:r w:rsidR="00DB5898">
        <w:rPr>
          <w:lang w:val="en-US"/>
        </w:rPr>
        <w:t xml:space="preserve"> </w:t>
      </w:r>
      <w:proofErr w:type="spellStart"/>
      <w:r w:rsidR="00DB5898" w:rsidRPr="00BB6470">
        <w:rPr>
          <w:i/>
          <w:iCs/>
        </w:rPr>
        <w:t>Ethiopian</w:t>
      </w:r>
      <w:proofErr w:type="spellEnd"/>
      <w:r w:rsidR="00DB5898" w:rsidRPr="00BB6470">
        <w:rPr>
          <w:i/>
          <w:iCs/>
        </w:rPr>
        <w:t xml:space="preserve"> </w:t>
      </w:r>
      <w:proofErr w:type="spellStart"/>
      <w:r w:rsidR="00DB5898" w:rsidRPr="00BB6470">
        <w:rPr>
          <w:i/>
          <w:iCs/>
        </w:rPr>
        <w:t>Essential</w:t>
      </w:r>
      <w:proofErr w:type="spellEnd"/>
      <w:r w:rsidR="00DB5898" w:rsidRPr="00BB6470">
        <w:rPr>
          <w:i/>
          <w:iCs/>
        </w:rPr>
        <w:t xml:space="preserve"> </w:t>
      </w:r>
      <w:proofErr w:type="spellStart"/>
      <w:r w:rsidR="00DB5898" w:rsidRPr="00BB6470">
        <w:rPr>
          <w:i/>
          <w:iCs/>
        </w:rPr>
        <w:t>Medicines</w:t>
      </w:r>
      <w:proofErr w:type="spellEnd"/>
      <w:r w:rsidR="00DB5898" w:rsidRPr="00BB6470">
        <w:rPr>
          <w:i/>
          <w:iCs/>
        </w:rPr>
        <w:t xml:space="preserve"> </w:t>
      </w:r>
      <w:proofErr w:type="spellStart"/>
      <w:r w:rsidR="00DB5898" w:rsidRPr="00BB6470">
        <w:rPr>
          <w:i/>
          <w:iCs/>
        </w:rPr>
        <w:t>List</w:t>
      </w:r>
      <w:proofErr w:type="spellEnd"/>
      <w:r w:rsidR="00DB5898" w:rsidRPr="000126B4">
        <w:t xml:space="preserve">. </w:t>
      </w:r>
      <w:r w:rsidR="00DB5898" w:rsidRPr="00DB5898">
        <w:t>Saat</w:t>
      </w:r>
      <w:r w:rsidR="00DB5898">
        <w:t>avilla:</w:t>
      </w:r>
      <w:r w:rsidRPr="00DB5898">
        <w:t xml:space="preserve"> </w:t>
      </w:r>
      <w:hyperlink r:id="rId15" w:history="1">
        <w:r w:rsidRPr="00DB5898">
          <w:rPr>
            <w:rStyle w:val="Hyperlinkki"/>
          </w:rPr>
          <w:t>https://www.slideshare.net/slideshow/ethiopian-essential-medicines-list-eml-7th-edition_2024-pdf/276606631</w:t>
        </w:r>
      </w:hyperlink>
      <w:r w:rsidRPr="00DB5898">
        <w:t xml:space="preserve"> </w:t>
      </w:r>
      <w:r w:rsidR="00BB6470" w:rsidRPr="00C4457F">
        <w:t xml:space="preserve">(käyty </w:t>
      </w:r>
      <w:r w:rsidR="00BB6470">
        <w:t>18.5.2026).</w:t>
      </w:r>
    </w:p>
    <w:p w14:paraId="116B3BB2" w14:textId="03D49707" w:rsidR="004A7564" w:rsidRPr="00E45E13" w:rsidRDefault="004A7564" w:rsidP="00FC6E78">
      <w:pPr>
        <w:spacing w:line="240" w:lineRule="auto"/>
        <w:jc w:val="left"/>
        <w:rPr>
          <w:lang w:val="en-US"/>
        </w:rPr>
      </w:pPr>
      <w:r w:rsidRPr="00E45E13">
        <w:rPr>
          <w:lang w:val="en-US"/>
        </w:rPr>
        <w:t>EUAA</w:t>
      </w:r>
      <w:r w:rsidR="00E45E13">
        <w:rPr>
          <w:lang w:val="en-US"/>
        </w:rPr>
        <w:t xml:space="preserve"> (European Union Agency for Asylum)</w:t>
      </w:r>
      <w:r w:rsidRPr="00E45E13">
        <w:rPr>
          <w:lang w:val="en-US"/>
        </w:rPr>
        <w:t xml:space="preserve"> </w:t>
      </w:r>
      <w:proofErr w:type="spellStart"/>
      <w:r w:rsidRPr="00E45E13">
        <w:rPr>
          <w:lang w:val="en-US"/>
        </w:rPr>
        <w:t>MedCOI</w:t>
      </w:r>
      <w:proofErr w:type="spellEnd"/>
      <w:r w:rsidRPr="00E45E13">
        <w:rPr>
          <w:lang w:val="en-US"/>
        </w:rPr>
        <w:t xml:space="preserve"> </w:t>
      </w:r>
      <w:r w:rsidR="00E45E13">
        <w:rPr>
          <w:lang w:val="en-US"/>
        </w:rPr>
        <w:t xml:space="preserve">(Medical Country of Origin Information) </w:t>
      </w:r>
      <w:r w:rsidRPr="00E45E13">
        <w:rPr>
          <w:lang w:val="en-US"/>
        </w:rPr>
        <w:t xml:space="preserve">/ Local </w:t>
      </w:r>
      <w:proofErr w:type="spellStart"/>
      <w:r w:rsidRPr="00E45E13">
        <w:rPr>
          <w:lang w:val="en-US"/>
        </w:rPr>
        <w:t>MedCOI</w:t>
      </w:r>
      <w:proofErr w:type="spellEnd"/>
      <w:r w:rsidRPr="00E45E13">
        <w:rPr>
          <w:lang w:val="en-US"/>
        </w:rPr>
        <w:t xml:space="preserve"> expert </w:t>
      </w:r>
      <w:r w:rsidR="00E45E13" w:rsidRPr="00E45E13">
        <w:rPr>
          <w:lang w:val="en-US"/>
        </w:rPr>
        <w:t xml:space="preserve">7.5.2026. </w:t>
      </w:r>
      <w:r w:rsidR="00E45E13" w:rsidRPr="00E45E13">
        <w:rPr>
          <w:i/>
          <w:iCs/>
          <w:lang w:val="en-US"/>
        </w:rPr>
        <w:t xml:space="preserve">Availability of medical treatments, </w:t>
      </w:r>
      <w:r w:rsidRPr="00E45E13">
        <w:rPr>
          <w:lang w:val="en-US"/>
        </w:rPr>
        <w:t>AVA 20647</w:t>
      </w:r>
      <w:r w:rsidR="00E45E13">
        <w:rPr>
          <w:lang w:val="en-US"/>
        </w:rPr>
        <w:t>.</w:t>
      </w:r>
    </w:p>
    <w:p w14:paraId="4BB058D7" w14:textId="2B7D4645" w:rsidR="00E45E13" w:rsidRPr="00E45E13" w:rsidRDefault="00E45E13" w:rsidP="00FC6E78">
      <w:pPr>
        <w:spacing w:line="240" w:lineRule="auto"/>
        <w:jc w:val="left"/>
        <w:rPr>
          <w:lang w:val="en-US"/>
        </w:rPr>
      </w:pPr>
      <w:r w:rsidRPr="00E45E13">
        <w:rPr>
          <w:lang w:val="en-US"/>
        </w:rPr>
        <w:t xml:space="preserve">EUAA </w:t>
      </w:r>
      <w:r>
        <w:rPr>
          <w:lang w:val="en-US"/>
        </w:rPr>
        <w:t>(European Union Agency for Asylum)</w:t>
      </w:r>
      <w:r w:rsidRPr="00E45E13">
        <w:rPr>
          <w:lang w:val="en-US"/>
        </w:rPr>
        <w:t xml:space="preserve"> </w:t>
      </w:r>
      <w:proofErr w:type="spellStart"/>
      <w:r w:rsidRPr="00E45E13">
        <w:rPr>
          <w:lang w:val="en-US"/>
        </w:rPr>
        <w:t>MedCOI</w:t>
      </w:r>
      <w:proofErr w:type="spellEnd"/>
      <w:r w:rsidRPr="00E45E13">
        <w:rPr>
          <w:lang w:val="en-US"/>
        </w:rPr>
        <w:t xml:space="preserve"> </w:t>
      </w:r>
      <w:r>
        <w:rPr>
          <w:lang w:val="en-US"/>
        </w:rPr>
        <w:t xml:space="preserve">(Medical Country of Origin Information) </w:t>
      </w:r>
      <w:r w:rsidRPr="00E45E13">
        <w:rPr>
          <w:lang w:val="en-US"/>
        </w:rPr>
        <w:t xml:space="preserve">/ International SOS 15.10.2025. </w:t>
      </w:r>
      <w:r w:rsidRPr="00E45E13">
        <w:rPr>
          <w:i/>
          <w:iCs/>
          <w:lang w:val="en-US"/>
        </w:rPr>
        <w:t>Availability of medical treatments, AVA 19912</w:t>
      </w:r>
      <w:r w:rsidRPr="00E45E13">
        <w:rPr>
          <w:lang w:val="en-US"/>
        </w:rPr>
        <w:t xml:space="preserve">. </w:t>
      </w:r>
    </w:p>
    <w:p w14:paraId="3C6AB7DE" w14:textId="2ECBFB03" w:rsidR="009C5C2C" w:rsidRDefault="00C4457F" w:rsidP="00FC6E78">
      <w:pPr>
        <w:spacing w:line="240" w:lineRule="auto"/>
        <w:jc w:val="left"/>
        <w:rPr>
          <w:lang w:val="en-US"/>
        </w:rPr>
      </w:pPr>
      <w:r w:rsidRPr="00C4457F">
        <w:rPr>
          <w:lang w:val="en-US"/>
        </w:rPr>
        <w:t>ESS (</w:t>
      </w:r>
      <w:r w:rsidR="009C5C2C" w:rsidRPr="00C4457F">
        <w:rPr>
          <w:lang w:val="en-US"/>
        </w:rPr>
        <w:t>Ethiopian Statistical Service</w:t>
      </w:r>
      <w:r w:rsidRPr="00C4457F">
        <w:rPr>
          <w:lang w:val="en-US"/>
        </w:rPr>
        <w:t>)</w:t>
      </w:r>
      <w:r w:rsidR="009C5C2C" w:rsidRPr="00C4457F">
        <w:rPr>
          <w:lang w:val="en-US"/>
        </w:rPr>
        <w:t xml:space="preserve"> &amp; ICF  1/2026. </w:t>
      </w:r>
      <w:r w:rsidR="009C5C2C" w:rsidRPr="00BB6470">
        <w:rPr>
          <w:i/>
          <w:iCs/>
          <w:lang w:val="en-US"/>
        </w:rPr>
        <w:t>Ethiopia. Demographic and Health Survey 2024–25. Key Indicators Report</w:t>
      </w:r>
      <w:r w:rsidR="009C5C2C">
        <w:rPr>
          <w:lang w:val="en-US"/>
        </w:rPr>
        <w:t xml:space="preserve">. </w:t>
      </w:r>
      <w:hyperlink r:id="rId16" w:history="1">
        <w:r w:rsidR="009C5C2C" w:rsidRPr="004D4D01">
          <w:rPr>
            <w:rStyle w:val="Hyperlinkki"/>
            <w:lang w:val="en-US"/>
          </w:rPr>
          <w:t>https://dhsprogram.com/pubs/pdf/PR163/PR163.pdf</w:t>
        </w:r>
      </w:hyperlink>
      <w:r w:rsidR="009C5C2C">
        <w:rPr>
          <w:lang w:val="en-US"/>
        </w:rPr>
        <w:t xml:space="preserve"> </w:t>
      </w:r>
      <w:r w:rsidR="00BB6470">
        <w:rPr>
          <w:lang w:val="en-US"/>
        </w:rPr>
        <w:t>(</w:t>
      </w:r>
      <w:proofErr w:type="spellStart"/>
      <w:r w:rsidR="00BB6470">
        <w:rPr>
          <w:lang w:val="en-US"/>
        </w:rPr>
        <w:t>käyty</w:t>
      </w:r>
      <w:proofErr w:type="spellEnd"/>
      <w:r w:rsidR="00BB6470">
        <w:rPr>
          <w:lang w:val="en-US"/>
        </w:rPr>
        <w:t xml:space="preserve"> 22.5.2026).</w:t>
      </w:r>
    </w:p>
    <w:p w14:paraId="6E1CB3FC" w14:textId="77777777" w:rsidR="00BB6470" w:rsidRPr="00C825E6" w:rsidRDefault="00A07E62" w:rsidP="00FC6E78">
      <w:pPr>
        <w:spacing w:line="240" w:lineRule="auto"/>
        <w:jc w:val="left"/>
        <w:rPr>
          <w:lang w:val="en-US"/>
        </w:rPr>
      </w:pPr>
      <w:proofErr w:type="spellStart"/>
      <w:r w:rsidRPr="00A07E62">
        <w:rPr>
          <w:lang w:val="en-US"/>
        </w:rPr>
        <w:t>H</w:t>
      </w:r>
      <w:r>
        <w:rPr>
          <w:lang w:val="en-US"/>
        </w:rPr>
        <w:t>aileamlak</w:t>
      </w:r>
      <w:proofErr w:type="spellEnd"/>
      <w:r>
        <w:rPr>
          <w:lang w:val="en-US"/>
        </w:rPr>
        <w:t xml:space="preserve">, Abraham &amp; </w:t>
      </w:r>
      <w:proofErr w:type="spellStart"/>
      <w:r>
        <w:rPr>
          <w:lang w:val="en-US"/>
        </w:rPr>
        <w:t>Ataro</w:t>
      </w:r>
      <w:proofErr w:type="spellEnd"/>
      <w:r>
        <w:rPr>
          <w:lang w:val="en-US"/>
        </w:rPr>
        <w:t xml:space="preserve">, Israel 4/2022. </w:t>
      </w:r>
      <w:r w:rsidRPr="00A07E62">
        <w:rPr>
          <w:lang w:val="en-US"/>
        </w:rPr>
        <w:t>The Ethiopian Health Extension Program (HEP) is Still Relevant After 15 Years of Implementation Although Major Transformation is Essential to Sustain Its Gains and Relevance</w:t>
      </w:r>
      <w:r>
        <w:rPr>
          <w:lang w:val="en-US"/>
        </w:rPr>
        <w:t xml:space="preserve">. </w:t>
      </w:r>
      <w:r w:rsidRPr="00BB6470">
        <w:rPr>
          <w:i/>
          <w:iCs/>
          <w:lang w:val="en-US"/>
        </w:rPr>
        <w:t>Ethiopian Journal of Health Science</w:t>
      </w:r>
      <w:r>
        <w:rPr>
          <w:lang w:val="en-US"/>
        </w:rPr>
        <w:t xml:space="preserve">, vol. 33, no. 1. </w:t>
      </w:r>
      <w:hyperlink r:id="rId17" w:history="1">
        <w:r w:rsidRPr="00C825E6">
          <w:rPr>
            <w:rStyle w:val="Hyperlinkki"/>
            <w:lang w:val="en-US"/>
          </w:rPr>
          <w:t>https://pmc.ncbi.nlm.nih.gov/articles/PMC10866294/pdf/EJHS33S1-0001.pdf</w:t>
        </w:r>
      </w:hyperlink>
      <w:r w:rsidRPr="00C825E6">
        <w:rPr>
          <w:lang w:val="en-US"/>
        </w:rPr>
        <w:t xml:space="preserve"> </w:t>
      </w:r>
      <w:r w:rsidR="00BB6470" w:rsidRPr="00C825E6">
        <w:rPr>
          <w:lang w:val="en-US"/>
        </w:rPr>
        <w:t>(</w:t>
      </w:r>
      <w:proofErr w:type="spellStart"/>
      <w:r w:rsidR="00BB6470" w:rsidRPr="00C825E6">
        <w:rPr>
          <w:lang w:val="en-US"/>
        </w:rPr>
        <w:t>käyty</w:t>
      </w:r>
      <w:proofErr w:type="spellEnd"/>
      <w:r w:rsidR="00BB6470" w:rsidRPr="00C825E6">
        <w:rPr>
          <w:lang w:val="en-US"/>
        </w:rPr>
        <w:t xml:space="preserve"> 22.5.2026).</w:t>
      </w:r>
    </w:p>
    <w:p w14:paraId="787131FA" w14:textId="7DF390CA" w:rsidR="00D060B2" w:rsidRPr="00C825E6" w:rsidRDefault="00D060B2" w:rsidP="00FC6E78">
      <w:pPr>
        <w:spacing w:line="240" w:lineRule="auto"/>
        <w:jc w:val="left"/>
        <w:rPr>
          <w:lang w:val="en-US"/>
        </w:rPr>
      </w:pPr>
      <w:r>
        <w:rPr>
          <w:lang w:val="en-US"/>
        </w:rPr>
        <w:t xml:space="preserve">HRW </w:t>
      </w:r>
      <w:r w:rsidR="00E02EE2">
        <w:rPr>
          <w:lang w:val="en-US"/>
        </w:rPr>
        <w:t xml:space="preserve">(Human Rights Watch) 25.6.2025. </w:t>
      </w:r>
      <w:r w:rsidR="00E02EE2" w:rsidRPr="00BB6470">
        <w:rPr>
          <w:i/>
          <w:iCs/>
          <w:lang w:val="en-US"/>
        </w:rPr>
        <w:t>Ethiopia: Crackdown on Health Workers’ Protests. Government Should Commit to Addressing Their Grievances.</w:t>
      </w:r>
      <w:r w:rsidR="00E02EE2">
        <w:rPr>
          <w:lang w:val="en-US"/>
        </w:rPr>
        <w:t xml:space="preserve"> </w:t>
      </w:r>
      <w:hyperlink r:id="rId18" w:history="1">
        <w:r w:rsidR="00E02EE2" w:rsidRPr="00C825E6">
          <w:rPr>
            <w:rStyle w:val="Hyperlinkki"/>
            <w:lang w:val="en-US"/>
          </w:rPr>
          <w:t>https://www.hrw.org/news/2025/06/25/ethiopia-crackdown-on-health-workers-protests</w:t>
        </w:r>
      </w:hyperlink>
      <w:r w:rsidR="00E02EE2" w:rsidRPr="00C825E6">
        <w:rPr>
          <w:lang w:val="en-US"/>
        </w:rPr>
        <w:t xml:space="preserve"> </w:t>
      </w:r>
      <w:r w:rsidR="00BB6470" w:rsidRPr="00C825E6">
        <w:rPr>
          <w:lang w:val="en-US"/>
        </w:rPr>
        <w:t>(</w:t>
      </w:r>
      <w:proofErr w:type="spellStart"/>
      <w:r w:rsidR="00BB6470" w:rsidRPr="00C825E6">
        <w:rPr>
          <w:lang w:val="en-US"/>
        </w:rPr>
        <w:t>käyty</w:t>
      </w:r>
      <w:proofErr w:type="spellEnd"/>
      <w:r w:rsidR="00BB6470" w:rsidRPr="00C825E6">
        <w:rPr>
          <w:lang w:val="en-US"/>
        </w:rPr>
        <w:t xml:space="preserve"> 22.5.2026).</w:t>
      </w:r>
    </w:p>
    <w:p w14:paraId="361611F1" w14:textId="7BBF44A0" w:rsidR="00D52B7A" w:rsidRPr="00BB6470" w:rsidRDefault="00D52B7A" w:rsidP="00FC6E78">
      <w:pPr>
        <w:spacing w:line="240" w:lineRule="auto"/>
        <w:jc w:val="left"/>
      </w:pPr>
      <w:r w:rsidRPr="00D52B7A">
        <w:rPr>
          <w:lang w:val="en-US"/>
        </w:rPr>
        <w:t xml:space="preserve">HRW </w:t>
      </w:r>
      <w:r w:rsidR="00E02EE2">
        <w:rPr>
          <w:lang w:val="en-US"/>
        </w:rPr>
        <w:t xml:space="preserve">(Human Rights Watch) </w:t>
      </w:r>
      <w:r w:rsidRPr="00D52B7A">
        <w:rPr>
          <w:lang w:val="en-US"/>
        </w:rPr>
        <w:t xml:space="preserve">/ Bader, Laetitia 12.9.2025. </w:t>
      </w:r>
      <w:r w:rsidRPr="00BB6470">
        <w:rPr>
          <w:i/>
          <w:iCs/>
          <w:lang w:val="en-US"/>
        </w:rPr>
        <w:t>Ethiopian Health Professionals to Resume Striking</w:t>
      </w:r>
      <w:r w:rsidR="00BB6470">
        <w:rPr>
          <w:i/>
          <w:iCs/>
          <w:lang w:val="en-US"/>
        </w:rPr>
        <w:t>.</w:t>
      </w:r>
      <w:r>
        <w:rPr>
          <w:lang w:val="en-US"/>
        </w:rPr>
        <w:t xml:space="preserve"> </w:t>
      </w:r>
      <w:hyperlink r:id="rId19" w:history="1">
        <w:r w:rsidRPr="00BB6470">
          <w:rPr>
            <w:rStyle w:val="Hyperlinkki"/>
          </w:rPr>
          <w:t>https://www.hrw.org/news/2025/09/12/ethiopian-health-professionals-to-resume-striking</w:t>
        </w:r>
      </w:hyperlink>
      <w:r w:rsidRPr="00BB6470">
        <w:t xml:space="preserve"> </w:t>
      </w:r>
      <w:r w:rsidR="00BB6470" w:rsidRPr="00C4457F">
        <w:t xml:space="preserve">(käyty </w:t>
      </w:r>
      <w:r w:rsidR="00BB6470">
        <w:t>18.5.2026).</w:t>
      </w:r>
    </w:p>
    <w:p w14:paraId="145FDA8C" w14:textId="73B8A1F6" w:rsidR="00285C5E" w:rsidRPr="00C825E6" w:rsidRDefault="00285C5E" w:rsidP="00FC6E78">
      <w:pPr>
        <w:spacing w:line="240" w:lineRule="auto"/>
        <w:jc w:val="left"/>
        <w:rPr>
          <w:lang w:val="en-US"/>
        </w:rPr>
      </w:pPr>
      <w:r w:rsidRPr="002D23D2">
        <w:rPr>
          <w:lang w:val="en-US"/>
        </w:rPr>
        <w:t xml:space="preserve">Kinsella, Matt &amp; </w:t>
      </w:r>
      <w:proofErr w:type="spellStart"/>
      <w:r w:rsidRPr="002D23D2">
        <w:rPr>
          <w:lang w:val="en-US"/>
        </w:rPr>
        <w:t>Nobrega</w:t>
      </w:r>
      <w:proofErr w:type="spellEnd"/>
      <w:r w:rsidRPr="002D23D2">
        <w:rPr>
          <w:lang w:val="en-US"/>
        </w:rPr>
        <w:t xml:space="preserve">, </w:t>
      </w:r>
      <w:proofErr w:type="spellStart"/>
      <w:r w:rsidRPr="002D23D2">
        <w:rPr>
          <w:lang w:val="en-US"/>
        </w:rPr>
        <w:t>Natashe</w:t>
      </w:r>
      <w:proofErr w:type="spellEnd"/>
      <w:r w:rsidRPr="002D23D2">
        <w:rPr>
          <w:lang w:val="en-US"/>
        </w:rPr>
        <w:t xml:space="preserve"> &amp; Hardy, Luis Felipe &amp; de Morales </w:t>
      </w:r>
      <w:proofErr w:type="spellStart"/>
      <w:r w:rsidRPr="002D23D2">
        <w:rPr>
          <w:lang w:val="en-US"/>
        </w:rPr>
        <w:t>Torraca</w:t>
      </w:r>
      <w:proofErr w:type="spellEnd"/>
      <w:r w:rsidRPr="002D23D2">
        <w:rPr>
          <w:lang w:val="en-US"/>
        </w:rPr>
        <w:t>, Paula Ulysses 7/2024</w:t>
      </w:r>
      <w:r w:rsidR="002D23D2" w:rsidRPr="002D23D2">
        <w:rPr>
          <w:lang w:val="en-US"/>
        </w:rPr>
        <w:t>. Access to mental health services in Eritrea, Sudan, Ethiopia, Somalia and the Greater Horn of Africa region</w:t>
      </w:r>
      <w:r w:rsidR="002D23D2">
        <w:rPr>
          <w:lang w:val="en-US"/>
        </w:rPr>
        <w:t xml:space="preserve">. University of London. </w:t>
      </w:r>
      <w:r w:rsidR="002D23D2" w:rsidRPr="00BB6470">
        <w:rPr>
          <w:i/>
          <w:iCs/>
          <w:lang w:val="en-US"/>
        </w:rPr>
        <w:t>Refugee Law Clinic Briefing Paper</w:t>
      </w:r>
      <w:r w:rsidR="002D23D2">
        <w:rPr>
          <w:lang w:val="en-US"/>
        </w:rPr>
        <w:t xml:space="preserve"> No. 5. </w:t>
      </w:r>
      <w:hyperlink r:id="rId20" w:history="1">
        <w:r w:rsidR="002D23D2" w:rsidRPr="00C825E6">
          <w:rPr>
            <w:rStyle w:val="Hyperlinkki"/>
            <w:lang w:val="en-US"/>
          </w:rPr>
          <w:t>https://sas-space.sas.ac.uk/9919/1/RLC%20BP%20No.5.pdf</w:t>
        </w:r>
      </w:hyperlink>
      <w:r w:rsidR="002D23D2" w:rsidRPr="00C825E6">
        <w:rPr>
          <w:lang w:val="en-US"/>
        </w:rPr>
        <w:t xml:space="preserve"> </w:t>
      </w:r>
      <w:r w:rsidR="00BB6470" w:rsidRPr="00C825E6">
        <w:rPr>
          <w:lang w:val="en-US"/>
        </w:rPr>
        <w:t>(</w:t>
      </w:r>
      <w:proofErr w:type="spellStart"/>
      <w:r w:rsidR="00BB6470" w:rsidRPr="00C825E6">
        <w:rPr>
          <w:lang w:val="en-US"/>
        </w:rPr>
        <w:t>käyty</w:t>
      </w:r>
      <w:proofErr w:type="spellEnd"/>
      <w:r w:rsidR="00BB6470" w:rsidRPr="00C825E6">
        <w:rPr>
          <w:lang w:val="en-US"/>
        </w:rPr>
        <w:t xml:space="preserve"> 18.5.2026).</w:t>
      </w:r>
    </w:p>
    <w:p w14:paraId="1F139F16" w14:textId="77777777" w:rsidR="001A0D0B" w:rsidRDefault="000B084E" w:rsidP="00FC6E78">
      <w:pPr>
        <w:spacing w:line="240" w:lineRule="auto"/>
        <w:jc w:val="left"/>
      </w:pPr>
      <w:r w:rsidRPr="0053076A">
        <w:t xml:space="preserve">Maahanmuuttovirasto / maatietopalvelu </w:t>
      </w:r>
    </w:p>
    <w:p w14:paraId="360B861A" w14:textId="77777777" w:rsidR="001F3193" w:rsidRDefault="001F3193" w:rsidP="00FC6E78">
      <w:pPr>
        <w:spacing w:line="240" w:lineRule="auto"/>
        <w:ind w:left="720"/>
        <w:jc w:val="left"/>
      </w:pPr>
      <w:r>
        <w:lastRenderedPageBreak/>
        <w:t xml:space="preserve">28.4.2026. </w:t>
      </w:r>
      <w:r w:rsidRPr="00BB6470">
        <w:rPr>
          <w:i/>
          <w:iCs/>
        </w:rPr>
        <w:t xml:space="preserve">Etiopia / Somali-osavaltion yleinen-, turvallisuus - ja humanitaarinen tilanne (päivitys), </w:t>
      </w:r>
      <w:proofErr w:type="spellStart"/>
      <w:r w:rsidRPr="00BB6470">
        <w:rPr>
          <w:i/>
          <w:iCs/>
        </w:rPr>
        <w:t>Liyu</w:t>
      </w:r>
      <w:proofErr w:type="spellEnd"/>
      <w:r w:rsidRPr="00BB6470">
        <w:rPr>
          <w:i/>
          <w:iCs/>
        </w:rPr>
        <w:t>-poliisi</w:t>
      </w:r>
      <w:r>
        <w:t xml:space="preserve"> </w:t>
      </w:r>
      <w:r w:rsidRPr="00B25109">
        <w:t>[kyselyvastaus].</w:t>
      </w:r>
      <w:r w:rsidRPr="00294C00">
        <w:rPr>
          <w:i/>
          <w:iCs/>
        </w:rPr>
        <w:t xml:space="preserve"> </w:t>
      </w:r>
      <w:r>
        <w:t xml:space="preserve"> Saatavilla Tellus-maatietopalvelussa: </w:t>
      </w:r>
      <w:hyperlink r:id="rId21" w:history="1">
        <w:r w:rsidRPr="00A777FC">
          <w:rPr>
            <w:rStyle w:val="Hyperlinkki"/>
          </w:rPr>
          <w:t>https://maatieto.migri.fi/base/2724d19a-5460-485d-bff8-6cd8f75f86d5/countryDocument/f7f568a6-1783-471f-be3f-a05143bc8394</w:t>
        </w:r>
      </w:hyperlink>
      <w:r>
        <w:t xml:space="preserve"> (käyty 15.5.2026).</w:t>
      </w:r>
    </w:p>
    <w:p w14:paraId="3850A406" w14:textId="10FD0CA3" w:rsidR="001F3193" w:rsidRDefault="001A0D0B" w:rsidP="00FC6E78">
      <w:pPr>
        <w:spacing w:line="240" w:lineRule="auto"/>
        <w:ind w:left="720"/>
        <w:jc w:val="left"/>
      </w:pPr>
      <w:r>
        <w:t xml:space="preserve">30.10.2025. </w:t>
      </w:r>
      <w:r w:rsidRPr="001A0D0B">
        <w:rPr>
          <w:i/>
          <w:iCs/>
        </w:rPr>
        <w:t xml:space="preserve">Etiopia / </w:t>
      </w:r>
      <w:proofErr w:type="spellStart"/>
      <w:r w:rsidRPr="001A0D0B">
        <w:rPr>
          <w:i/>
          <w:iCs/>
        </w:rPr>
        <w:t>Oromian</w:t>
      </w:r>
      <w:proofErr w:type="spellEnd"/>
      <w:r w:rsidRPr="001A0D0B">
        <w:rPr>
          <w:i/>
          <w:iCs/>
        </w:rPr>
        <w:t xml:space="preserve"> osavaltion turvallisuus-, ihmisoikeus- ja humanitaarinen tilanne</w:t>
      </w:r>
      <w:r w:rsidRPr="001A0D0B">
        <w:t xml:space="preserve"> </w:t>
      </w:r>
      <w:r w:rsidRPr="00B25109">
        <w:t>[kyselyvastaus].</w:t>
      </w:r>
      <w:r w:rsidRPr="00294C00">
        <w:rPr>
          <w:i/>
          <w:iCs/>
        </w:rPr>
        <w:t xml:space="preserve"> </w:t>
      </w:r>
      <w:r>
        <w:t xml:space="preserve"> Saatavilla Tellus-maatietopalvelussa:</w:t>
      </w:r>
      <w:r w:rsidR="001F3193">
        <w:t xml:space="preserve"> </w:t>
      </w:r>
      <w:hyperlink r:id="rId22" w:history="1">
        <w:r w:rsidR="001F3193" w:rsidRPr="00A777FC">
          <w:rPr>
            <w:rStyle w:val="Hyperlinkki"/>
          </w:rPr>
          <w:t>https://maatieto.migri.fi/base/2724d19a-5460-485d-bff8-6cd8f75f86d5/countryDocument/e4084424-c368-4f8f-9283-b3d0788ec469</w:t>
        </w:r>
      </w:hyperlink>
      <w:r w:rsidR="001F3193">
        <w:t xml:space="preserve"> (käyty 15.5.2026).</w:t>
      </w:r>
    </w:p>
    <w:p w14:paraId="776874AC" w14:textId="5555F16E" w:rsidR="001A0D0B" w:rsidRDefault="001A0D0B" w:rsidP="00FC6E78">
      <w:pPr>
        <w:spacing w:line="240" w:lineRule="auto"/>
        <w:ind w:left="720"/>
        <w:jc w:val="left"/>
      </w:pPr>
      <w:r>
        <w:t xml:space="preserve">1.9.2025. </w:t>
      </w:r>
      <w:r w:rsidRPr="001A0D0B">
        <w:rPr>
          <w:i/>
          <w:iCs/>
        </w:rPr>
        <w:t xml:space="preserve">Etiopia / Amharan osavaltion turvallisuustilanne, etnisten </w:t>
      </w:r>
      <w:proofErr w:type="spellStart"/>
      <w:r w:rsidRPr="001A0D0B">
        <w:rPr>
          <w:i/>
          <w:iCs/>
        </w:rPr>
        <w:t>amharoiden</w:t>
      </w:r>
      <w:proofErr w:type="spellEnd"/>
      <w:r w:rsidRPr="001A0D0B">
        <w:rPr>
          <w:i/>
          <w:iCs/>
        </w:rPr>
        <w:t xml:space="preserve"> asema Etiopiassa, viranomaissuojelu</w:t>
      </w:r>
      <w:r w:rsidRPr="001A0D0B">
        <w:t xml:space="preserve"> </w:t>
      </w:r>
      <w:r w:rsidRPr="00B25109">
        <w:t>[kyselyvastaus].</w:t>
      </w:r>
      <w:r w:rsidRPr="00294C00">
        <w:rPr>
          <w:i/>
          <w:iCs/>
        </w:rPr>
        <w:t xml:space="preserve"> </w:t>
      </w:r>
      <w:r>
        <w:t xml:space="preserve"> Saatavilla Tellus-maatietopalvelussa: </w:t>
      </w:r>
      <w:hyperlink r:id="rId23" w:history="1">
        <w:r w:rsidRPr="00A777FC">
          <w:rPr>
            <w:rStyle w:val="Hyperlinkki"/>
          </w:rPr>
          <w:t>https://maatieto.migri.fi/base/2724d19a-5460-485d-bff8-6cd8f75f86d5/countryDocument/38c89469-70c2-43fb-8ead-08af3e03aeed</w:t>
        </w:r>
      </w:hyperlink>
      <w:r>
        <w:t xml:space="preserve"> (käyty 15.5.2026).</w:t>
      </w:r>
    </w:p>
    <w:p w14:paraId="0A5741B2" w14:textId="4ECAC6AA" w:rsidR="000B084E" w:rsidRDefault="000B084E" w:rsidP="00FC6E78">
      <w:pPr>
        <w:spacing w:line="240" w:lineRule="auto"/>
        <w:ind w:left="720"/>
        <w:jc w:val="left"/>
      </w:pPr>
      <w:r w:rsidRPr="0053076A">
        <w:t xml:space="preserve">13.12.2022. </w:t>
      </w:r>
      <w:r w:rsidRPr="00294C00">
        <w:rPr>
          <w:i/>
          <w:iCs/>
        </w:rPr>
        <w:t>Etiopia / Terveydenhuoltojärjestelmä, terveyspalvelujen saatavuus ja saavutettavuus</w:t>
      </w:r>
      <w:r w:rsidR="00B25109">
        <w:rPr>
          <w:i/>
          <w:iCs/>
        </w:rPr>
        <w:t xml:space="preserve"> </w:t>
      </w:r>
      <w:r w:rsidR="00B25109" w:rsidRPr="00B25109">
        <w:t>[kyselyvastaus]</w:t>
      </w:r>
      <w:r w:rsidRPr="00B25109">
        <w:t>.</w:t>
      </w:r>
      <w:r w:rsidRPr="00294C00">
        <w:rPr>
          <w:i/>
          <w:iCs/>
        </w:rPr>
        <w:t xml:space="preserve"> </w:t>
      </w:r>
      <w:r>
        <w:t xml:space="preserve">Saatavilla Tellus-maatietopalvelussa: </w:t>
      </w:r>
      <w:hyperlink r:id="rId24" w:history="1">
        <w:r w:rsidRPr="004D4D01">
          <w:rPr>
            <w:rStyle w:val="Hyperlinkki"/>
          </w:rPr>
          <w:t>https://maatieto.migri.fi/base/2724d19a-5460-485d-bff8-6cd8f75f86d5/countryDocument/ef008f1d-ec9e-435e-98e4-f01772a9b8de</w:t>
        </w:r>
      </w:hyperlink>
      <w:r>
        <w:t xml:space="preserve"> (käyty 15.5.2026).</w:t>
      </w:r>
    </w:p>
    <w:p w14:paraId="3C964570" w14:textId="77777777" w:rsidR="00BB6470" w:rsidRPr="00C825E6" w:rsidRDefault="00707AE5" w:rsidP="00FC6E78">
      <w:pPr>
        <w:spacing w:line="240" w:lineRule="auto"/>
        <w:jc w:val="left"/>
        <w:rPr>
          <w:lang w:val="en-US"/>
        </w:rPr>
      </w:pPr>
      <w:proofErr w:type="spellStart"/>
      <w:r>
        <w:rPr>
          <w:lang w:val="en-US"/>
        </w:rPr>
        <w:t>Mendives</w:t>
      </w:r>
      <w:proofErr w:type="spellEnd"/>
      <w:r>
        <w:rPr>
          <w:lang w:val="en-US"/>
        </w:rPr>
        <w:t xml:space="preserve">, Matthew 18.8.2024. </w:t>
      </w:r>
      <w:r w:rsidRPr="00BB6470">
        <w:rPr>
          <w:i/>
          <w:iCs/>
          <w:lang w:val="en-US"/>
        </w:rPr>
        <w:t>Ethiopian Mental Health: Challenges and Progress.</w:t>
      </w:r>
      <w:r>
        <w:rPr>
          <w:lang w:val="en-US"/>
        </w:rPr>
        <w:t xml:space="preserve"> The </w:t>
      </w:r>
      <w:proofErr w:type="spellStart"/>
      <w:r>
        <w:rPr>
          <w:lang w:val="en-US"/>
        </w:rPr>
        <w:t>Borgen</w:t>
      </w:r>
      <w:proofErr w:type="spellEnd"/>
      <w:r>
        <w:rPr>
          <w:lang w:val="en-US"/>
        </w:rPr>
        <w:t xml:space="preserve"> Project [</w:t>
      </w:r>
      <w:proofErr w:type="spellStart"/>
      <w:r>
        <w:rPr>
          <w:lang w:val="en-US"/>
        </w:rPr>
        <w:t>blogi</w:t>
      </w:r>
      <w:proofErr w:type="spellEnd"/>
      <w:r>
        <w:rPr>
          <w:lang w:val="en-US"/>
        </w:rPr>
        <w:t xml:space="preserve">]. </w:t>
      </w:r>
      <w:hyperlink r:id="rId25" w:history="1">
        <w:r w:rsidRPr="00C825E6">
          <w:rPr>
            <w:rStyle w:val="Hyperlinkki"/>
            <w:lang w:val="en-US"/>
          </w:rPr>
          <w:t>https://borgenproject.org/ethiopian-mental-health/</w:t>
        </w:r>
      </w:hyperlink>
      <w:r w:rsidRPr="00C825E6">
        <w:rPr>
          <w:lang w:val="en-US"/>
        </w:rPr>
        <w:t xml:space="preserve"> </w:t>
      </w:r>
      <w:r w:rsidR="00BB6470" w:rsidRPr="00C825E6">
        <w:rPr>
          <w:lang w:val="en-US"/>
        </w:rPr>
        <w:t>(</w:t>
      </w:r>
      <w:proofErr w:type="spellStart"/>
      <w:r w:rsidR="00BB6470" w:rsidRPr="00C825E6">
        <w:rPr>
          <w:lang w:val="en-US"/>
        </w:rPr>
        <w:t>käyty</w:t>
      </w:r>
      <w:proofErr w:type="spellEnd"/>
      <w:r w:rsidR="00BB6470" w:rsidRPr="00C825E6">
        <w:rPr>
          <w:lang w:val="en-US"/>
        </w:rPr>
        <w:t xml:space="preserve"> 15.5.2026).</w:t>
      </w:r>
    </w:p>
    <w:p w14:paraId="7752DE84" w14:textId="2CCF449D" w:rsidR="00D97AD8" w:rsidRPr="00BB6470" w:rsidRDefault="00D97AD8" w:rsidP="00FC6E78">
      <w:pPr>
        <w:spacing w:line="240" w:lineRule="auto"/>
        <w:jc w:val="left"/>
        <w:rPr>
          <w:lang w:val="en-US"/>
        </w:rPr>
      </w:pPr>
      <w:r w:rsidRPr="00C825E6">
        <w:rPr>
          <w:lang w:val="en-US"/>
        </w:rPr>
        <w:t xml:space="preserve">Mengistu, Tesfaye S &amp; </w:t>
      </w:r>
      <w:proofErr w:type="spellStart"/>
      <w:r w:rsidRPr="00C825E6">
        <w:rPr>
          <w:lang w:val="en-US"/>
        </w:rPr>
        <w:t>Endalamaw</w:t>
      </w:r>
      <w:proofErr w:type="spellEnd"/>
      <w:r w:rsidRPr="00C825E6">
        <w:rPr>
          <w:lang w:val="en-US"/>
        </w:rPr>
        <w:t xml:space="preserve">, </w:t>
      </w:r>
      <w:proofErr w:type="spellStart"/>
      <w:r w:rsidRPr="00C825E6">
        <w:rPr>
          <w:lang w:val="en-US"/>
        </w:rPr>
        <w:t>Aklilu</w:t>
      </w:r>
      <w:proofErr w:type="spellEnd"/>
      <w:r w:rsidRPr="00C825E6">
        <w:rPr>
          <w:lang w:val="en-US"/>
        </w:rPr>
        <w:t xml:space="preserve"> &amp; Zewdie, </w:t>
      </w:r>
      <w:proofErr w:type="spellStart"/>
      <w:r w:rsidRPr="00C825E6">
        <w:rPr>
          <w:lang w:val="en-US"/>
        </w:rPr>
        <w:t>Anteneh</w:t>
      </w:r>
      <w:proofErr w:type="spellEnd"/>
      <w:r w:rsidRPr="00C825E6">
        <w:rPr>
          <w:lang w:val="en-US"/>
        </w:rPr>
        <w:t xml:space="preserve"> &amp; </w:t>
      </w:r>
      <w:proofErr w:type="spellStart"/>
      <w:r w:rsidRPr="00C825E6">
        <w:rPr>
          <w:lang w:val="en-US"/>
        </w:rPr>
        <w:t>Wolka</w:t>
      </w:r>
      <w:proofErr w:type="spellEnd"/>
      <w:r w:rsidRPr="00C825E6">
        <w:rPr>
          <w:lang w:val="en-US"/>
        </w:rPr>
        <w:t xml:space="preserve">, Eskinder &amp; Assefa, </w:t>
      </w:r>
      <w:proofErr w:type="spellStart"/>
      <w:r w:rsidRPr="00C825E6">
        <w:rPr>
          <w:lang w:val="en-US"/>
        </w:rPr>
        <w:t>Yibeltal</w:t>
      </w:r>
      <w:proofErr w:type="spellEnd"/>
      <w:r w:rsidRPr="00C825E6">
        <w:rPr>
          <w:lang w:val="en-US"/>
        </w:rPr>
        <w:t xml:space="preserve"> 17.4.2025. </w:t>
      </w:r>
      <w:r w:rsidRPr="00D97AD8">
        <w:rPr>
          <w:lang w:val="en-US"/>
        </w:rPr>
        <w:t>Strengthening primary health care in Ethiopia: A scoping review of successes, challenges, and pathways towards universal health coverage using the WHO monitoring framework</w:t>
      </w:r>
      <w:r>
        <w:rPr>
          <w:lang w:val="en-US"/>
        </w:rPr>
        <w:t xml:space="preserve">. </w:t>
      </w:r>
      <w:r w:rsidR="00747B8D" w:rsidRPr="009901E6">
        <w:rPr>
          <w:i/>
          <w:iCs/>
          <w:lang w:val="en-US"/>
        </w:rPr>
        <w:t>PLOS Glob Public Health</w:t>
      </w:r>
      <w:r w:rsidR="009901E6">
        <w:rPr>
          <w:i/>
          <w:iCs/>
          <w:lang w:val="en-US"/>
        </w:rPr>
        <w:t>, vol 4, no 4, s. 1</w:t>
      </w:r>
      <w:r w:rsidR="00BB6470">
        <w:rPr>
          <w:i/>
          <w:iCs/>
          <w:lang w:val="en-US"/>
        </w:rPr>
        <w:t>–</w:t>
      </w:r>
      <w:r w:rsidR="009901E6">
        <w:rPr>
          <w:i/>
          <w:iCs/>
          <w:lang w:val="en-US"/>
        </w:rPr>
        <w:t>27.</w:t>
      </w:r>
      <w:r w:rsidR="00747B8D">
        <w:rPr>
          <w:lang w:val="en-US"/>
        </w:rPr>
        <w:t xml:space="preserve">  </w:t>
      </w:r>
      <w:hyperlink r:id="rId26" w:history="1">
        <w:r w:rsidR="00747B8D" w:rsidRPr="00852273">
          <w:rPr>
            <w:rStyle w:val="Hyperlinkki"/>
            <w:lang w:val="en-US"/>
          </w:rPr>
          <w:t>https://pmc.ncbi.nlm.nih.gov/articles/PMC12005562/</w:t>
        </w:r>
      </w:hyperlink>
      <w:r w:rsidR="00747B8D">
        <w:rPr>
          <w:lang w:val="en-US"/>
        </w:rPr>
        <w:t xml:space="preserve"> tai </w:t>
      </w:r>
      <w:hyperlink r:id="rId27" w:history="1">
        <w:r w:rsidR="00747B8D" w:rsidRPr="00852273">
          <w:rPr>
            <w:rStyle w:val="Hyperlinkki"/>
            <w:lang w:val="en-US"/>
          </w:rPr>
          <w:t>https://pmc.ncbi.nlm.nih.gov/articles/PMC12005562/pdf/pgph.0004470.pdf</w:t>
        </w:r>
      </w:hyperlink>
      <w:r w:rsidR="00747B8D">
        <w:rPr>
          <w:lang w:val="en-US"/>
        </w:rPr>
        <w:t xml:space="preserve"> </w:t>
      </w:r>
      <w:r w:rsidR="00BB6470" w:rsidRPr="00BB6470">
        <w:rPr>
          <w:lang w:val="en-US"/>
        </w:rPr>
        <w:t>(</w:t>
      </w:r>
      <w:proofErr w:type="spellStart"/>
      <w:r w:rsidR="00BB6470" w:rsidRPr="00BB6470">
        <w:rPr>
          <w:lang w:val="en-US"/>
        </w:rPr>
        <w:t>käyty</w:t>
      </w:r>
      <w:proofErr w:type="spellEnd"/>
      <w:r w:rsidR="00BB6470" w:rsidRPr="00BB6470">
        <w:rPr>
          <w:lang w:val="en-US"/>
        </w:rPr>
        <w:t xml:space="preserve"> 15.5.2026).</w:t>
      </w:r>
    </w:p>
    <w:p w14:paraId="1B71EF4D" w14:textId="268801C5" w:rsidR="004A2C81" w:rsidRPr="00350F6D" w:rsidRDefault="004A2C81" w:rsidP="00FC6E78">
      <w:pPr>
        <w:spacing w:line="240" w:lineRule="auto"/>
        <w:jc w:val="left"/>
      </w:pPr>
      <w:r>
        <w:rPr>
          <w:lang w:val="en-US"/>
        </w:rPr>
        <w:t xml:space="preserve">MOFED (Ministry of Finance) 25.9.2025. </w:t>
      </w:r>
      <w:r w:rsidRPr="00BB6470">
        <w:rPr>
          <w:i/>
          <w:iCs/>
          <w:lang w:val="en-US"/>
        </w:rPr>
        <w:t xml:space="preserve">Citizens’ Budget of EFY 2018 (2025/26). </w:t>
      </w:r>
      <w:hyperlink r:id="rId28" w:history="1">
        <w:r w:rsidRPr="00350F6D">
          <w:rPr>
            <w:rStyle w:val="Hyperlinkki"/>
          </w:rPr>
          <w:t>https://www.mofed.gov.et/media/filer_public/fa/3e/fa3e75a5-f3e7-4acb-a49f-73a425e1f512/citizen_budget_newsletter.pdf</w:t>
        </w:r>
      </w:hyperlink>
      <w:r w:rsidRPr="00350F6D">
        <w:t xml:space="preserve"> </w:t>
      </w:r>
      <w:r w:rsidR="00BB6470">
        <w:t>(käyty 15.5.2026).</w:t>
      </w:r>
    </w:p>
    <w:p w14:paraId="71187D90" w14:textId="77777777" w:rsidR="008F23B8" w:rsidRDefault="009C264A" w:rsidP="00FC6E78">
      <w:pPr>
        <w:spacing w:line="240" w:lineRule="auto"/>
        <w:jc w:val="left"/>
        <w:rPr>
          <w:lang w:val="en-US"/>
        </w:rPr>
      </w:pPr>
      <w:r w:rsidRPr="006E16A0">
        <w:rPr>
          <w:lang w:val="en-US"/>
        </w:rPr>
        <w:t>MOH (Ministry of Health [Ethiopia])</w:t>
      </w:r>
      <w:r>
        <w:rPr>
          <w:lang w:val="en-US"/>
        </w:rPr>
        <w:t xml:space="preserve"> </w:t>
      </w:r>
    </w:p>
    <w:p w14:paraId="0ED55872" w14:textId="4AB8A806" w:rsidR="009C264A" w:rsidRDefault="009C264A" w:rsidP="00FC6E78">
      <w:pPr>
        <w:spacing w:line="240" w:lineRule="auto"/>
        <w:ind w:left="720"/>
        <w:jc w:val="left"/>
      </w:pPr>
      <w:r>
        <w:rPr>
          <w:lang w:val="en-US"/>
        </w:rPr>
        <w:t xml:space="preserve">10/2025. </w:t>
      </w:r>
      <w:r w:rsidRPr="00BB6470">
        <w:rPr>
          <w:i/>
          <w:iCs/>
          <w:lang w:val="en-US"/>
        </w:rPr>
        <w:t>Annual</w:t>
      </w:r>
      <w:r w:rsidR="00952709" w:rsidRPr="00BB6470">
        <w:rPr>
          <w:i/>
          <w:iCs/>
          <w:lang w:val="en-US"/>
        </w:rPr>
        <w:t xml:space="preserve"> Health Sector</w:t>
      </w:r>
      <w:r w:rsidRPr="00BB6470">
        <w:rPr>
          <w:i/>
          <w:iCs/>
          <w:lang w:val="en-US"/>
        </w:rPr>
        <w:t xml:space="preserve"> Performance Report of 2017 EFY</w:t>
      </w:r>
      <w:r w:rsidR="00952709" w:rsidRPr="00BB6470">
        <w:rPr>
          <w:i/>
          <w:iCs/>
          <w:lang w:val="en-US"/>
        </w:rPr>
        <w:t xml:space="preserve"> (2024/25)</w:t>
      </w:r>
      <w:r w:rsidRPr="00BB6470">
        <w:rPr>
          <w:i/>
          <w:iCs/>
          <w:lang w:val="en-US"/>
        </w:rPr>
        <w:t>.</w:t>
      </w:r>
      <w:r>
        <w:rPr>
          <w:lang w:val="en-US"/>
        </w:rPr>
        <w:t xml:space="preserve"> </w:t>
      </w:r>
      <w:r w:rsidRPr="009C264A">
        <w:t xml:space="preserve">Saatavilla: </w:t>
      </w:r>
      <w:hyperlink r:id="rId29" w:history="1">
        <w:r w:rsidR="008F23B8" w:rsidRPr="00991E8E">
          <w:rPr>
            <w:rStyle w:val="Hyperlinkki"/>
          </w:rPr>
          <w:t>http://repository.iphce.org/bitstream/handle/123456789/5197/APR_FINAL%202017EFY.pdf?sequence=1&amp;isAllowed=y</w:t>
        </w:r>
      </w:hyperlink>
      <w:r>
        <w:t xml:space="preserve"> </w:t>
      </w:r>
      <w:r w:rsidR="00BB6470">
        <w:t>(käyty 15.5.2026).</w:t>
      </w:r>
    </w:p>
    <w:p w14:paraId="7BF17E51" w14:textId="2912D6A2" w:rsidR="002F1095" w:rsidRPr="002F1095" w:rsidRDefault="002F1095" w:rsidP="00FC6E78">
      <w:pPr>
        <w:spacing w:line="240" w:lineRule="auto"/>
        <w:ind w:left="720"/>
        <w:jc w:val="left"/>
      </w:pPr>
      <w:r w:rsidRPr="002F1095">
        <w:rPr>
          <w:lang w:val="en-US"/>
        </w:rPr>
        <w:t xml:space="preserve">3/2021. </w:t>
      </w:r>
      <w:r w:rsidRPr="00BB6470">
        <w:rPr>
          <w:i/>
          <w:iCs/>
          <w:lang w:val="en-US"/>
        </w:rPr>
        <w:t>An implementation manual for optimizing health extension program.</w:t>
      </w:r>
      <w:r>
        <w:rPr>
          <w:lang w:val="en-US"/>
        </w:rPr>
        <w:t xml:space="preserve"> </w:t>
      </w:r>
      <w:r w:rsidRPr="002F1095">
        <w:t xml:space="preserve">Saatavilla: </w:t>
      </w:r>
      <w:hyperlink r:id="rId30" w:history="1">
        <w:r w:rsidRPr="00AC6706">
          <w:rPr>
            <w:rStyle w:val="Hyperlinkki"/>
          </w:rPr>
          <w:t>https://www.scribd.com/document/871917098/HEP-Optimization-Implementation-Manual-Revised-September-20-2021</w:t>
        </w:r>
      </w:hyperlink>
      <w:r>
        <w:t xml:space="preserve"> </w:t>
      </w:r>
      <w:r w:rsidR="00BB6470">
        <w:t>(käyty 15.5.2026).</w:t>
      </w:r>
    </w:p>
    <w:p w14:paraId="33A43166" w14:textId="3C75AB5A" w:rsidR="008F23B8" w:rsidRPr="002F14D0" w:rsidRDefault="008F23B8" w:rsidP="00FC6E78">
      <w:pPr>
        <w:spacing w:line="240" w:lineRule="auto"/>
        <w:jc w:val="left"/>
      </w:pPr>
      <w:r w:rsidRPr="002F1095">
        <w:t xml:space="preserve"> </w:t>
      </w:r>
      <w:r w:rsidRPr="002F1095">
        <w:tab/>
      </w:r>
      <w:r w:rsidRPr="002F14D0">
        <w:t xml:space="preserve">[päiväämätön]. </w:t>
      </w:r>
      <w:proofErr w:type="spellStart"/>
      <w:r w:rsidRPr="00BB6470">
        <w:rPr>
          <w:i/>
          <w:iCs/>
        </w:rPr>
        <w:t>Facility</w:t>
      </w:r>
      <w:proofErr w:type="spellEnd"/>
      <w:r w:rsidRPr="00BB6470">
        <w:rPr>
          <w:i/>
          <w:iCs/>
        </w:rPr>
        <w:t xml:space="preserve"> </w:t>
      </w:r>
      <w:proofErr w:type="spellStart"/>
      <w:r w:rsidRPr="00BB6470">
        <w:rPr>
          <w:i/>
          <w:iCs/>
        </w:rPr>
        <w:t>List</w:t>
      </w:r>
      <w:proofErr w:type="spellEnd"/>
      <w:r w:rsidRPr="00BB6470">
        <w:rPr>
          <w:i/>
          <w:iCs/>
        </w:rPr>
        <w:t>.</w:t>
      </w:r>
      <w:r w:rsidRPr="002F14D0">
        <w:t xml:space="preserve"> </w:t>
      </w:r>
      <w:hyperlink r:id="rId31" w:anchor="/facility/all" w:history="1">
        <w:r w:rsidRPr="002F14D0">
          <w:rPr>
            <w:rStyle w:val="Hyperlinkki"/>
          </w:rPr>
          <w:t>https://mfrv2.moh.gov.et/#/facility/all</w:t>
        </w:r>
      </w:hyperlink>
      <w:r w:rsidRPr="002F14D0">
        <w:t xml:space="preserve"> (käyty 18.5.2026).</w:t>
      </w:r>
    </w:p>
    <w:p w14:paraId="5F5221D0" w14:textId="70821D30" w:rsidR="006E16A0" w:rsidRPr="00BB6470" w:rsidRDefault="006E16A0" w:rsidP="00FC6E78">
      <w:pPr>
        <w:spacing w:before="0" w:line="240" w:lineRule="auto"/>
        <w:jc w:val="left"/>
      </w:pPr>
      <w:r w:rsidRPr="006E16A0">
        <w:rPr>
          <w:lang w:val="en-US"/>
        </w:rPr>
        <w:t>MOH (Ministry of Health [Ethiopia])</w:t>
      </w:r>
      <w:r>
        <w:rPr>
          <w:lang w:val="en-US"/>
        </w:rPr>
        <w:t xml:space="preserve"> / EFDA (Ethiopian Food and Drug Authority) </w:t>
      </w:r>
      <w:r w:rsidR="008E7150">
        <w:rPr>
          <w:lang w:val="en-US"/>
        </w:rPr>
        <w:t>24.10.</w:t>
      </w:r>
      <w:r>
        <w:rPr>
          <w:lang w:val="en-US"/>
        </w:rPr>
        <w:t xml:space="preserve">2024. </w:t>
      </w:r>
      <w:proofErr w:type="spellStart"/>
      <w:r w:rsidRPr="00C825E6">
        <w:rPr>
          <w:i/>
          <w:iCs/>
        </w:rPr>
        <w:t>Ethiopian</w:t>
      </w:r>
      <w:proofErr w:type="spellEnd"/>
      <w:r w:rsidRPr="00C825E6">
        <w:rPr>
          <w:i/>
          <w:iCs/>
        </w:rPr>
        <w:t xml:space="preserve"> </w:t>
      </w:r>
      <w:proofErr w:type="spellStart"/>
      <w:r w:rsidRPr="00C825E6">
        <w:rPr>
          <w:i/>
          <w:iCs/>
        </w:rPr>
        <w:t>Essential</w:t>
      </w:r>
      <w:proofErr w:type="spellEnd"/>
      <w:r w:rsidRPr="00C825E6">
        <w:rPr>
          <w:i/>
          <w:iCs/>
        </w:rPr>
        <w:t xml:space="preserve"> </w:t>
      </w:r>
      <w:proofErr w:type="spellStart"/>
      <w:r w:rsidRPr="00C825E6">
        <w:rPr>
          <w:i/>
          <w:iCs/>
        </w:rPr>
        <w:t>Medicines</w:t>
      </w:r>
      <w:proofErr w:type="spellEnd"/>
      <w:r w:rsidRPr="00C825E6">
        <w:rPr>
          <w:i/>
          <w:iCs/>
        </w:rPr>
        <w:t xml:space="preserve"> </w:t>
      </w:r>
      <w:proofErr w:type="spellStart"/>
      <w:r w:rsidRPr="00C825E6">
        <w:rPr>
          <w:i/>
          <w:iCs/>
        </w:rPr>
        <w:t>List</w:t>
      </w:r>
      <w:proofErr w:type="spellEnd"/>
      <w:r w:rsidRPr="00C825E6">
        <w:rPr>
          <w:i/>
          <w:iCs/>
        </w:rPr>
        <w:t>.</w:t>
      </w:r>
      <w:r w:rsidRPr="00C825E6">
        <w:t xml:space="preserve"> </w:t>
      </w:r>
      <w:r w:rsidR="00BB6470" w:rsidRPr="00BB6470">
        <w:t xml:space="preserve">Saatavilla: </w:t>
      </w:r>
      <w:hyperlink r:id="rId32" w:history="1">
        <w:r w:rsidR="00BB6470" w:rsidRPr="00A777FC">
          <w:rPr>
            <w:rStyle w:val="Hyperlinkki"/>
          </w:rPr>
          <w:t>https://cdn.who.int/media/docs/default-source/essential-medicines/national-essential-medicines-lists-(neml)/afro_neml/ethiopia-neml-20244d1ae770-be51-4095-afe6-843657f53ebb.pdf?sfvrsn=404762a2_1&amp;download=true</w:t>
        </w:r>
      </w:hyperlink>
      <w:r w:rsidR="00BB6470">
        <w:t xml:space="preserve"> </w:t>
      </w:r>
      <w:r w:rsidR="00BB6470" w:rsidRPr="002F14D0">
        <w:t>(käyty 18.5.2026).</w:t>
      </w:r>
    </w:p>
    <w:p w14:paraId="344B5DA5" w14:textId="2361CD1E" w:rsidR="006E16A0" w:rsidRPr="00BB6470" w:rsidRDefault="006E16A0" w:rsidP="00FC6E78">
      <w:pPr>
        <w:spacing w:before="0" w:line="240" w:lineRule="auto"/>
        <w:jc w:val="left"/>
      </w:pPr>
      <w:r w:rsidRPr="006E16A0">
        <w:rPr>
          <w:lang w:val="en-US"/>
        </w:rPr>
        <w:t>OCHA (U</w:t>
      </w:r>
      <w:r w:rsidR="00BB6470">
        <w:rPr>
          <w:lang w:val="en-US"/>
        </w:rPr>
        <w:t>nited Nations</w:t>
      </w:r>
      <w:r w:rsidRPr="006E16A0">
        <w:rPr>
          <w:lang w:val="en-US"/>
        </w:rPr>
        <w:t xml:space="preserve"> Office for the Coordination of Humanitarian Affairs)</w:t>
      </w:r>
      <w:r w:rsidR="004E195A" w:rsidRPr="004E195A">
        <w:rPr>
          <w:lang w:val="en-US"/>
        </w:rPr>
        <w:t xml:space="preserve"> </w:t>
      </w:r>
      <w:r w:rsidR="004E195A">
        <w:rPr>
          <w:lang w:val="en-US"/>
        </w:rPr>
        <w:t xml:space="preserve">4.3.2025. </w:t>
      </w:r>
      <w:r w:rsidR="004E195A" w:rsidRPr="00BB6470">
        <w:rPr>
          <w:i/>
          <w:iCs/>
          <w:lang w:val="en-US"/>
        </w:rPr>
        <w:t>Ethiopia Health Facilities.</w:t>
      </w:r>
      <w:r w:rsidR="004E195A">
        <w:rPr>
          <w:lang w:val="en-US"/>
        </w:rPr>
        <w:t xml:space="preserve"> </w:t>
      </w:r>
      <w:hyperlink r:id="rId33" w:history="1">
        <w:r w:rsidR="004E195A" w:rsidRPr="00EE0B76">
          <w:rPr>
            <w:rStyle w:val="Hyperlinkki"/>
            <w:lang w:val="en-US"/>
          </w:rPr>
          <w:t>https://data.humdata.org/dataset/ethiopian-health-facilities</w:t>
        </w:r>
      </w:hyperlink>
      <w:r w:rsidR="004E195A" w:rsidRPr="00EE0B76">
        <w:rPr>
          <w:lang w:val="en-US"/>
        </w:rPr>
        <w:t xml:space="preserve">. </w:t>
      </w:r>
      <w:proofErr w:type="spellStart"/>
      <w:r w:rsidR="004E195A" w:rsidRPr="00EE0B76">
        <w:rPr>
          <w:lang w:val="en-US"/>
        </w:rPr>
        <w:t>Tiedot</w:t>
      </w:r>
      <w:proofErr w:type="spellEnd"/>
      <w:r w:rsidR="004E195A" w:rsidRPr="00EE0B76">
        <w:rPr>
          <w:lang w:val="en-US"/>
        </w:rPr>
        <w:t xml:space="preserve"> </w:t>
      </w:r>
      <w:proofErr w:type="spellStart"/>
      <w:r w:rsidR="004E195A" w:rsidRPr="00EE0B76">
        <w:rPr>
          <w:lang w:val="en-US"/>
        </w:rPr>
        <w:t>löytyvät</w:t>
      </w:r>
      <w:proofErr w:type="spellEnd"/>
      <w:r w:rsidR="004E195A" w:rsidRPr="00EE0B76">
        <w:rPr>
          <w:lang w:val="en-US"/>
        </w:rPr>
        <w:t xml:space="preserve"> </w:t>
      </w:r>
      <w:proofErr w:type="spellStart"/>
      <w:r w:rsidR="004E195A" w:rsidRPr="00EE0B76">
        <w:rPr>
          <w:lang w:val="en-US"/>
        </w:rPr>
        <w:t>koottuna</w:t>
      </w:r>
      <w:proofErr w:type="spellEnd"/>
      <w:r w:rsidR="004E195A" w:rsidRPr="00EE0B76">
        <w:rPr>
          <w:lang w:val="en-US"/>
        </w:rPr>
        <w:t xml:space="preserve"> </w:t>
      </w:r>
      <w:proofErr w:type="spellStart"/>
      <w:r w:rsidR="004E195A" w:rsidRPr="00EE0B76">
        <w:rPr>
          <w:lang w:val="en-US"/>
        </w:rPr>
        <w:t>taulukkomuotoon</w:t>
      </w:r>
      <w:proofErr w:type="spellEnd"/>
      <w:r w:rsidR="004E195A" w:rsidRPr="00EE0B76">
        <w:rPr>
          <w:lang w:val="en-US"/>
        </w:rPr>
        <w:t xml:space="preserve"> </w:t>
      </w:r>
      <w:proofErr w:type="spellStart"/>
      <w:r w:rsidR="004E195A" w:rsidRPr="00EE0B76">
        <w:rPr>
          <w:lang w:val="en-US"/>
        </w:rPr>
        <w:t>raportissa</w:t>
      </w:r>
      <w:proofErr w:type="spellEnd"/>
      <w:r w:rsidR="004E195A" w:rsidRPr="00EE0B76">
        <w:rPr>
          <w:lang w:val="en-US"/>
        </w:rPr>
        <w:t xml:space="preserve"> UK Home Office 9/2025, </w:t>
      </w:r>
      <w:r w:rsidR="004E195A" w:rsidRPr="00EE0B76">
        <w:rPr>
          <w:i/>
          <w:iCs/>
          <w:lang w:val="en-US"/>
        </w:rPr>
        <w:t>Country Policy and Information Note Ethiopia: Internal Relocation</w:t>
      </w:r>
      <w:r w:rsidR="004E195A" w:rsidRPr="00EE0B76">
        <w:rPr>
          <w:lang w:val="en-US"/>
        </w:rPr>
        <w:t>, s. 46–47</w:t>
      </w:r>
      <w:r w:rsidR="00EE0B76" w:rsidRPr="00EE0B76">
        <w:rPr>
          <w:lang w:val="en-US"/>
        </w:rPr>
        <w:t>.</w:t>
      </w:r>
      <w:r w:rsidR="004E195A" w:rsidRPr="00EE0B76">
        <w:rPr>
          <w:lang w:val="en-US"/>
        </w:rPr>
        <w:t xml:space="preserve"> </w:t>
      </w:r>
      <w:hyperlink r:id="rId34" w:history="1">
        <w:r w:rsidR="004E195A" w:rsidRPr="00BB6470">
          <w:rPr>
            <w:rStyle w:val="Hyperlinkki"/>
          </w:rPr>
          <w:t>https://assets.publishing.service.gov.uk/media/68d15731c908572e81248b21/ETH+CPIN+Internal+relocation.pdf</w:t>
        </w:r>
      </w:hyperlink>
      <w:r w:rsidR="004E195A" w:rsidRPr="00BB6470">
        <w:t xml:space="preserve"> (käyty 18.5.2026).</w:t>
      </w:r>
    </w:p>
    <w:p w14:paraId="77673337" w14:textId="3336297B" w:rsidR="006E16A0" w:rsidRDefault="006E16A0" w:rsidP="00FC6E78">
      <w:pPr>
        <w:spacing w:line="240" w:lineRule="auto"/>
        <w:jc w:val="left"/>
      </w:pPr>
      <w:r>
        <w:rPr>
          <w:lang w:val="en-US"/>
        </w:rPr>
        <w:t>UNICEF</w:t>
      </w:r>
      <w:r w:rsidR="00D25F19">
        <w:rPr>
          <w:lang w:val="en-US"/>
        </w:rPr>
        <w:t xml:space="preserve"> 2024/2025. </w:t>
      </w:r>
      <w:r w:rsidR="004E195A" w:rsidRPr="00EE0B76">
        <w:rPr>
          <w:i/>
          <w:iCs/>
          <w:lang w:val="en-US"/>
        </w:rPr>
        <w:t xml:space="preserve">Ethiopia. </w:t>
      </w:r>
      <w:r w:rsidR="00D25F19" w:rsidRPr="00EE0B76">
        <w:rPr>
          <w:i/>
          <w:iCs/>
          <w:lang w:val="en-US"/>
        </w:rPr>
        <w:t xml:space="preserve">National Health Budget Brief 2024/25. </w:t>
      </w:r>
      <w:hyperlink r:id="rId35" w:history="1">
        <w:r w:rsidR="004E195A" w:rsidRPr="006C2CE7">
          <w:rPr>
            <w:rStyle w:val="Hyperlinkki"/>
          </w:rPr>
          <w:t>https://www.unicef.org/ethiopia/media/12556/file/UNICEF_Ethiopia_Health_Budget_Brief_2024-25.pdf.pdf</w:t>
        </w:r>
      </w:hyperlink>
      <w:r w:rsidR="004E195A" w:rsidRPr="006C2CE7">
        <w:t xml:space="preserve"> </w:t>
      </w:r>
      <w:r w:rsidR="00EE0B76" w:rsidRPr="00BB6470">
        <w:t>(käyty 18.5.2026).</w:t>
      </w:r>
    </w:p>
    <w:p w14:paraId="50AB9BD2" w14:textId="6CD654CD" w:rsidR="002D078B" w:rsidRDefault="002D078B" w:rsidP="00FC6E78">
      <w:pPr>
        <w:spacing w:line="240" w:lineRule="auto"/>
        <w:jc w:val="left"/>
        <w:rPr>
          <w:lang w:val="en-US"/>
        </w:rPr>
      </w:pPr>
      <w:r w:rsidRPr="002D078B">
        <w:rPr>
          <w:lang w:val="en-US"/>
        </w:rPr>
        <w:t>USITA (United States International Trade Administration</w:t>
      </w:r>
      <w:r>
        <w:rPr>
          <w:lang w:val="en-US"/>
        </w:rPr>
        <w:t xml:space="preserve">) </w:t>
      </w:r>
      <w:r w:rsidRPr="002D078B">
        <w:rPr>
          <w:lang w:val="en-US"/>
        </w:rPr>
        <w:t>18.1.2024.</w:t>
      </w:r>
      <w:r>
        <w:rPr>
          <w:lang w:val="en-US"/>
        </w:rPr>
        <w:t xml:space="preserve"> </w:t>
      </w:r>
      <w:r w:rsidRPr="00EE0B76">
        <w:rPr>
          <w:i/>
          <w:iCs/>
          <w:lang w:val="en-US"/>
        </w:rPr>
        <w:t>Ethiopia Country Commercial Guide. Healthcare.</w:t>
      </w:r>
      <w:r>
        <w:rPr>
          <w:lang w:val="en-US"/>
        </w:rPr>
        <w:t xml:space="preserve"> </w:t>
      </w:r>
      <w:hyperlink r:id="rId36" w:history="1">
        <w:r w:rsidRPr="0077586D">
          <w:rPr>
            <w:rStyle w:val="Hyperlinkki"/>
            <w:lang w:val="en-US"/>
          </w:rPr>
          <w:t>https://www.trade.gov/country-commercial-guides/ethiopia-healthcare</w:t>
        </w:r>
      </w:hyperlink>
      <w:r w:rsidRPr="0077586D">
        <w:rPr>
          <w:lang w:val="en-US"/>
        </w:rPr>
        <w:t xml:space="preserve"> (</w:t>
      </w:r>
      <w:proofErr w:type="spellStart"/>
      <w:r w:rsidRPr="0077586D">
        <w:rPr>
          <w:lang w:val="en-US"/>
        </w:rPr>
        <w:t>käyty</w:t>
      </w:r>
      <w:proofErr w:type="spellEnd"/>
      <w:r w:rsidRPr="0077586D">
        <w:rPr>
          <w:lang w:val="en-US"/>
        </w:rPr>
        <w:t xml:space="preserve"> 19.5.2026).</w:t>
      </w:r>
    </w:p>
    <w:p w14:paraId="758024D8" w14:textId="0EDA8045" w:rsidR="00761B2C" w:rsidRPr="00761B2C" w:rsidRDefault="00761B2C" w:rsidP="00FC6E78">
      <w:pPr>
        <w:spacing w:line="240" w:lineRule="auto"/>
        <w:jc w:val="left"/>
      </w:pPr>
      <w:proofErr w:type="spellStart"/>
      <w:r w:rsidRPr="00761B2C">
        <w:rPr>
          <w:lang w:val="en-US"/>
        </w:rPr>
        <w:t>Weema</w:t>
      </w:r>
      <w:proofErr w:type="spellEnd"/>
      <w:r w:rsidRPr="00761B2C">
        <w:rPr>
          <w:lang w:val="en-US"/>
        </w:rPr>
        <w:t xml:space="preserve"> International 27.8.2025. </w:t>
      </w:r>
      <w:r w:rsidRPr="00EE0B76">
        <w:rPr>
          <w:i/>
          <w:iCs/>
          <w:lang w:val="en-US"/>
        </w:rPr>
        <w:t>Health Extension Workers- The Frontline of Healthcare in Central Ethiopia.</w:t>
      </w:r>
      <w:r>
        <w:rPr>
          <w:lang w:val="en-US"/>
        </w:rPr>
        <w:t xml:space="preserve"> </w:t>
      </w:r>
      <w:hyperlink r:id="rId37" w:history="1">
        <w:r w:rsidRPr="00761B2C">
          <w:rPr>
            <w:rStyle w:val="Hyperlinkki"/>
          </w:rPr>
          <w:t>https://weema.org/blog-all/health-extension-workers-the-frontline-of-healthcare-in-central-ethiopia?rq=hew</w:t>
        </w:r>
      </w:hyperlink>
      <w:r w:rsidRPr="00761B2C">
        <w:t xml:space="preserve"> (kä</w:t>
      </w:r>
      <w:r>
        <w:t>yty 22.5.2026).</w:t>
      </w:r>
    </w:p>
    <w:p w14:paraId="6F3DD896" w14:textId="77777777" w:rsidR="00516DF8" w:rsidRDefault="006E16A0" w:rsidP="00FC6E78">
      <w:pPr>
        <w:spacing w:before="0" w:line="240" w:lineRule="auto"/>
        <w:jc w:val="left"/>
        <w:rPr>
          <w:lang w:val="en-US"/>
        </w:rPr>
      </w:pPr>
      <w:r w:rsidRPr="006E16A0">
        <w:rPr>
          <w:lang w:val="en-US"/>
        </w:rPr>
        <w:t xml:space="preserve">WHO (World Health Organization) </w:t>
      </w:r>
    </w:p>
    <w:p w14:paraId="478C409C" w14:textId="69D02EB7" w:rsidR="00D52B7A" w:rsidRPr="009C7004" w:rsidRDefault="00D52B7A" w:rsidP="00FC6E78">
      <w:pPr>
        <w:spacing w:before="0" w:line="240" w:lineRule="auto"/>
        <w:ind w:left="720"/>
        <w:jc w:val="left"/>
      </w:pPr>
      <w:r>
        <w:rPr>
          <w:lang w:val="en-US"/>
        </w:rPr>
        <w:t xml:space="preserve">16.7.2025. </w:t>
      </w:r>
      <w:r w:rsidRPr="00EE0B76">
        <w:rPr>
          <w:i/>
          <w:iCs/>
          <w:lang w:val="en-US"/>
        </w:rPr>
        <w:t>Ethiopia Takes Bold Strides on Health Taxes to Drive Universal Health Coverage.</w:t>
      </w:r>
      <w:r>
        <w:rPr>
          <w:lang w:val="en-US"/>
        </w:rPr>
        <w:t xml:space="preserve"> </w:t>
      </w:r>
      <w:hyperlink r:id="rId38" w:history="1">
        <w:r w:rsidRPr="009C7004">
          <w:rPr>
            <w:rStyle w:val="Hyperlinkki"/>
          </w:rPr>
          <w:t>https://www.afro.who.int/countries/ethiopia/news/ethiopia-takes-bold-strides-health-taxes-drive-universal-health-coverage</w:t>
        </w:r>
      </w:hyperlink>
      <w:r w:rsidRPr="009C7004">
        <w:t xml:space="preserve"> </w:t>
      </w:r>
      <w:r w:rsidR="009C7004" w:rsidRPr="009C7004">
        <w:t>(kä</w:t>
      </w:r>
      <w:r w:rsidR="009C7004">
        <w:t>yty 25.5.2026).</w:t>
      </w:r>
    </w:p>
    <w:p w14:paraId="4A392C99" w14:textId="14964673" w:rsidR="002D078B" w:rsidRPr="002D078B" w:rsidRDefault="002D078B" w:rsidP="00FC6E78">
      <w:pPr>
        <w:spacing w:before="0" w:line="240" w:lineRule="auto"/>
        <w:ind w:left="720"/>
        <w:jc w:val="left"/>
      </w:pPr>
      <w:r w:rsidRPr="002D078B">
        <w:rPr>
          <w:lang w:val="en-US"/>
        </w:rPr>
        <w:t xml:space="preserve">18.3.2025. </w:t>
      </w:r>
      <w:r w:rsidRPr="00EE0B76">
        <w:rPr>
          <w:i/>
          <w:iCs/>
          <w:lang w:val="en-US"/>
        </w:rPr>
        <w:t xml:space="preserve">Ethiopia launches 7th edition of the essential medicines list to strengthen Universal Health Coverage. </w:t>
      </w:r>
      <w:hyperlink r:id="rId39" w:history="1">
        <w:r w:rsidRPr="002D078B">
          <w:rPr>
            <w:rStyle w:val="Hyperlinkki"/>
          </w:rPr>
          <w:t>https://www.afro.who.int/countries/ethiopia/news/ethiopia-launches-7th-edition-essential-medicines-list-strengthen-universal-health-coverage?country=30&amp;name=Ethiopia&amp;utm_source=chatgpt.com</w:t>
        </w:r>
      </w:hyperlink>
      <w:r w:rsidRPr="002D078B">
        <w:t xml:space="preserve"> (kä</w:t>
      </w:r>
      <w:r>
        <w:t>yty 19.5.2026).</w:t>
      </w:r>
    </w:p>
    <w:p w14:paraId="624492F6" w14:textId="2BF436B3" w:rsidR="00516DF8" w:rsidRPr="00C825E6" w:rsidRDefault="00516DF8" w:rsidP="00FC6E78">
      <w:pPr>
        <w:spacing w:before="0" w:line="240" w:lineRule="auto"/>
        <w:ind w:left="720"/>
        <w:jc w:val="left"/>
      </w:pPr>
      <w:r w:rsidRPr="00516DF8">
        <w:rPr>
          <w:lang w:val="en-US"/>
        </w:rPr>
        <w:t>2024</w:t>
      </w:r>
      <w:r w:rsidR="00322776">
        <w:rPr>
          <w:lang w:val="en-US"/>
        </w:rPr>
        <w:t>a</w:t>
      </w:r>
      <w:r w:rsidRPr="00516DF8">
        <w:rPr>
          <w:lang w:val="en-US"/>
        </w:rPr>
        <w:t xml:space="preserve">. </w:t>
      </w:r>
      <w:r w:rsidRPr="00EE0B76">
        <w:rPr>
          <w:i/>
          <w:iCs/>
          <w:lang w:val="en-US"/>
        </w:rPr>
        <w:t xml:space="preserve">Mental Health Atlas 2024. Country Profile. </w:t>
      </w:r>
      <w:proofErr w:type="spellStart"/>
      <w:r w:rsidRPr="00C825E6">
        <w:rPr>
          <w:i/>
          <w:iCs/>
        </w:rPr>
        <w:t>Ethiopia</w:t>
      </w:r>
      <w:proofErr w:type="spellEnd"/>
      <w:r w:rsidRPr="00C825E6">
        <w:rPr>
          <w:i/>
          <w:iCs/>
        </w:rPr>
        <w:t xml:space="preserve">. </w:t>
      </w:r>
      <w:hyperlink r:id="rId40" w:history="1">
        <w:r w:rsidRPr="00C825E6">
          <w:rPr>
            <w:rStyle w:val="Hyperlinkki"/>
          </w:rPr>
          <w:t>https://cdn.who.int/media/docs/default-source/mental-health/mental-health-atlas-2024-country-profiles/ethiopia.pdf?sfvrsn=b09067b_1</w:t>
        </w:r>
      </w:hyperlink>
      <w:r w:rsidRPr="00C825E6">
        <w:t xml:space="preserve"> (käyty 18.5.2026).</w:t>
      </w:r>
    </w:p>
    <w:p w14:paraId="52E33776" w14:textId="5D4F56C4" w:rsidR="00322776" w:rsidRPr="00322776" w:rsidRDefault="00322776" w:rsidP="00FC6E78">
      <w:pPr>
        <w:spacing w:before="0" w:line="240" w:lineRule="auto"/>
        <w:ind w:left="720"/>
        <w:jc w:val="left"/>
      </w:pPr>
      <w:r>
        <w:rPr>
          <w:lang w:val="en-US"/>
        </w:rPr>
        <w:t xml:space="preserve">2024b. </w:t>
      </w:r>
      <w:r w:rsidRPr="00EE0B76">
        <w:rPr>
          <w:i/>
          <w:iCs/>
          <w:lang w:val="en-US"/>
        </w:rPr>
        <w:t>Ethiopia. Health at a glance</w:t>
      </w:r>
      <w:r>
        <w:rPr>
          <w:lang w:val="en-US"/>
        </w:rPr>
        <w:t xml:space="preserve">. </w:t>
      </w:r>
      <w:r w:rsidRPr="00322776">
        <w:t xml:space="preserve">Saatavilla:  </w:t>
      </w:r>
      <w:hyperlink r:id="rId41" w:history="1">
        <w:r w:rsidRPr="00A777FC">
          <w:rPr>
            <w:rStyle w:val="Hyperlinkki"/>
          </w:rPr>
          <w:t>https://srhdpeuwpubsa.blob.core.windows.net/whdh/DATADOT/COUNTRY/PDF/231_Ethiopia.pdf</w:t>
        </w:r>
      </w:hyperlink>
      <w:r>
        <w:t xml:space="preserve"> </w:t>
      </w:r>
      <w:r w:rsidRPr="00322776">
        <w:t>(käyty 18.5.2026).</w:t>
      </w:r>
    </w:p>
    <w:p w14:paraId="636A24B3" w14:textId="369E84C1" w:rsidR="00350F6D" w:rsidRPr="00652257" w:rsidRDefault="00350F6D" w:rsidP="00FC6E78">
      <w:pPr>
        <w:spacing w:before="0" w:line="240" w:lineRule="auto"/>
        <w:jc w:val="left"/>
      </w:pPr>
      <w:r>
        <w:rPr>
          <w:lang w:val="en-US"/>
        </w:rPr>
        <w:t xml:space="preserve">The World Bank &amp; WHO </w:t>
      </w:r>
      <w:r w:rsidRPr="006E16A0">
        <w:rPr>
          <w:lang w:val="en-US"/>
        </w:rPr>
        <w:t>(World Health Organization)</w:t>
      </w:r>
      <w:r>
        <w:rPr>
          <w:lang w:val="en-US"/>
        </w:rPr>
        <w:t xml:space="preserve"> 2025. </w:t>
      </w:r>
      <w:r w:rsidRPr="00EE0B76">
        <w:rPr>
          <w:i/>
          <w:iCs/>
          <w:lang w:val="en-US"/>
        </w:rPr>
        <w:t>Tracking universal health coverage. 2025 global monitoring report.</w:t>
      </w:r>
      <w:r>
        <w:rPr>
          <w:lang w:val="en-US"/>
        </w:rPr>
        <w:t xml:space="preserve"> </w:t>
      </w:r>
      <w:hyperlink r:id="rId42" w:history="1">
        <w:r w:rsidRPr="00652257">
          <w:rPr>
            <w:rStyle w:val="Hyperlinkki"/>
          </w:rPr>
          <w:t>https://documents1.worldbank.org/curated/en/099819212012531233/pdf/IDU-9485b9d9-c08e-4a82-906e-6529db818e15.pdf</w:t>
        </w:r>
      </w:hyperlink>
      <w:r w:rsidRPr="00652257">
        <w:t xml:space="preserve"> </w:t>
      </w:r>
      <w:r w:rsidR="00EE0B76" w:rsidRPr="00322776">
        <w:t>(käyty 18.5.2026).</w:t>
      </w:r>
    </w:p>
    <w:p w14:paraId="0783092F" w14:textId="2084E160" w:rsidR="006E16A0" w:rsidRPr="00652257" w:rsidRDefault="00F973EA" w:rsidP="009F5DBC">
      <w:pPr>
        <w:spacing w:before="0" w:line="259" w:lineRule="auto"/>
        <w:jc w:val="left"/>
      </w:pPr>
      <w:r w:rsidRPr="00652257">
        <w:t xml:space="preserve">  </w:t>
      </w:r>
    </w:p>
    <w:p w14:paraId="13C9911B" w14:textId="77777777" w:rsidR="00082DFE" w:rsidRPr="001D5CAA" w:rsidRDefault="00F81E86" w:rsidP="00082DFE">
      <w:pPr>
        <w:pStyle w:val="LeiptekstiMigri"/>
        <w:ind w:left="0"/>
        <w:rPr>
          <w:lang w:val="en-GB"/>
        </w:rPr>
      </w:pPr>
      <w:r>
        <w:rPr>
          <w:b/>
        </w:rPr>
        <w:pict w14:anchorId="064F4398">
          <v:rect id="_x0000_i1028" style="width:0;height:1.5pt" o:hralign="center" o:hrstd="t" o:hr="t" fillcolor="#a0a0a0" stroked="f"/>
        </w:pict>
      </w:r>
    </w:p>
    <w:p w14:paraId="36D0866F" w14:textId="77777777" w:rsidR="00082DFE" w:rsidRDefault="001D63F6" w:rsidP="00810134">
      <w:pPr>
        <w:pStyle w:val="Numeroimatonotsikko"/>
      </w:pPr>
      <w:r>
        <w:t>Tietoja vastauksesta</w:t>
      </w:r>
    </w:p>
    <w:p w14:paraId="78C2310E"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4CE0D308" w14:textId="77777777" w:rsidR="001D63F6" w:rsidRPr="00BC367A" w:rsidRDefault="001D63F6" w:rsidP="00810134">
      <w:pPr>
        <w:pStyle w:val="Numeroimatonotsikko"/>
        <w:rPr>
          <w:lang w:val="en-GB"/>
        </w:rPr>
      </w:pPr>
      <w:r w:rsidRPr="00BC367A">
        <w:rPr>
          <w:lang w:val="en-GB"/>
        </w:rPr>
        <w:t>Information on the response</w:t>
      </w:r>
    </w:p>
    <w:p w14:paraId="680CB7F0" w14:textId="77777777" w:rsidR="00A35BCB" w:rsidRPr="00A35BCB" w:rsidRDefault="00A35BCB" w:rsidP="00A35BCB">
      <w:pPr>
        <w:rPr>
          <w:lang w:val="en-GB"/>
        </w:rPr>
      </w:pPr>
      <w:r w:rsidRPr="00A35BCB">
        <w:rPr>
          <w:lang w:val="en-GB"/>
        </w:rPr>
        <w:lastRenderedPageBreak/>
        <w:t>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4AF970D1" w14:textId="77777777" w:rsidR="00B112B8" w:rsidRPr="00A35BCB" w:rsidRDefault="00B112B8" w:rsidP="00A35BCB">
      <w:pPr>
        <w:rPr>
          <w:lang w:val="en-GB"/>
        </w:rPr>
      </w:pPr>
    </w:p>
    <w:sectPr w:rsidR="00B112B8" w:rsidRPr="00A35BCB" w:rsidSect="00072438">
      <w:headerReference w:type="default" r:id="rId43"/>
      <w:headerReference w:type="first" r:id="rId44"/>
      <w:footerReference w:type="first" r:id="rId45"/>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EAD8903" w14:textId="77777777" w:rsidR="00A40E49" w:rsidRDefault="00A40E49" w:rsidP="007E0069">
      <w:pPr>
        <w:spacing w:after="0" w:line="240" w:lineRule="auto"/>
      </w:pPr>
      <w:r>
        <w:separator/>
      </w:r>
    </w:p>
  </w:endnote>
  <w:endnote w:type="continuationSeparator" w:id="0">
    <w:p w14:paraId="73AA0985" w14:textId="77777777" w:rsidR="00A40E49" w:rsidRDefault="00A40E49"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1CF2B0"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2375EAE9" w14:textId="77777777" w:rsidTr="00483E37">
      <w:trPr>
        <w:trHeight w:val="189"/>
      </w:trPr>
      <w:tc>
        <w:tcPr>
          <w:tcW w:w="1560" w:type="dxa"/>
        </w:tcPr>
        <w:p w14:paraId="3C972BA5" w14:textId="77777777" w:rsidR="004D76E3" w:rsidRPr="00A83D54" w:rsidRDefault="004D76E3" w:rsidP="00337E76">
          <w:pPr>
            <w:pStyle w:val="Alatunniste"/>
            <w:rPr>
              <w:sz w:val="14"/>
              <w:szCs w:val="14"/>
            </w:rPr>
          </w:pPr>
        </w:p>
      </w:tc>
      <w:tc>
        <w:tcPr>
          <w:tcW w:w="2551" w:type="dxa"/>
        </w:tcPr>
        <w:p w14:paraId="0E722D64" w14:textId="77777777" w:rsidR="004D76E3" w:rsidRPr="00A83D54" w:rsidRDefault="004D76E3" w:rsidP="00337E76">
          <w:pPr>
            <w:pStyle w:val="Alatunniste"/>
            <w:rPr>
              <w:sz w:val="14"/>
              <w:szCs w:val="14"/>
            </w:rPr>
          </w:pPr>
        </w:p>
      </w:tc>
      <w:tc>
        <w:tcPr>
          <w:tcW w:w="2552" w:type="dxa"/>
        </w:tcPr>
        <w:p w14:paraId="4D43FDA4" w14:textId="77777777" w:rsidR="004D76E3" w:rsidRPr="00A83D54" w:rsidRDefault="004D76E3" w:rsidP="00337E76">
          <w:pPr>
            <w:pStyle w:val="Alatunniste"/>
            <w:rPr>
              <w:sz w:val="14"/>
              <w:szCs w:val="14"/>
            </w:rPr>
          </w:pPr>
        </w:p>
      </w:tc>
      <w:tc>
        <w:tcPr>
          <w:tcW w:w="2830" w:type="dxa"/>
        </w:tcPr>
        <w:p w14:paraId="44664BC7" w14:textId="77777777" w:rsidR="004D76E3" w:rsidRPr="00A83D54" w:rsidRDefault="004D76E3" w:rsidP="00337E76">
          <w:pPr>
            <w:pStyle w:val="Alatunniste"/>
            <w:rPr>
              <w:sz w:val="14"/>
              <w:szCs w:val="14"/>
            </w:rPr>
          </w:pPr>
        </w:p>
      </w:tc>
    </w:tr>
    <w:tr w:rsidR="004D76E3" w:rsidRPr="00A83D54" w14:paraId="40A9A68C" w14:textId="77777777" w:rsidTr="00483E37">
      <w:trPr>
        <w:trHeight w:val="189"/>
      </w:trPr>
      <w:tc>
        <w:tcPr>
          <w:tcW w:w="1560" w:type="dxa"/>
        </w:tcPr>
        <w:p w14:paraId="7DC1A968" w14:textId="77777777" w:rsidR="004D76E3" w:rsidRPr="00A83D54" w:rsidRDefault="004D76E3" w:rsidP="00337E76">
          <w:pPr>
            <w:pStyle w:val="Alatunniste"/>
            <w:rPr>
              <w:sz w:val="14"/>
              <w:szCs w:val="14"/>
            </w:rPr>
          </w:pPr>
        </w:p>
      </w:tc>
      <w:tc>
        <w:tcPr>
          <w:tcW w:w="2551" w:type="dxa"/>
        </w:tcPr>
        <w:p w14:paraId="098D06E7" w14:textId="77777777" w:rsidR="004D76E3" w:rsidRPr="00A83D54" w:rsidRDefault="004D76E3" w:rsidP="00337E76">
          <w:pPr>
            <w:pStyle w:val="Alatunniste"/>
            <w:rPr>
              <w:sz w:val="14"/>
              <w:szCs w:val="14"/>
            </w:rPr>
          </w:pPr>
        </w:p>
      </w:tc>
      <w:tc>
        <w:tcPr>
          <w:tcW w:w="2552" w:type="dxa"/>
        </w:tcPr>
        <w:p w14:paraId="024E72CF" w14:textId="77777777" w:rsidR="004D76E3" w:rsidRPr="00A83D54" w:rsidRDefault="004D76E3" w:rsidP="00337E76">
          <w:pPr>
            <w:pStyle w:val="Alatunniste"/>
            <w:rPr>
              <w:sz w:val="14"/>
              <w:szCs w:val="14"/>
            </w:rPr>
          </w:pPr>
        </w:p>
      </w:tc>
      <w:tc>
        <w:tcPr>
          <w:tcW w:w="2830" w:type="dxa"/>
        </w:tcPr>
        <w:p w14:paraId="16972D18" w14:textId="77777777" w:rsidR="004D76E3" w:rsidRPr="00A83D54" w:rsidRDefault="004D76E3" w:rsidP="00337E76">
          <w:pPr>
            <w:pStyle w:val="Alatunniste"/>
            <w:rPr>
              <w:sz w:val="14"/>
              <w:szCs w:val="14"/>
            </w:rPr>
          </w:pPr>
        </w:p>
      </w:tc>
    </w:tr>
    <w:tr w:rsidR="004D76E3" w:rsidRPr="00A83D54" w14:paraId="53C996E4" w14:textId="77777777" w:rsidTr="00483E37">
      <w:trPr>
        <w:trHeight w:val="189"/>
      </w:trPr>
      <w:tc>
        <w:tcPr>
          <w:tcW w:w="1560" w:type="dxa"/>
        </w:tcPr>
        <w:p w14:paraId="47671583" w14:textId="77777777" w:rsidR="004D76E3" w:rsidRPr="00A83D54" w:rsidRDefault="004D76E3" w:rsidP="00337E76">
          <w:pPr>
            <w:pStyle w:val="Alatunniste"/>
            <w:rPr>
              <w:sz w:val="14"/>
              <w:szCs w:val="14"/>
            </w:rPr>
          </w:pPr>
        </w:p>
      </w:tc>
      <w:tc>
        <w:tcPr>
          <w:tcW w:w="2551" w:type="dxa"/>
        </w:tcPr>
        <w:p w14:paraId="58B11576" w14:textId="77777777" w:rsidR="004D76E3" w:rsidRPr="00A83D54" w:rsidRDefault="004D76E3" w:rsidP="00337E76">
          <w:pPr>
            <w:pStyle w:val="Alatunniste"/>
            <w:rPr>
              <w:sz w:val="14"/>
              <w:szCs w:val="14"/>
            </w:rPr>
          </w:pPr>
        </w:p>
      </w:tc>
      <w:tc>
        <w:tcPr>
          <w:tcW w:w="2552" w:type="dxa"/>
        </w:tcPr>
        <w:p w14:paraId="1C9125AA" w14:textId="77777777" w:rsidR="004D76E3" w:rsidRPr="00A83D54" w:rsidRDefault="004D76E3" w:rsidP="00337E76">
          <w:pPr>
            <w:pStyle w:val="Alatunniste"/>
            <w:rPr>
              <w:sz w:val="14"/>
              <w:szCs w:val="14"/>
            </w:rPr>
          </w:pPr>
        </w:p>
      </w:tc>
      <w:tc>
        <w:tcPr>
          <w:tcW w:w="2830" w:type="dxa"/>
        </w:tcPr>
        <w:p w14:paraId="075E9D6A" w14:textId="77777777" w:rsidR="004D76E3" w:rsidRPr="00A83D54" w:rsidRDefault="004D76E3" w:rsidP="00337E76">
          <w:pPr>
            <w:pStyle w:val="Alatunniste"/>
            <w:rPr>
              <w:sz w:val="14"/>
              <w:szCs w:val="14"/>
            </w:rPr>
          </w:pPr>
        </w:p>
      </w:tc>
    </w:tr>
  </w:tbl>
  <w:p w14:paraId="77AE892F"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252C2CCF" wp14:editId="2ABFD785">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7DD1C08A"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CD3A72D" w14:textId="77777777" w:rsidR="00A40E49" w:rsidRDefault="00A40E49" w:rsidP="007E0069">
      <w:pPr>
        <w:spacing w:after="0" w:line="240" w:lineRule="auto"/>
      </w:pPr>
      <w:r>
        <w:separator/>
      </w:r>
    </w:p>
  </w:footnote>
  <w:footnote w:type="continuationSeparator" w:id="0">
    <w:p w14:paraId="62A96EBE" w14:textId="77777777" w:rsidR="00A40E49" w:rsidRDefault="00A40E49" w:rsidP="007E0069">
      <w:pPr>
        <w:spacing w:after="0" w:line="240" w:lineRule="auto"/>
      </w:pPr>
      <w:r>
        <w:continuationSeparator/>
      </w:r>
    </w:p>
  </w:footnote>
  <w:footnote w:id="1">
    <w:p w14:paraId="25619184" w14:textId="3AA09ACF" w:rsidR="000B084E" w:rsidRDefault="000B084E">
      <w:pPr>
        <w:pStyle w:val="Alaviitteenteksti"/>
      </w:pPr>
      <w:r>
        <w:rPr>
          <w:rStyle w:val="Alaviitteenviite"/>
        </w:rPr>
        <w:footnoteRef/>
      </w:r>
      <w:r>
        <w:t xml:space="preserve"> Maahanmuuttovirasto / maatietopalvelu 13.12.2022. Saatavilla Tellus-maatieto</w:t>
      </w:r>
      <w:r w:rsidR="009C7004">
        <w:t>kannassa</w:t>
      </w:r>
      <w:r>
        <w:t>.</w:t>
      </w:r>
    </w:p>
  </w:footnote>
  <w:footnote w:id="2">
    <w:p w14:paraId="51B8C70F" w14:textId="77777777" w:rsidR="000E2377" w:rsidRPr="008507F6" w:rsidRDefault="000E2377" w:rsidP="00FC6E78">
      <w:pPr>
        <w:pStyle w:val="Alaviitteenteksti"/>
        <w:jc w:val="left"/>
        <w:rPr>
          <w:lang w:val="en-US"/>
        </w:rPr>
      </w:pPr>
      <w:r>
        <w:rPr>
          <w:rStyle w:val="Alaviitteenviite"/>
        </w:rPr>
        <w:footnoteRef/>
      </w:r>
      <w:r w:rsidRPr="008507F6">
        <w:rPr>
          <w:lang w:val="en-US"/>
        </w:rPr>
        <w:t xml:space="preserve"> UNICEF 2024/25, s. </w:t>
      </w:r>
      <w:r>
        <w:rPr>
          <w:lang w:val="en-US"/>
        </w:rPr>
        <w:t>1</w:t>
      </w:r>
      <w:r w:rsidRPr="008507F6">
        <w:rPr>
          <w:lang w:val="en-US"/>
        </w:rPr>
        <w:t>.</w:t>
      </w:r>
    </w:p>
  </w:footnote>
  <w:footnote w:id="3">
    <w:p w14:paraId="3DDEB5EE" w14:textId="77777777" w:rsidR="00E3181E" w:rsidRPr="009D5282" w:rsidRDefault="00E3181E" w:rsidP="00FC6E78">
      <w:pPr>
        <w:pStyle w:val="Alaviitteenteksti"/>
        <w:jc w:val="left"/>
        <w:rPr>
          <w:lang w:val="en-US"/>
        </w:rPr>
      </w:pPr>
      <w:r>
        <w:rPr>
          <w:rStyle w:val="Alaviitteenviite"/>
        </w:rPr>
        <w:footnoteRef/>
      </w:r>
      <w:r w:rsidRPr="009D5282">
        <w:rPr>
          <w:lang w:val="en-US"/>
        </w:rPr>
        <w:t xml:space="preserve"> UNICEF 2024/25, s. 1.</w:t>
      </w:r>
    </w:p>
  </w:footnote>
  <w:footnote w:id="4">
    <w:p w14:paraId="01671B09" w14:textId="4059FE79" w:rsidR="00044FB6" w:rsidRPr="00E3181E" w:rsidRDefault="00044FB6" w:rsidP="00FC6E78">
      <w:pPr>
        <w:pStyle w:val="Alaviitteenteksti"/>
        <w:jc w:val="left"/>
        <w:rPr>
          <w:lang w:val="en-US"/>
        </w:rPr>
      </w:pPr>
      <w:r>
        <w:rPr>
          <w:rStyle w:val="Alaviitteenviite"/>
        </w:rPr>
        <w:footnoteRef/>
      </w:r>
      <w:r w:rsidRPr="00E3181E">
        <w:rPr>
          <w:lang w:val="en-US"/>
        </w:rPr>
        <w:t xml:space="preserve"> MOH 10/2025, s. 91–92</w:t>
      </w:r>
      <w:r w:rsidR="003B46AD" w:rsidRPr="00E3181E">
        <w:rPr>
          <w:lang w:val="en-US"/>
        </w:rPr>
        <w:t>, 127</w:t>
      </w:r>
      <w:r w:rsidRPr="00E3181E">
        <w:rPr>
          <w:lang w:val="en-US"/>
        </w:rPr>
        <w:t>.</w:t>
      </w:r>
    </w:p>
  </w:footnote>
  <w:footnote w:id="5">
    <w:p w14:paraId="6CC8409B" w14:textId="77777777" w:rsidR="004978BB" w:rsidRPr="00C825E6" w:rsidRDefault="004978BB" w:rsidP="00FC6E78">
      <w:pPr>
        <w:pStyle w:val="Alaviitteenteksti"/>
        <w:jc w:val="left"/>
        <w:rPr>
          <w:lang w:val="sv-SE"/>
        </w:rPr>
      </w:pPr>
      <w:r>
        <w:rPr>
          <w:rStyle w:val="Alaviitteenviite"/>
        </w:rPr>
        <w:footnoteRef/>
      </w:r>
      <w:r w:rsidRPr="00C825E6">
        <w:rPr>
          <w:lang w:val="sv-SE"/>
        </w:rPr>
        <w:t xml:space="preserve"> MOH 3/2021.</w:t>
      </w:r>
    </w:p>
  </w:footnote>
  <w:footnote w:id="6">
    <w:p w14:paraId="6261D10F" w14:textId="4CEFD535" w:rsidR="00761B2C" w:rsidRPr="00761B2C" w:rsidRDefault="00761B2C" w:rsidP="00FC6E78">
      <w:pPr>
        <w:pStyle w:val="Alaviitteenteksti"/>
        <w:jc w:val="left"/>
        <w:rPr>
          <w:lang w:val="sv-SE"/>
        </w:rPr>
      </w:pPr>
      <w:r>
        <w:rPr>
          <w:rStyle w:val="Alaviitteenviite"/>
        </w:rPr>
        <w:footnoteRef/>
      </w:r>
      <w:r w:rsidRPr="00761B2C">
        <w:rPr>
          <w:lang w:val="sv-SE"/>
        </w:rPr>
        <w:t xml:space="preserve"> </w:t>
      </w:r>
      <w:proofErr w:type="spellStart"/>
      <w:r w:rsidRPr="00761B2C">
        <w:rPr>
          <w:lang w:val="sv-SE"/>
        </w:rPr>
        <w:t>Weema</w:t>
      </w:r>
      <w:proofErr w:type="spellEnd"/>
      <w:r w:rsidRPr="00761B2C">
        <w:rPr>
          <w:lang w:val="sv-SE"/>
        </w:rPr>
        <w:t xml:space="preserve"> Inte</w:t>
      </w:r>
      <w:r>
        <w:rPr>
          <w:lang w:val="sv-SE"/>
        </w:rPr>
        <w:t>rnational 27.8.2025.</w:t>
      </w:r>
    </w:p>
  </w:footnote>
  <w:footnote w:id="7">
    <w:p w14:paraId="03427A79" w14:textId="77777777" w:rsidR="00C75A5C" w:rsidRPr="00761B2C" w:rsidRDefault="00C75A5C" w:rsidP="00FC6E78">
      <w:pPr>
        <w:pStyle w:val="Alaviitteenteksti"/>
        <w:jc w:val="left"/>
        <w:rPr>
          <w:lang w:val="sv-SE"/>
        </w:rPr>
      </w:pPr>
      <w:r>
        <w:rPr>
          <w:rStyle w:val="Alaviitteenviite"/>
        </w:rPr>
        <w:footnoteRef/>
      </w:r>
      <w:r w:rsidRPr="00761B2C">
        <w:rPr>
          <w:lang w:val="sv-SE"/>
        </w:rPr>
        <w:t xml:space="preserve"> </w:t>
      </w:r>
      <w:proofErr w:type="spellStart"/>
      <w:r w:rsidRPr="00761B2C">
        <w:rPr>
          <w:lang w:val="sv-SE"/>
        </w:rPr>
        <w:t>Kinsella</w:t>
      </w:r>
      <w:proofErr w:type="spellEnd"/>
      <w:r w:rsidRPr="00761B2C">
        <w:rPr>
          <w:lang w:val="sv-SE"/>
        </w:rPr>
        <w:t xml:space="preserve"> &amp; al 7/2024, s. 18–19.</w:t>
      </w:r>
    </w:p>
  </w:footnote>
  <w:footnote w:id="8">
    <w:p w14:paraId="0F1AF822" w14:textId="77777777" w:rsidR="00856FCB" w:rsidRPr="00C825E6" w:rsidRDefault="00856FCB" w:rsidP="00FC6E78">
      <w:pPr>
        <w:pStyle w:val="Alaviitteenteksti"/>
        <w:jc w:val="left"/>
      </w:pPr>
      <w:r>
        <w:rPr>
          <w:rStyle w:val="Alaviitteenviite"/>
        </w:rPr>
        <w:footnoteRef/>
      </w:r>
      <w:r w:rsidRPr="00C825E6">
        <w:t xml:space="preserve"> </w:t>
      </w:r>
      <w:bookmarkStart w:id="1" w:name="_Hlk230005320"/>
      <w:r w:rsidRPr="00C825E6">
        <w:t>UNICEF 2024/25, s. 1.</w:t>
      </w:r>
      <w:bookmarkEnd w:id="1"/>
    </w:p>
  </w:footnote>
  <w:footnote w:id="9">
    <w:p w14:paraId="18ADEB53" w14:textId="77777777" w:rsidR="00856FCB" w:rsidRPr="00C825E6" w:rsidRDefault="00856FCB" w:rsidP="00FC6E78">
      <w:pPr>
        <w:pStyle w:val="Alaviitteenteksti"/>
        <w:jc w:val="left"/>
      </w:pPr>
      <w:r>
        <w:rPr>
          <w:rStyle w:val="Alaviitteenviite"/>
        </w:rPr>
        <w:footnoteRef/>
      </w:r>
      <w:r w:rsidRPr="00C825E6">
        <w:t xml:space="preserve"> UNICEF 2024/25, s. 1.</w:t>
      </w:r>
    </w:p>
  </w:footnote>
  <w:footnote w:id="10">
    <w:p w14:paraId="0653ED1C" w14:textId="77777777" w:rsidR="00233090" w:rsidRPr="004A2C81" w:rsidRDefault="00233090" w:rsidP="00FC6E78">
      <w:pPr>
        <w:pStyle w:val="Alaviitteenteksti"/>
        <w:jc w:val="left"/>
      </w:pPr>
      <w:r>
        <w:rPr>
          <w:rStyle w:val="Alaviitteenviite"/>
        </w:rPr>
        <w:footnoteRef/>
      </w:r>
      <w:r>
        <w:t xml:space="preserve"> Etiopiassa valtion tilikausi on 8.7.-7.7. eli Etiopian kalenterin mukaan ”</w:t>
      </w:r>
      <w:proofErr w:type="spellStart"/>
      <w:r>
        <w:t>Hamle</w:t>
      </w:r>
      <w:proofErr w:type="spellEnd"/>
      <w:r>
        <w:t xml:space="preserve"> 1 &gt; </w:t>
      </w:r>
      <w:proofErr w:type="spellStart"/>
      <w:r>
        <w:t>Sene</w:t>
      </w:r>
      <w:proofErr w:type="spellEnd"/>
      <w:r>
        <w:t xml:space="preserve"> 30” (MOFED </w:t>
      </w:r>
      <w:r w:rsidRPr="004A2C81">
        <w:t xml:space="preserve">25.9.2025, s. </w:t>
      </w:r>
      <w:r>
        <w:t>11.)</w:t>
      </w:r>
    </w:p>
  </w:footnote>
  <w:footnote w:id="11">
    <w:p w14:paraId="68949BA4" w14:textId="77777777" w:rsidR="00E3181E" w:rsidRPr="00C825E6" w:rsidRDefault="00E3181E" w:rsidP="00FC6E78">
      <w:pPr>
        <w:pStyle w:val="Alaviitteenteksti"/>
        <w:jc w:val="left"/>
      </w:pPr>
      <w:r>
        <w:rPr>
          <w:rStyle w:val="Alaviitteenviite"/>
        </w:rPr>
        <w:footnoteRef/>
      </w:r>
      <w:r w:rsidRPr="00C825E6">
        <w:t xml:space="preserve"> MOH 10/2025, s. XI, 127–129.</w:t>
      </w:r>
    </w:p>
  </w:footnote>
  <w:footnote w:id="12">
    <w:p w14:paraId="2823CD34" w14:textId="77777777" w:rsidR="00E3181E" w:rsidRPr="00350F6D" w:rsidRDefault="00E3181E" w:rsidP="00FC6E78">
      <w:pPr>
        <w:pStyle w:val="Alaviitteenteksti"/>
        <w:jc w:val="left"/>
      </w:pPr>
      <w:r>
        <w:rPr>
          <w:rStyle w:val="Alaviitteenviite"/>
        </w:rPr>
        <w:footnoteRef/>
      </w:r>
      <w:r w:rsidRPr="00350F6D">
        <w:t xml:space="preserve"> MOH [päiväämätön].</w:t>
      </w:r>
    </w:p>
  </w:footnote>
  <w:footnote w:id="13">
    <w:p w14:paraId="54D62DB5" w14:textId="77777777" w:rsidR="00233090" w:rsidRPr="00C825E6" w:rsidRDefault="00233090" w:rsidP="00FC6E78">
      <w:pPr>
        <w:pStyle w:val="Alaviitteenteksti"/>
        <w:jc w:val="left"/>
      </w:pPr>
      <w:r>
        <w:rPr>
          <w:rStyle w:val="Alaviitteenviite"/>
        </w:rPr>
        <w:footnoteRef/>
      </w:r>
      <w:r w:rsidRPr="00C825E6">
        <w:t xml:space="preserve"> UNICEF 2024/25, [numeroimaton sivu “Key messages”].</w:t>
      </w:r>
    </w:p>
  </w:footnote>
  <w:footnote w:id="14">
    <w:p w14:paraId="68D1CC9B" w14:textId="77777777" w:rsidR="00233090" w:rsidRPr="00C825E6" w:rsidRDefault="00233090" w:rsidP="00FC6E78">
      <w:pPr>
        <w:pStyle w:val="Alaviitteenteksti"/>
        <w:jc w:val="left"/>
      </w:pPr>
      <w:r>
        <w:rPr>
          <w:rStyle w:val="Alaviitteenviite"/>
        </w:rPr>
        <w:footnoteRef/>
      </w:r>
      <w:r w:rsidRPr="00C825E6">
        <w:t xml:space="preserve"> UNICEF 2024/25 [numeroimaton sivu “Key messages”].</w:t>
      </w:r>
    </w:p>
  </w:footnote>
  <w:footnote w:id="15">
    <w:p w14:paraId="53A33325" w14:textId="77777777" w:rsidR="00233090" w:rsidRPr="00C825E6" w:rsidRDefault="00233090" w:rsidP="00FC6E78">
      <w:pPr>
        <w:pStyle w:val="Alaviitteenteksti"/>
        <w:jc w:val="left"/>
      </w:pPr>
      <w:r>
        <w:rPr>
          <w:rStyle w:val="Alaviitteenviite"/>
        </w:rPr>
        <w:footnoteRef/>
      </w:r>
      <w:r w:rsidRPr="00C825E6">
        <w:t xml:space="preserve"> MOH 10/2025, s. XII.</w:t>
      </w:r>
    </w:p>
  </w:footnote>
  <w:footnote w:id="16">
    <w:p w14:paraId="27D9CE9B" w14:textId="5C5B193C" w:rsidR="000F7521" w:rsidRPr="00C825E6" w:rsidRDefault="000F7521" w:rsidP="00FC6E78">
      <w:pPr>
        <w:pStyle w:val="Alaviitteenteksti"/>
        <w:jc w:val="left"/>
      </w:pPr>
      <w:r>
        <w:rPr>
          <w:rStyle w:val="Alaviitteenviite"/>
        </w:rPr>
        <w:footnoteRef/>
      </w:r>
      <w:r w:rsidRPr="00C825E6">
        <w:t xml:space="preserve"> UNICEF 2024/25, s. 11.</w:t>
      </w:r>
    </w:p>
  </w:footnote>
  <w:footnote w:id="17">
    <w:p w14:paraId="6925EDE9" w14:textId="77777777" w:rsidR="00A04E93" w:rsidRPr="00C825E6" w:rsidRDefault="00A04E93" w:rsidP="00FC6E78">
      <w:pPr>
        <w:pStyle w:val="Alaviitteenteksti"/>
        <w:jc w:val="left"/>
      </w:pPr>
      <w:r>
        <w:rPr>
          <w:rStyle w:val="Alaviitteenviite"/>
        </w:rPr>
        <w:footnoteRef/>
      </w:r>
      <w:r w:rsidRPr="00C825E6">
        <w:t xml:space="preserve"> UNICEF 2024/25, </w:t>
      </w:r>
      <w:bookmarkStart w:id="2" w:name="_Hlk230185741"/>
      <w:r w:rsidRPr="00C825E6">
        <w:t>[numeroimaton sivu “Key messages”].</w:t>
      </w:r>
      <w:bookmarkEnd w:id="2"/>
    </w:p>
  </w:footnote>
  <w:footnote w:id="18">
    <w:p w14:paraId="6F24EC9E" w14:textId="77777777" w:rsidR="00A04E93" w:rsidRPr="00C825E6" w:rsidRDefault="00A04E93" w:rsidP="00FC6E78">
      <w:pPr>
        <w:pStyle w:val="Alaviitteenteksti"/>
        <w:jc w:val="left"/>
      </w:pPr>
      <w:r>
        <w:rPr>
          <w:rStyle w:val="Alaviitteenviite"/>
        </w:rPr>
        <w:footnoteRef/>
      </w:r>
      <w:r w:rsidRPr="00C825E6">
        <w:t xml:space="preserve"> MOFED 25.9.2025, s. 8.</w:t>
      </w:r>
    </w:p>
  </w:footnote>
  <w:footnote w:id="19">
    <w:p w14:paraId="6BA46B5C" w14:textId="55CDFA7D" w:rsidR="006B262D" w:rsidRPr="00C825E6" w:rsidRDefault="006B262D" w:rsidP="00FC6E78">
      <w:pPr>
        <w:pStyle w:val="Alaviitteenteksti"/>
        <w:jc w:val="left"/>
        <w:rPr>
          <w:lang w:val="en-US"/>
        </w:rPr>
      </w:pPr>
      <w:r>
        <w:rPr>
          <w:rStyle w:val="Alaviitteenviite"/>
        </w:rPr>
        <w:footnoteRef/>
      </w:r>
      <w:r w:rsidRPr="006B262D">
        <w:t xml:space="preserve"> ACAPS-projekti tekee humanitaaris</w:t>
      </w:r>
      <w:r>
        <w:t xml:space="preserve">ta työtä tukevia arviointeja, ja projektin käytössä on yli 100 ammattilaista ks. </w:t>
      </w:r>
      <w:hyperlink r:id="rId1" w:history="1">
        <w:r w:rsidRPr="00C825E6">
          <w:rPr>
            <w:rStyle w:val="Hyperlinkki"/>
            <w:lang w:val="en-US"/>
          </w:rPr>
          <w:t>https://www.acaps.org/en/about-us/who-we-are</w:t>
        </w:r>
      </w:hyperlink>
      <w:r w:rsidRPr="00C825E6">
        <w:rPr>
          <w:lang w:val="en-US"/>
        </w:rPr>
        <w:t xml:space="preserve"> </w:t>
      </w:r>
    </w:p>
  </w:footnote>
  <w:footnote w:id="20">
    <w:p w14:paraId="7FD958D1" w14:textId="77777777" w:rsidR="00A04E93" w:rsidRPr="00C825E6" w:rsidRDefault="00A04E93" w:rsidP="00FC6E78">
      <w:pPr>
        <w:pStyle w:val="Alaviitteenteksti"/>
        <w:jc w:val="left"/>
        <w:rPr>
          <w:lang w:val="en-US"/>
        </w:rPr>
      </w:pPr>
      <w:r>
        <w:rPr>
          <w:rStyle w:val="Alaviitteenviite"/>
        </w:rPr>
        <w:footnoteRef/>
      </w:r>
      <w:r w:rsidRPr="00C825E6">
        <w:rPr>
          <w:lang w:val="en-US"/>
        </w:rPr>
        <w:t xml:space="preserve"> ACAPS 13.3.2025, s. 6.</w:t>
      </w:r>
    </w:p>
  </w:footnote>
  <w:footnote w:id="21">
    <w:p w14:paraId="50314675" w14:textId="77777777" w:rsidR="00A04E93" w:rsidRPr="00C825E6" w:rsidRDefault="00A04E93" w:rsidP="00FC6E78">
      <w:pPr>
        <w:pStyle w:val="Alaviitteenteksti"/>
        <w:jc w:val="left"/>
        <w:rPr>
          <w:lang w:val="sv-SE"/>
        </w:rPr>
      </w:pPr>
      <w:r>
        <w:rPr>
          <w:rStyle w:val="Alaviitteenviite"/>
        </w:rPr>
        <w:footnoteRef/>
      </w:r>
      <w:r w:rsidRPr="00C825E6">
        <w:rPr>
          <w:lang w:val="sv-SE"/>
        </w:rPr>
        <w:t xml:space="preserve"> Addis Insight 5.2.2025.</w:t>
      </w:r>
    </w:p>
  </w:footnote>
  <w:footnote w:id="22">
    <w:p w14:paraId="27958F35" w14:textId="77777777" w:rsidR="00397058" w:rsidRPr="00C825E6" w:rsidRDefault="00397058" w:rsidP="00FC6E78">
      <w:pPr>
        <w:pStyle w:val="Alaviitteenteksti"/>
        <w:jc w:val="left"/>
        <w:rPr>
          <w:lang w:val="sv-SE"/>
        </w:rPr>
      </w:pPr>
      <w:r>
        <w:rPr>
          <w:rStyle w:val="Alaviitteenviite"/>
        </w:rPr>
        <w:footnoteRef/>
      </w:r>
      <w:r w:rsidRPr="00C825E6">
        <w:rPr>
          <w:lang w:val="sv-SE"/>
        </w:rPr>
        <w:t xml:space="preserve"> USITA 18.1.2024.</w:t>
      </w:r>
    </w:p>
  </w:footnote>
  <w:footnote w:id="23">
    <w:p w14:paraId="2FA3A824" w14:textId="77777777" w:rsidR="00397058" w:rsidRPr="00C825E6" w:rsidRDefault="00397058" w:rsidP="00397058">
      <w:pPr>
        <w:pStyle w:val="Alaviitteenteksti"/>
        <w:rPr>
          <w:lang w:val="sv-SE"/>
        </w:rPr>
      </w:pPr>
      <w:r>
        <w:rPr>
          <w:rStyle w:val="Alaviitteenviite"/>
        </w:rPr>
        <w:footnoteRef/>
      </w:r>
      <w:r w:rsidRPr="00C825E6">
        <w:rPr>
          <w:lang w:val="sv-SE"/>
        </w:rPr>
        <w:t xml:space="preserve"> OCHA 4.3.2025. </w:t>
      </w:r>
    </w:p>
  </w:footnote>
  <w:footnote w:id="24">
    <w:p w14:paraId="11B5C91E" w14:textId="5718FEDD" w:rsidR="00C12103" w:rsidRPr="00C825E6" w:rsidRDefault="00C12103">
      <w:pPr>
        <w:pStyle w:val="Alaviitteenteksti"/>
        <w:rPr>
          <w:lang w:val="sv-SE"/>
        </w:rPr>
      </w:pPr>
      <w:r>
        <w:rPr>
          <w:rStyle w:val="Alaviitteenviite"/>
        </w:rPr>
        <w:footnoteRef/>
      </w:r>
      <w:r w:rsidRPr="00C825E6">
        <w:rPr>
          <w:lang w:val="sv-SE"/>
        </w:rPr>
        <w:t xml:space="preserve"> Kinsella &amp; al</w:t>
      </w:r>
      <w:r w:rsidR="00FC6E78" w:rsidRPr="00C825E6">
        <w:rPr>
          <w:lang w:val="sv-SE"/>
        </w:rPr>
        <w:t>.</w:t>
      </w:r>
      <w:r w:rsidRPr="00C825E6">
        <w:rPr>
          <w:lang w:val="sv-SE"/>
        </w:rPr>
        <w:t xml:space="preserve"> 7/2024, s. 18.</w:t>
      </w:r>
    </w:p>
  </w:footnote>
  <w:footnote w:id="25">
    <w:p w14:paraId="34763649" w14:textId="77777777" w:rsidR="00397058" w:rsidRPr="00350F6D" w:rsidRDefault="00397058" w:rsidP="00397058">
      <w:pPr>
        <w:pStyle w:val="Alaviitteenteksti"/>
        <w:rPr>
          <w:lang w:val="en-US"/>
        </w:rPr>
      </w:pPr>
      <w:r>
        <w:rPr>
          <w:rStyle w:val="Alaviitteenviite"/>
        </w:rPr>
        <w:footnoteRef/>
      </w:r>
      <w:r w:rsidRPr="00350F6D">
        <w:rPr>
          <w:lang w:val="en-US"/>
        </w:rPr>
        <w:t xml:space="preserve"> MOH 10/2025, s. 129–130.</w:t>
      </w:r>
    </w:p>
  </w:footnote>
  <w:footnote w:id="26">
    <w:p w14:paraId="44D9FD0E" w14:textId="25F3A6EC" w:rsidR="00E63E44" w:rsidRPr="00E63E44" w:rsidRDefault="00E63E44">
      <w:pPr>
        <w:pStyle w:val="Alaviitteenteksti"/>
        <w:rPr>
          <w:lang w:val="en-US"/>
        </w:rPr>
      </w:pPr>
      <w:r>
        <w:rPr>
          <w:rStyle w:val="Alaviitteenviite"/>
        </w:rPr>
        <w:footnoteRef/>
      </w:r>
      <w:r w:rsidRPr="00E63E44">
        <w:rPr>
          <w:lang w:val="en-US"/>
        </w:rPr>
        <w:t xml:space="preserve"> MOH 10/2025, s. X</w:t>
      </w:r>
      <w:r>
        <w:rPr>
          <w:lang w:val="en-US"/>
        </w:rPr>
        <w:t>I</w:t>
      </w:r>
      <w:r w:rsidR="00397058">
        <w:rPr>
          <w:lang w:val="en-US"/>
        </w:rPr>
        <w:t>, 131</w:t>
      </w:r>
      <w:r w:rsidR="007B2ACD">
        <w:rPr>
          <w:lang w:val="en-US"/>
        </w:rPr>
        <w:t>, 133–134</w:t>
      </w:r>
      <w:r>
        <w:rPr>
          <w:lang w:val="en-US"/>
        </w:rPr>
        <w:t>.</w:t>
      </w:r>
    </w:p>
  </w:footnote>
  <w:footnote w:id="27">
    <w:p w14:paraId="07775371" w14:textId="409BA330" w:rsidR="00000E26" w:rsidRPr="00A412AB" w:rsidRDefault="00000E26">
      <w:pPr>
        <w:pStyle w:val="Alaviitteenteksti"/>
        <w:rPr>
          <w:lang w:val="en-US"/>
        </w:rPr>
      </w:pPr>
      <w:r>
        <w:rPr>
          <w:rStyle w:val="Alaviitteenviite"/>
        </w:rPr>
        <w:footnoteRef/>
      </w:r>
      <w:r w:rsidRPr="00A412AB">
        <w:rPr>
          <w:lang w:val="en-US"/>
        </w:rPr>
        <w:t xml:space="preserve"> UNICEF 2024/25, s. 4.</w:t>
      </w:r>
    </w:p>
  </w:footnote>
  <w:footnote w:id="28">
    <w:p w14:paraId="57F6743F" w14:textId="05A54D4E" w:rsidR="00935C47" w:rsidRPr="00935C47" w:rsidRDefault="00935C47">
      <w:pPr>
        <w:pStyle w:val="Alaviitteenteksti"/>
        <w:rPr>
          <w:lang w:val="en-US"/>
        </w:rPr>
      </w:pPr>
      <w:r>
        <w:rPr>
          <w:rStyle w:val="Alaviitteenviite"/>
        </w:rPr>
        <w:footnoteRef/>
      </w:r>
      <w:r w:rsidRPr="00935C47">
        <w:rPr>
          <w:lang w:val="en-US"/>
        </w:rPr>
        <w:t xml:space="preserve"> </w:t>
      </w:r>
      <w:r w:rsidRPr="00E63E44">
        <w:rPr>
          <w:lang w:val="en-US"/>
        </w:rPr>
        <w:t xml:space="preserve">MOH 10/2025, s. </w:t>
      </w:r>
      <w:r>
        <w:rPr>
          <w:lang w:val="en-US"/>
        </w:rPr>
        <w:t>131</w:t>
      </w:r>
      <w:r w:rsidR="007B2ACD">
        <w:rPr>
          <w:lang w:val="en-US"/>
        </w:rPr>
        <w:t>, 133</w:t>
      </w:r>
      <w:r>
        <w:rPr>
          <w:lang w:val="en-US"/>
        </w:rPr>
        <w:t>.</w:t>
      </w:r>
    </w:p>
  </w:footnote>
  <w:footnote w:id="29">
    <w:p w14:paraId="3FB252D5" w14:textId="02B48C49" w:rsidR="00C75A5C" w:rsidRPr="00C825E6" w:rsidRDefault="00C75A5C" w:rsidP="00C75A5C">
      <w:pPr>
        <w:pStyle w:val="Alaviitteenteksti"/>
        <w:rPr>
          <w:lang w:val="en-US"/>
        </w:rPr>
      </w:pPr>
      <w:r>
        <w:rPr>
          <w:rStyle w:val="Alaviitteenviite"/>
        </w:rPr>
        <w:footnoteRef/>
      </w:r>
      <w:r w:rsidRPr="00C825E6">
        <w:rPr>
          <w:lang w:val="en-US"/>
        </w:rPr>
        <w:t xml:space="preserve"> WHO 2024</w:t>
      </w:r>
      <w:r w:rsidR="00322776" w:rsidRPr="00C825E6">
        <w:rPr>
          <w:lang w:val="en-US"/>
        </w:rPr>
        <w:t>a</w:t>
      </w:r>
      <w:r w:rsidRPr="00C825E6">
        <w:rPr>
          <w:lang w:val="en-US"/>
        </w:rPr>
        <w:t>, s.</w:t>
      </w:r>
      <w:r w:rsidR="00322776" w:rsidRPr="00C825E6">
        <w:rPr>
          <w:lang w:val="en-US"/>
        </w:rPr>
        <w:t xml:space="preserve"> </w:t>
      </w:r>
      <w:r w:rsidRPr="00C825E6">
        <w:rPr>
          <w:lang w:val="en-US"/>
        </w:rPr>
        <w:t>1– 2.</w:t>
      </w:r>
    </w:p>
  </w:footnote>
  <w:footnote w:id="30">
    <w:p w14:paraId="1657EA48" w14:textId="77777777" w:rsidR="004D5775" w:rsidRPr="004D5775" w:rsidRDefault="004D5775" w:rsidP="00FC6E78">
      <w:pPr>
        <w:pStyle w:val="Alaviitteenteksti"/>
        <w:jc w:val="left"/>
        <w:rPr>
          <w:lang w:val="en-US"/>
        </w:rPr>
      </w:pPr>
      <w:r>
        <w:rPr>
          <w:rStyle w:val="Alaviitteenviite"/>
        </w:rPr>
        <w:footnoteRef/>
      </w:r>
      <w:r w:rsidRPr="004D5775">
        <w:rPr>
          <w:lang w:val="en-US"/>
        </w:rPr>
        <w:t xml:space="preserve"> MOH 10/2025, s. IX, 5–7, 17–18.</w:t>
      </w:r>
    </w:p>
  </w:footnote>
  <w:footnote w:id="31">
    <w:p w14:paraId="320D573A" w14:textId="77777777" w:rsidR="004D5775" w:rsidRPr="0052355F" w:rsidRDefault="004D5775" w:rsidP="00FC6E78">
      <w:pPr>
        <w:pStyle w:val="Alaviitteenteksti"/>
        <w:jc w:val="left"/>
        <w:rPr>
          <w:lang w:val="en-US"/>
        </w:rPr>
      </w:pPr>
      <w:r>
        <w:rPr>
          <w:rStyle w:val="Alaviitteenviite"/>
        </w:rPr>
        <w:footnoteRef/>
      </w:r>
      <w:r w:rsidRPr="0052355F">
        <w:rPr>
          <w:lang w:val="en-US"/>
        </w:rPr>
        <w:t xml:space="preserve"> MOH 10/2025, s. 145.</w:t>
      </w:r>
    </w:p>
  </w:footnote>
  <w:footnote w:id="32">
    <w:p w14:paraId="0F866939" w14:textId="77777777" w:rsidR="004D5775" w:rsidRPr="00D0216D" w:rsidRDefault="004D5775" w:rsidP="00FC6E78">
      <w:pPr>
        <w:pStyle w:val="Alaviitteenteksti"/>
        <w:jc w:val="left"/>
        <w:rPr>
          <w:lang w:val="en-US"/>
        </w:rPr>
      </w:pPr>
      <w:r>
        <w:rPr>
          <w:rStyle w:val="Alaviitteenviite"/>
        </w:rPr>
        <w:footnoteRef/>
      </w:r>
      <w:r w:rsidRPr="00D0216D">
        <w:rPr>
          <w:lang w:val="en-US"/>
        </w:rPr>
        <w:t xml:space="preserve"> </w:t>
      </w:r>
      <w:r>
        <w:rPr>
          <w:lang w:val="en-US"/>
        </w:rPr>
        <w:t>MOH 10/2025, s. 10.</w:t>
      </w:r>
    </w:p>
  </w:footnote>
  <w:footnote w:id="33">
    <w:p w14:paraId="640D5ACA" w14:textId="77777777" w:rsidR="0052355F" w:rsidRPr="0052355F" w:rsidRDefault="0052355F" w:rsidP="00FC6E78">
      <w:pPr>
        <w:pStyle w:val="Alaviitteenteksti"/>
        <w:jc w:val="left"/>
        <w:rPr>
          <w:lang w:val="en-US"/>
        </w:rPr>
      </w:pPr>
      <w:r>
        <w:rPr>
          <w:rStyle w:val="Alaviitteenviite"/>
        </w:rPr>
        <w:footnoteRef/>
      </w:r>
      <w:r w:rsidRPr="0052355F">
        <w:rPr>
          <w:lang w:val="en-US"/>
        </w:rPr>
        <w:t xml:space="preserve"> USITA 18.1.2024.</w:t>
      </w:r>
    </w:p>
  </w:footnote>
  <w:footnote w:id="34">
    <w:p w14:paraId="29F14BFC" w14:textId="5452A8B9" w:rsidR="00322776" w:rsidRPr="00322776" w:rsidRDefault="00322776" w:rsidP="00FC6E78">
      <w:pPr>
        <w:pStyle w:val="Alaviitteenteksti"/>
        <w:jc w:val="left"/>
        <w:rPr>
          <w:lang w:val="en-US"/>
        </w:rPr>
      </w:pPr>
      <w:r>
        <w:rPr>
          <w:rStyle w:val="Alaviitteenviite"/>
        </w:rPr>
        <w:footnoteRef/>
      </w:r>
      <w:r w:rsidRPr="00322776">
        <w:rPr>
          <w:lang w:val="en-US"/>
        </w:rPr>
        <w:t xml:space="preserve"> WHO 2024</w:t>
      </w:r>
      <w:r>
        <w:rPr>
          <w:lang w:val="en-US"/>
        </w:rPr>
        <w:t>b</w:t>
      </w:r>
      <w:r w:rsidRPr="00322776">
        <w:rPr>
          <w:lang w:val="en-US"/>
        </w:rPr>
        <w:t xml:space="preserve">, s. 2–3, 5–6, </w:t>
      </w:r>
      <w:proofErr w:type="gramStart"/>
      <w:r w:rsidRPr="00322776">
        <w:rPr>
          <w:lang w:val="en-US"/>
        </w:rPr>
        <w:t>8.</w:t>
      </w:r>
      <w:proofErr w:type="gramEnd"/>
    </w:p>
  </w:footnote>
  <w:footnote w:id="35">
    <w:p w14:paraId="36306F76" w14:textId="0A196C32" w:rsidR="00FC6E78" w:rsidRPr="00FC6E78" w:rsidRDefault="00FC6E78" w:rsidP="00FC6E78">
      <w:pPr>
        <w:pStyle w:val="Alaviitteenteksti"/>
        <w:jc w:val="left"/>
        <w:rPr>
          <w:lang w:val="en-US"/>
        </w:rPr>
      </w:pPr>
      <w:r>
        <w:rPr>
          <w:rStyle w:val="Alaviitteenviite"/>
        </w:rPr>
        <w:footnoteRef/>
      </w:r>
      <w:r w:rsidRPr="00FC6E78">
        <w:rPr>
          <w:lang w:val="en-US"/>
        </w:rPr>
        <w:t xml:space="preserve"> ESS</w:t>
      </w:r>
      <w:r>
        <w:rPr>
          <w:lang w:val="en-US"/>
        </w:rPr>
        <w:t xml:space="preserve"> </w:t>
      </w:r>
      <w:r w:rsidRPr="00FC6E78">
        <w:rPr>
          <w:lang w:val="en-US"/>
        </w:rPr>
        <w:t>&amp; ICF  1/2026.</w:t>
      </w:r>
    </w:p>
  </w:footnote>
  <w:footnote w:id="36">
    <w:p w14:paraId="7453AB0C" w14:textId="355A2A09" w:rsidR="00856FCB" w:rsidRPr="00BA0DD3" w:rsidRDefault="00856FCB" w:rsidP="00FC6E78">
      <w:pPr>
        <w:pStyle w:val="Alaviitteenteksti"/>
        <w:jc w:val="left"/>
        <w:rPr>
          <w:lang w:val="en-US"/>
        </w:rPr>
      </w:pPr>
      <w:r>
        <w:rPr>
          <w:rStyle w:val="Alaviitteenviite"/>
        </w:rPr>
        <w:footnoteRef/>
      </w:r>
      <w:r w:rsidRPr="00BA0DD3">
        <w:rPr>
          <w:lang w:val="en-US"/>
        </w:rPr>
        <w:t xml:space="preserve"> The World Ba</w:t>
      </w:r>
      <w:r>
        <w:rPr>
          <w:lang w:val="en-US"/>
        </w:rPr>
        <w:t>nk &amp; WHO 2025, s. x, 4, 76</w:t>
      </w:r>
      <w:r w:rsidR="00FC6E78">
        <w:rPr>
          <w:lang w:val="en-US"/>
        </w:rPr>
        <w:t>.</w:t>
      </w:r>
    </w:p>
  </w:footnote>
  <w:footnote w:id="37">
    <w:p w14:paraId="675BBEC1" w14:textId="77777777" w:rsidR="00942CDF" w:rsidRPr="00C825E6" w:rsidRDefault="00942CDF" w:rsidP="00FC6E78">
      <w:pPr>
        <w:pStyle w:val="Alaviitteenteksti"/>
        <w:jc w:val="left"/>
      </w:pPr>
      <w:r>
        <w:rPr>
          <w:rStyle w:val="Alaviitteenviite"/>
        </w:rPr>
        <w:footnoteRef/>
      </w:r>
      <w:r w:rsidRPr="00C825E6">
        <w:t xml:space="preserve"> MOH 10/2025, s. XII.</w:t>
      </w:r>
    </w:p>
  </w:footnote>
  <w:footnote w:id="38">
    <w:p w14:paraId="372D09E4" w14:textId="77777777" w:rsidR="00942CDF" w:rsidRPr="00C825E6" w:rsidRDefault="00942CDF" w:rsidP="00FC6E78">
      <w:pPr>
        <w:pStyle w:val="Alaviitteenteksti"/>
        <w:jc w:val="left"/>
      </w:pPr>
      <w:r>
        <w:rPr>
          <w:rStyle w:val="Alaviitteenviite"/>
        </w:rPr>
        <w:footnoteRef/>
      </w:r>
      <w:r w:rsidRPr="00C825E6">
        <w:t xml:space="preserve"> MOH 10/2025, s. 134–136.</w:t>
      </w:r>
    </w:p>
  </w:footnote>
  <w:footnote w:id="39">
    <w:p w14:paraId="12314355" w14:textId="77777777" w:rsidR="00942CDF" w:rsidRPr="000126B4" w:rsidRDefault="00942CDF" w:rsidP="00FC6E78">
      <w:pPr>
        <w:pStyle w:val="Alaviitteenteksti"/>
        <w:jc w:val="left"/>
        <w:rPr>
          <w:lang w:val="sv-SE"/>
        </w:rPr>
      </w:pPr>
      <w:r>
        <w:rPr>
          <w:rStyle w:val="Alaviitteenviite"/>
        </w:rPr>
        <w:footnoteRef/>
      </w:r>
      <w:r w:rsidRPr="000126B4">
        <w:rPr>
          <w:lang w:val="sv-SE"/>
        </w:rPr>
        <w:t xml:space="preserve"> Bertelsmann Stiftung 2026, s. 8,</w:t>
      </w:r>
      <w:r>
        <w:rPr>
          <w:lang w:val="sv-SE"/>
        </w:rPr>
        <w:t xml:space="preserve"> </w:t>
      </w:r>
      <w:r w:rsidRPr="000126B4">
        <w:rPr>
          <w:lang w:val="sv-SE"/>
        </w:rPr>
        <w:t>27.</w:t>
      </w:r>
    </w:p>
  </w:footnote>
  <w:footnote w:id="40">
    <w:p w14:paraId="06F0E16F" w14:textId="77777777" w:rsidR="00942CDF" w:rsidRPr="00C825E6" w:rsidRDefault="00942CDF" w:rsidP="00FC6E78">
      <w:pPr>
        <w:pStyle w:val="Alaviitteenteksti"/>
        <w:jc w:val="left"/>
        <w:rPr>
          <w:lang w:val="sv-SE"/>
        </w:rPr>
      </w:pPr>
      <w:r>
        <w:rPr>
          <w:rStyle w:val="Alaviitteenviite"/>
        </w:rPr>
        <w:footnoteRef/>
      </w:r>
      <w:r w:rsidRPr="00C825E6">
        <w:rPr>
          <w:lang w:val="sv-SE"/>
        </w:rPr>
        <w:t xml:space="preserve"> </w:t>
      </w:r>
      <w:bookmarkStart w:id="3" w:name="_Hlk230009820"/>
      <w:r w:rsidRPr="00C825E6">
        <w:rPr>
          <w:lang w:val="sv-SE"/>
        </w:rPr>
        <w:t>UNICEF 2024/25, s. 3.</w:t>
      </w:r>
      <w:bookmarkEnd w:id="3"/>
    </w:p>
  </w:footnote>
  <w:footnote w:id="41">
    <w:p w14:paraId="7281A251" w14:textId="432D7479" w:rsidR="001A0D0B" w:rsidRDefault="001A0D0B" w:rsidP="00FC6E78">
      <w:pPr>
        <w:pStyle w:val="Alaviitteenteksti"/>
        <w:jc w:val="left"/>
      </w:pPr>
      <w:r>
        <w:rPr>
          <w:rStyle w:val="Alaviitteenviite"/>
        </w:rPr>
        <w:footnoteRef/>
      </w:r>
      <w:r>
        <w:t xml:space="preserve"> Maahanmuuttovirasto / maatietopalvelu 1.9.2025. Saatavilla Tellus-maatietokannassa.</w:t>
      </w:r>
    </w:p>
  </w:footnote>
  <w:footnote w:id="42">
    <w:p w14:paraId="1AF18389" w14:textId="513685AF" w:rsidR="001F3193" w:rsidRDefault="001F3193" w:rsidP="00FC6E78">
      <w:pPr>
        <w:pStyle w:val="Alaviitteenteksti"/>
        <w:jc w:val="left"/>
      </w:pPr>
      <w:r>
        <w:rPr>
          <w:rStyle w:val="Alaviitteenviite"/>
        </w:rPr>
        <w:footnoteRef/>
      </w:r>
      <w:r>
        <w:t xml:space="preserve"> Maahanmuuttovirasto / maatietopalvelu 30.10.2025. Saatavilla Tellus-maatietokannassa.</w:t>
      </w:r>
    </w:p>
  </w:footnote>
  <w:footnote w:id="43">
    <w:p w14:paraId="04A7221B" w14:textId="3CD4E114" w:rsidR="001F3193" w:rsidRDefault="001F3193" w:rsidP="00FC6E78">
      <w:pPr>
        <w:pStyle w:val="Alaviitteenteksti"/>
        <w:jc w:val="left"/>
      </w:pPr>
      <w:r>
        <w:rPr>
          <w:rStyle w:val="Alaviitteenviite"/>
        </w:rPr>
        <w:footnoteRef/>
      </w:r>
      <w:r>
        <w:t xml:space="preserve"> Maahanmuuttovirasto / maatietopalvelu 28.4.2026. Saatavilla Tellus-maatietokannassa.</w:t>
      </w:r>
    </w:p>
  </w:footnote>
  <w:footnote w:id="44">
    <w:p w14:paraId="5F1424CD" w14:textId="77777777" w:rsidR="004D5775" w:rsidRPr="002F14D0" w:rsidRDefault="004D5775" w:rsidP="00FC6E78">
      <w:pPr>
        <w:pStyle w:val="Alaviitteenteksti"/>
        <w:jc w:val="left"/>
      </w:pPr>
      <w:r>
        <w:rPr>
          <w:rStyle w:val="Alaviitteenviite"/>
        </w:rPr>
        <w:footnoteRef/>
      </w:r>
      <w:r w:rsidRPr="002F14D0">
        <w:t xml:space="preserve"> Mengistu &amp; al. 17.4.2025, s. 1–2, 8, 10, 17</w:t>
      </w:r>
      <w:r>
        <w:t>.</w:t>
      </w:r>
    </w:p>
  </w:footnote>
  <w:footnote w:id="45">
    <w:p w14:paraId="0C365BFF" w14:textId="77777777" w:rsidR="00291C38" w:rsidRPr="0052355F" w:rsidRDefault="00291C38" w:rsidP="00FC6E78">
      <w:pPr>
        <w:pStyle w:val="Alaviitteenteksti"/>
        <w:jc w:val="left"/>
      </w:pPr>
      <w:r>
        <w:rPr>
          <w:rStyle w:val="Alaviitteenviite"/>
        </w:rPr>
        <w:footnoteRef/>
      </w:r>
      <w:r w:rsidRPr="0052355F">
        <w:t xml:space="preserve"> MOH 10/2025, s. 41–42.</w:t>
      </w:r>
    </w:p>
  </w:footnote>
  <w:footnote w:id="46">
    <w:p w14:paraId="1C73EC4D" w14:textId="77777777" w:rsidR="00291C38" w:rsidRPr="00C825E6" w:rsidRDefault="00291C38" w:rsidP="00FC6E78">
      <w:pPr>
        <w:pStyle w:val="Alaviitteenteksti"/>
        <w:jc w:val="left"/>
        <w:rPr>
          <w:lang w:val="en-US"/>
        </w:rPr>
      </w:pPr>
      <w:r>
        <w:rPr>
          <w:rStyle w:val="Alaviitteenviite"/>
        </w:rPr>
        <w:footnoteRef/>
      </w:r>
      <w:r w:rsidRPr="00C825E6">
        <w:rPr>
          <w:lang w:val="en-US"/>
        </w:rPr>
        <w:t xml:space="preserve"> MOH 10/2025, s. IX, 5–7, 17–18.</w:t>
      </w:r>
    </w:p>
  </w:footnote>
  <w:footnote w:id="47">
    <w:p w14:paraId="1F14ABD9" w14:textId="77777777" w:rsidR="0052355F" w:rsidRPr="0052355F" w:rsidRDefault="0052355F" w:rsidP="00FC6E78">
      <w:pPr>
        <w:pStyle w:val="Alaviitteenteksti"/>
        <w:jc w:val="left"/>
        <w:rPr>
          <w:lang w:val="en-US"/>
        </w:rPr>
      </w:pPr>
      <w:r>
        <w:rPr>
          <w:rStyle w:val="Alaviitteenviite"/>
        </w:rPr>
        <w:footnoteRef/>
      </w:r>
      <w:r w:rsidRPr="0052355F">
        <w:rPr>
          <w:lang w:val="en-US"/>
        </w:rPr>
        <w:t xml:space="preserve"> UNICEF 2024/25, s. 3–4.</w:t>
      </w:r>
    </w:p>
  </w:footnote>
  <w:footnote w:id="48">
    <w:p w14:paraId="33A368DE" w14:textId="526CA955" w:rsidR="008039AE" w:rsidRPr="00C825E6" w:rsidRDefault="008039AE" w:rsidP="00FC6E78">
      <w:pPr>
        <w:pStyle w:val="Alaviitteenteksti"/>
        <w:jc w:val="left"/>
      </w:pPr>
      <w:r>
        <w:rPr>
          <w:rStyle w:val="Alaviitteenviite"/>
        </w:rPr>
        <w:footnoteRef/>
      </w:r>
      <w:r w:rsidRPr="00C825E6">
        <w:t xml:space="preserve"> MOH 10/2025, s. XII.</w:t>
      </w:r>
    </w:p>
  </w:footnote>
  <w:footnote w:id="49">
    <w:p w14:paraId="377F0242" w14:textId="77777777" w:rsidR="002D23D2" w:rsidRPr="00F05185" w:rsidRDefault="002D23D2" w:rsidP="00FC6E78">
      <w:pPr>
        <w:pStyle w:val="Alaviitteenteksti"/>
        <w:jc w:val="left"/>
      </w:pPr>
      <w:r>
        <w:rPr>
          <w:rStyle w:val="Alaviitteenviite"/>
        </w:rPr>
        <w:footnoteRef/>
      </w:r>
      <w:r w:rsidRPr="00F05185">
        <w:t xml:space="preserve"> </w:t>
      </w:r>
      <w:proofErr w:type="spellStart"/>
      <w:r w:rsidRPr="00F05185">
        <w:t>Kinsella</w:t>
      </w:r>
      <w:proofErr w:type="spellEnd"/>
      <w:r w:rsidRPr="00F05185">
        <w:t xml:space="preserve"> &amp; </w:t>
      </w:r>
      <w:proofErr w:type="spellStart"/>
      <w:r w:rsidRPr="00F05185">
        <w:t>al</w:t>
      </w:r>
      <w:proofErr w:type="spellEnd"/>
      <w:r w:rsidRPr="00F05185">
        <w:t xml:space="preserve"> 7/2024, s. 18–19.</w:t>
      </w:r>
    </w:p>
  </w:footnote>
  <w:footnote w:id="50">
    <w:p w14:paraId="2FF5C6C3" w14:textId="77777777" w:rsidR="00F05185" w:rsidRPr="00707AE5" w:rsidRDefault="00F05185" w:rsidP="00FC6E78">
      <w:pPr>
        <w:pStyle w:val="Alaviitteenteksti"/>
        <w:jc w:val="left"/>
        <w:rPr>
          <w:lang w:val="en-US"/>
        </w:rPr>
      </w:pPr>
      <w:r>
        <w:rPr>
          <w:rStyle w:val="Alaviitteenviite"/>
        </w:rPr>
        <w:footnoteRef/>
      </w:r>
      <w:r w:rsidRPr="00707AE5">
        <w:rPr>
          <w:lang w:val="en-US"/>
        </w:rPr>
        <w:t xml:space="preserve"> </w:t>
      </w:r>
      <w:bookmarkStart w:id="4" w:name="_Hlk230334481"/>
      <w:proofErr w:type="spellStart"/>
      <w:r>
        <w:rPr>
          <w:lang w:val="en-US"/>
        </w:rPr>
        <w:t>Mendives</w:t>
      </w:r>
      <w:proofErr w:type="spellEnd"/>
      <w:r>
        <w:rPr>
          <w:lang w:val="en-US"/>
        </w:rPr>
        <w:t xml:space="preserve"> 18.8.2024.</w:t>
      </w:r>
      <w:bookmarkEnd w:id="4"/>
    </w:p>
  </w:footnote>
  <w:footnote w:id="51">
    <w:p w14:paraId="1B489CCE" w14:textId="77777777" w:rsidR="0052355F" w:rsidRPr="00C825E6" w:rsidRDefault="0052355F" w:rsidP="00FC6E78">
      <w:pPr>
        <w:pStyle w:val="Alaviitteenteksti"/>
        <w:jc w:val="left"/>
        <w:rPr>
          <w:lang w:val="en-US"/>
        </w:rPr>
      </w:pPr>
      <w:r>
        <w:rPr>
          <w:rStyle w:val="Alaviitteenviite"/>
        </w:rPr>
        <w:footnoteRef/>
      </w:r>
      <w:r w:rsidRPr="00C825E6">
        <w:rPr>
          <w:lang w:val="en-US"/>
        </w:rPr>
        <w:t xml:space="preserve"> Haileamlak &amp; al.  4/2022, s. 1–2.</w:t>
      </w:r>
    </w:p>
  </w:footnote>
  <w:footnote w:id="52">
    <w:p w14:paraId="0BF433EA" w14:textId="77777777" w:rsidR="00291C38" w:rsidRPr="00350F6D" w:rsidRDefault="00291C38" w:rsidP="00FC6E78">
      <w:pPr>
        <w:pStyle w:val="Alaviitteenteksti"/>
        <w:jc w:val="left"/>
        <w:rPr>
          <w:lang w:val="en-US"/>
        </w:rPr>
      </w:pPr>
      <w:r>
        <w:rPr>
          <w:rStyle w:val="Alaviitteenviite"/>
        </w:rPr>
        <w:footnoteRef/>
      </w:r>
      <w:r w:rsidRPr="00350F6D">
        <w:rPr>
          <w:lang w:val="en-US"/>
        </w:rPr>
        <w:t xml:space="preserve"> Amnesty International 23.5.2025. Ks. </w:t>
      </w:r>
      <w:proofErr w:type="spellStart"/>
      <w:r w:rsidRPr="00350F6D">
        <w:rPr>
          <w:lang w:val="en-US"/>
        </w:rPr>
        <w:t>myös</w:t>
      </w:r>
      <w:proofErr w:type="spellEnd"/>
      <w:r w:rsidRPr="00350F6D">
        <w:rPr>
          <w:lang w:val="en-US"/>
        </w:rPr>
        <w:t xml:space="preserve"> HRW 25.6.2025.</w:t>
      </w:r>
    </w:p>
  </w:footnote>
  <w:footnote w:id="53">
    <w:p w14:paraId="3278427E" w14:textId="77777777" w:rsidR="00291C38" w:rsidRPr="00350F6D" w:rsidRDefault="00291C38" w:rsidP="00FC6E78">
      <w:pPr>
        <w:pStyle w:val="Alaviitteenteksti"/>
        <w:jc w:val="left"/>
        <w:rPr>
          <w:lang w:val="en-US"/>
        </w:rPr>
      </w:pPr>
      <w:r>
        <w:rPr>
          <w:rStyle w:val="Alaviitteenviite"/>
        </w:rPr>
        <w:footnoteRef/>
      </w:r>
      <w:r w:rsidRPr="00350F6D">
        <w:rPr>
          <w:lang w:val="en-US"/>
        </w:rPr>
        <w:t xml:space="preserve"> HRW / Bader 12.9.2025.</w:t>
      </w:r>
    </w:p>
  </w:footnote>
  <w:footnote w:id="54">
    <w:p w14:paraId="2860C5D7" w14:textId="77777777" w:rsidR="00487F3C" w:rsidRPr="002D6CDD" w:rsidRDefault="00487F3C" w:rsidP="00FC6E78">
      <w:pPr>
        <w:pStyle w:val="Alaviitteenteksti"/>
        <w:jc w:val="left"/>
        <w:rPr>
          <w:lang w:val="en-US"/>
        </w:rPr>
      </w:pPr>
      <w:r>
        <w:rPr>
          <w:rStyle w:val="Alaviitteenviite"/>
        </w:rPr>
        <w:footnoteRef/>
      </w:r>
      <w:r w:rsidRPr="002D6CDD">
        <w:rPr>
          <w:lang w:val="en-US"/>
        </w:rPr>
        <w:t xml:space="preserve"> </w:t>
      </w:r>
      <w:r w:rsidRPr="00C14102">
        <w:rPr>
          <w:lang w:val="en-US"/>
        </w:rPr>
        <w:t>MOH 10/2025, s. 1</w:t>
      </w:r>
      <w:r>
        <w:rPr>
          <w:lang w:val="en-US"/>
        </w:rPr>
        <w:t>53–154.</w:t>
      </w:r>
    </w:p>
  </w:footnote>
  <w:footnote w:id="55">
    <w:p w14:paraId="677C34F0" w14:textId="77777777" w:rsidR="008E7150" w:rsidRPr="008E7150" w:rsidRDefault="008E7150" w:rsidP="00FC6E78">
      <w:pPr>
        <w:pStyle w:val="Alaviitteenteksti"/>
        <w:jc w:val="left"/>
        <w:rPr>
          <w:lang w:val="en-US"/>
        </w:rPr>
      </w:pPr>
      <w:r>
        <w:rPr>
          <w:rStyle w:val="Alaviitteenviite"/>
        </w:rPr>
        <w:footnoteRef/>
      </w:r>
      <w:r w:rsidRPr="008E7150">
        <w:rPr>
          <w:lang w:val="en-US"/>
        </w:rPr>
        <w:t xml:space="preserve"> </w:t>
      </w:r>
      <w:proofErr w:type="gramStart"/>
      <w:r w:rsidRPr="008E7150">
        <w:rPr>
          <w:lang w:val="en-US"/>
        </w:rPr>
        <w:t>WHO 18.3.2025.</w:t>
      </w:r>
      <w:proofErr w:type="gramEnd"/>
    </w:p>
  </w:footnote>
  <w:footnote w:id="56">
    <w:p w14:paraId="6211C65D" w14:textId="2C9E93D6" w:rsidR="00E0489E" w:rsidRPr="00C14102" w:rsidRDefault="00E0489E" w:rsidP="00FC6E78">
      <w:pPr>
        <w:pStyle w:val="Alaviitteenteksti"/>
        <w:jc w:val="left"/>
        <w:rPr>
          <w:lang w:val="en-US"/>
        </w:rPr>
      </w:pPr>
      <w:r>
        <w:rPr>
          <w:rStyle w:val="Alaviitteenviite"/>
        </w:rPr>
        <w:footnoteRef/>
      </w:r>
      <w:r w:rsidRPr="00C14102">
        <w:rPr>
          <w:lang w:val="en-US"/>
        </w:rPr>
        <w:t xml:space="preserve"> MOH 10/2025, s. 175.</w:t>
      </w:r>
    </w:p>
  </w:footnote>
  <w:footnote w:id="57">
    <w:p w14:paraId="334A9F09" w14:textId="77777777" w:rsidR="00B63C45" w:rsidRPr="00350F6D" w:rsidRDefault="00B63C45" w:rsidP="00FC6E78">
      <w:pPr>
        <w:pStyle w:val="Alaviitteenteksti"/>
        <w:jc w:val="left"/>
        <w:rPr>
          <w:lang w:val="en-US"/>
        </w:rPr>
      </w:pPr>
      <w:r>
        <w:rPr>
          <w:rStyle w:val="Alaviitteenviite"/>
        </w:rPr>
        <w:footnoteRef/>
      </w:r>
      <w:r w:rsidRPr="00350F6D">
        <w:rPr>
          <w:lang w:val="en-US"/>
        </w:rPr>
        <w:t xml:space="preserve"> USITA 18.1.2024.</w:t>
      </w:r>
    </w:p>
  </w:footnote>
  <w:footnote w:id="58">
    <w:p w14:paraId="50C3F38F" w14:textId="77777777" w:rsidR="00B63C45" w:rsidRPr="00B63C45" w:rsidRDefault="00B63C45" w:rsidP="00FC6E78">
      <w:pPr>
        <w:pStyle w:val="Alaviitteenteksti"/>
        <w:jc w:val="left"/>
        <w:rPr>
          <w:lang w:val="en-US"/>
        </w:rPr>
      </w:pPr>
      <w:r>
        <w:rPr>
          <w:rStyle w:val="Alaviitteenviite"/>
        </w:rPr>
        <w:footnoteRef/>
      </w:r>
      <w:r w:rsidRPr="00B63C45">
        <w:rPr>
          <w:lang w:val="en-US"/>
        </w:rPr>
        <w:t xml:space="preserve"> UNICEF 2024/25 s. 2.</w:t>
      </w:r>
    </w:p>
  </w:footnote>
  <w:footnote w:id="59">
    <w:p w14:paraId="27EF8ACE" w14:textId="0DC2D950" w:rsidR="00C14102" w:rsidRPr="00350F6D" w:rsidRDefault="00C14102" w:rsidP="00FC6E78">
      <w:pPr>
        <w:pStyle w:val="Alaviitteenteksti"/>
        <w:jc w:val="left"/>
        <w:rPr>
          <w:lang w:val="en-US"/>
        </w:rPr>
      </w:pPr>
      <w:r>
        <w:rPr>
          <w:rStyle w:val="Alaviitteenviite"/>
        </w:rPr>
        <w:footnoteRef/>
      </w:r>
      <w:r w:rsidRPr="00350F6D">
        <w:rPr>
          <w:lang w:val="en-US"/>
        </w:rPr>
        <w:t xml:space="preserve"> MOH 10/2025, s. 178</w:t>
      </w:r>
      <w:r w:rsidR="004D48AC" w:rsidRPr="00350F6D">
        <w:rPr>
          <w:lang w:val="en-US"/>
        </w:rPr>
        <w:t>–179</w:t>
      </w:r>
      <w:r w:rsidRPr="00350F6D">
        <w:rPr>
          <w:lang w:val="en-US"/>
        </w:rPr>
        <w:t>.</w:t>
      </w:r>
    </w:p>
  </w:footnote>
  <w:footnote w:id="60">
    <w:p w14:paraId="06194B5C" w14:textId="021FABE9" w:rsidR="006B7735" w:rsidRPr="00C825E6" w:rsidRDefault="006B7735" w:rsidP="00FC6E78">
      <w:pPr>
        <w:pStyle w:val="Alaviitteenteksti"/>
        <w:jc w:val="left"/>
      </w:pPr>
      <w:r>
        <w:rPr>
          <w:rStyle w:val="Alaviitteenviite"/>
        </w:rPr>
        <w:footnoteRef/>
      </w:r>
      <w:r w:rsidRPr="00C825E6">
        <w:t xml:space="preserve"> WHO 2024</w:t>
      </w:r>
      <w:r w:rsidR="00322776" w:rsidRPr="00C825E6">
        <w:t>a</w:t>
      </w:r>
      <w:r w:rsidRPr="00C825E6">
        <w:t>, s. 2.</w:t>
      </w:r>
    </w:p>
  </w:footnote>
  <w:footnote w:id="61">
    <w:p w14:paraId="5D7C6A7A" w14:textId="7FB25989" w:rsidR="003B6757" w:rsidRDefault="003B6757" w:rsidP="00FC6E78">
      <w:pPr>
        <w:pStyle w:val="Alaviitteenteksti"/>
        <w:jc w:val="left"/>
      </w:pPr>
      <w:r>
        <w:rPr>
          <w:rStyle w:val="Alaviitteenviite"/>
        </w:rPr>
        <w:footnoteRef/>
      </w:r>
      <w:r>
        <w:t xml:space="preserve"> </w:t>
      </w:r>
      <w:r w:rsidRPr="003B6757">
        <w:t>Duodecim / Terveyskirjasto 1.1.2026</w:t>
      </w:r>
      <w:r>
        <w:t>b.</w:t>
      </w:r>
    </w:p>
  </w:footnote>
  <w:footnote w:id="62">
    <w:p w14:paraId="01B94545" w14:textId="43DF3956" w:rsidR="003B6757" w:rsidRDefault="003B6757" w:rsidP="00FC6E78">
      <w:pPr>
        <w:pStyle w:val="Alaviitteenteksti"/>
        <w:jc w:val="left"/>
      </w:pPr>
      <w:r>
        <w:rPr>
          <w:rStyle w:val="Alaviitteenviite"/>
        </w:rPr>
        <w:footnoteRef/>
      </w:r>
      <w:r>
        <w:t xml:space="preserve"> Duodecim / Terveyskirjasto 1.1.2026a; </w:t>
      </w:r>
      <w:r w:rsidRPr="003B6757">
        <w:t>Duodecim / Terveyskirjasto 1.1.2026</w:t>
      </w:r>
      <w:r>
        <w:t>b</w:t>
      </w:r>
      <w:r w:rsidR="000E60C5">
        <w:t>.</w:t>
      </w:r>
    </w:p>
  </w:footnote>
  <w:footnote w:id="63">
    <w:p w14:paraId="215BC83D" w14:textId="5A73793F" w:rsidR="004A7564" w:rsidRPr="004A7564" w:rsidRDefault="004A7564" w:rsidP="00FC6E78">
      <w:pPr>
        <w:pStyle w:val="Alaviitteenteksti"/>
        <w:jc w:val="left"/>
        <w:rPr>
          <w:lang w:val="en-US"/>
        </w:rPr>
      </w:pPr>
      <w:r>
        <w:rPr>
          <w:rStyle w:val="Alaviitteenviite"/>
        </w:rPr>
        <w:footnoteRef/>
      </w:r>
      <w:r w:rsidRPr="004A7564">
        <w:rPr>
          <w:lang w:val="en-US"/>
        </w:rPr>
        <w:t xml:space="preserve"> EUAA </w:t>
      </w:r>
      <w:proofErr w:type="spellStart"/>
      <w:r w:rsidRPr="004A7564">
        <w:rPr>
          <w:lang w:val="en-US"/>
        </w:rPr>
        <w:t>MedCOI</w:t>
      </w:r>
      <w:proofErr w:type="spellEnd"/>
      <w:r w:rsidRPr="004A7564">
        <w:rPr>
          <w:lang w:val="en-US"/>
        </w:rPr>
        <w:t xml:space="preserve"> / Local </w:t>
      </w:r>
      <w:proofErr w:type="spellStart"/>
      <w:r w:rsidRPr="004A7564">
        <w:rPr>
          <w:lang w:val="en-US"/>
        </w:rPr>
        <w:t>MedCOI</w:t>
      </w:r>
      <w:proofErr w:type="spellEnd"/>
      <w:r w:rsidRPr="004A7564">
        <w:rPr>
          <w:lang w:val="en-US"/>
        </w:rPr>
        <w:t xml:space="preserve"> expert</w:t>
      </w:r>
      <w:r w:rsidR="00E45E13">
        <w:rPr>
          <w:lang w:val="en-US"/>
        </w:rPr>
        <w:t xml:space="preserve"> </w:t>
      </w:r>
      <w:r w:rsidR="00E45E13" w:rsidRPr="00E45E13">
        <w:rPr>
          <w:lang w:val="en-US"/>
        </w:rPr>
        <w:t>7.5.2026.</w:t>
      </w:r>
    </w:p>
  </w:footnote>
  <w:footnote w:id="64">
    <w:p w14:paraId="279AB4A8" w14:textId="549C161E" w:rsidR="00606C4C" w:rsidRPr="00606C4C" w:rsidRDefault="00606C4C" w:rsidP="00FC6E78">
      <w:pPr>
        <w:pStyle w:val="Alaviitteenteksti"/>
        <w:jc w:val="left"/>
        <w:rPr>
          <w:lang w:val="en-US"/>
        </w:rPr>
      </w:pPr>
      <w:r>
        <w:rPr>
          <w:rStyle w:val="Alaviitteenviite"/>
        </w:rPr>
        <w:footnoteRef/>
      </w:r>
      <w:r w:rsidRPr="00606C4C">
        <w:rPr>
          <w:lang w:val="en-US"/>
        </w:rPr>
        <w:t xml:space="preserve"> </w:t>
      </w:r>
      <w:r w:rsidRPr="008E7150">
        <w:rPr>
          <w:lang w:val="en-US"/>
        </w:rPr>
        <w:t>EFDA</w:t>
      </w:r>
      <w:r>
        <w:rPr>
          <w:lang w:val="en-US"/>
        </w:rPr>
        <w:t xml:space="preserve"> 10/2024, s. 26.</w:t>
      </w:r>
    </w:p>
  </w:footnote>
  <w:footnote w:id="65">
    <w:p w14:paraId="58BC22B5" w14:textId="62F52239" w:rsidR="00606C4C" w:rsidRPr="00606C4C" w:rsidRDefault="00606C4C" w:rsidP="00FC6E78">
      <w:pPr>
        <w:pStyle w:val="Alaviitteenteksti"/>
        <w:jc w:val="left"/>
        <w:rPr>
          <w:lang w:val="en-US"/>
        </w:rPr>
      </w:pPr>
      <w:r>
        <w:rPr>
          <w:rStyle w:val="Alaviitteenviite"/>
        </w:rPr>
        <w:footnoteRef/>
      </w:r>
      <w:r w:rsidRPr="00606C4C">
        <w:rPr>
          <w:lang w:val="en-US"/>
        </w:rPr>
        <w:t xml:space="preserve"> </w:t>
      </w:r>
      <w:r w:rsidRPr="0077586D">
        <w:rPr>
          <w:lang w:val="en-US"/>
        </w:rPr>
        <w:t xml:space="preserve">EUAA </w:t>
      </w:r>
      <w:proofErr w:type="spellStart"/>
      <w:r w:rsidRPr="0077586D">
        <w:rPr>
          <w:lang w:val="en-US"/>
        </w:rPr>
        <w:t>MedCOI</w:t>
      </w:r>
      <w:proofErr w:type="spellEnd"/>
      <w:r w:rsidRPr="0077586D">
        <w:rPr>
          <w:lang w:val="en-US"/>
        </w:rPr>
        <w:t xml:space="preserve"> / Local </w:t>
      </w:r>
      <w:proofErr w:type="spellStart"/>
      <w:r w:rsidRPr="0077586D">
        <w:rPr>
          <w:lang w:val="en-US"/>
        </w:rPr>
        <w:t>MedCOI</w:t>
      </w:r>
      <w:proofErr w:type="spellEnd"/>
      <w:r w:rsidRPr="0077586D">
        <w:rPr>
          <w:lang w:val="en-US"/>
        </w:rPr>
        <w:t xml:space="preserve"> expert </w:t>
      </w:r>
      <w:r w:rsidR="00E45E13" w:rsidRPr="00E45E13">
        <w:rPr>
          <w:lang w:val="en-US"/>
        </w:rPr>
        <w:t xml:space="preserve">7.5.2026. </w:t>
      </w:r>
      <w:r w:rsidRPr="0077586D">
        <w:rPr>
          <w:lang w:val="en-US"/>
        </w:rPr>
        <w:t xml:space="preserve"> </w:t>
      </w:r>
    </w:p>
  </w:footnote>
  <w:footnote w:id="66">
    <w:p w14:paraId="44FCE17F" w14:textId="27733D30" w:rsidR="004D48AC" w:rsidRPr="004D48AC" w:rsidRDefault="004D48AC" w:rsidP="00FC6E78">
      <w:pPr>
        <w:pStyle w:val="Alaviitteenteksti"/>
        <w:jc w:val="left"/>
        <w:rPr>
          <w:lang w:val="en-US"/>
        </w:rPr>
      </w:pPr>
      <w:r>
        <w:rPr>
          <w:rStyle w:val="Alaviitteenviite"/>
        </w:rPr>
        <w:footnoteRef/>
      </w:r>
      <w:r w:rsidRPr="004D48AC">
        <w:rPr>
          <w:lang w:val="en-US"/>
        </w:rPr>
        <w:t xml:space="preserve"> </w:t>
      </w:r>
      <w:r w:rsidRPr="008E7150">
        <w:rPr>
          <w:lang w:val="en-US"/>
        </w:rPr>
        <w:t>EFDA</w:t>
      </w:r>
      <w:r>
        <w:rPr>
          <w:lang w:val="en-US"/>
        </w:rPr>
        <w:t xml:space="preserve"> 10/2024, s. 26.</w:t>
      </w:r>
    </w:p>
  </w:footnote>
  <w:footnote w:id="67">
    <w:p w14:paraId="34D1C494" w14:textId="7DA2A086" w:rsidR="00606C4C" w:rsidRPr="00606C4C" w:rsidRDefault="00606C4C" w:rsidP="00FC6E78">
      <w:pPr>
        <w:pStyle w:val="Alaviitteenteksti"/>
        <w:jc w:val="left"/>
        <w:rPr>
          <w:lang w:val="en-US"/>
        </w:rPr>
      </w:pPr>
      <w:r>
        <w:rPr>
          <w:rStyle w:val="Alaviitteenviite"/>
        </w:rPr>
        <w:footnoteRef/>
      </w:r>
      <w:r w:rsidRPr="00606C4C">
        <w:rPr>
          <w:lang w:val="en-US"/>
        </w:rPr>
        <w:t xml:space="preserve"> </w:t>
      </w:r>
      <w:r w:rsidRPr="0077586D">
        <w:rPr>
          <w:lang w:val="en-US"/>
        </w:rPr>
        <w:t xml:space="preserve">EUAA </w:t>
      </w:r>
      <w:proofErr w:type="spellStart"/>
      <w:r w:rsidRPr="0077586D">
        <w:rPr>
          <w:lang w:val="en-US"/>
        </w:rPr>
        <w:t>MedCOI</w:t>
      </w:r>
      <w:proofErr w:type="spellEnd"/>
      <w:r w:rsidRPr="0077586D">
        <w:rPr>
          <w:lang w:val="en-US"/>
        </w:rPr>
        <w:t xml:space="preserve"> / Local </w:t>
      </w:r>
      <w:proofErr w:type="spellStart"/>
      <w:r w:rsidRPr="0077586D">
        <w:rPr>
          <w:lang w:val="en-US"/>
        </w:rPr>
        <w:t>MedCOI</w:t>
      </w:r>
      <w:proofErr w:type="spellEnd"/>
      <w:r w:rsidRPr="0077586D">
        <w:rPr>
          <w:lang w:val="en-US"/>
        </w:rPr>
        <w:t xml:space="preserve"> expert </w:t>
      </w:r>
      <w:r w:rsidR="00E45E13" w:rsidRPr="00E45E13">
        <w:rPr>
          <w:lang w:val="en-US"/>
        </w:rPr>
        <w:t>7.5.2026.</w:t>
      </w:r>
    </w:p>
  </w:footnote>
  <w:footnote w:id="68">
    <w:p w14:paraId="3E0288C8" w14:textId="1C55711C" w:rsidR="00606C4C" w:rsidRPr="004D48AC" w:rsidRDefault="00606C4C" w:rsidP="00FC6E78">
      <w:pPr>
        <w:pStyle w:val="Alaviitteenteksti"/>
        <w:jc w:val="left"/>
        <w:rPr>
          <w:lang w:val="en-US"/>
        </w:rPr>
      </w:pPr>
      <w:r>
        <w:rPr>
          <w:rStyle w:val="Alaviitteenviite"/>
        </w:rPr>
        <w:footnoteRef/>
      </w:r>
      <w:r w:rsidRPr="004D48AC">
        <w:rPr>
          <w:lang w:val="en-US"/>
        </w:rPr>
        <w:t xml:space="preserve"> </w:t>
      </w:r>
      <w:r w:rsidRPr="008E7150">
        <w:rPr>
          <w:lang w:val="en-US"/>
        </w:rPr>
        <w:t>EFDA</w:t>
      </w:r>
      <w:r>
        <w:rPr>
          <w:lang w:val="en-US"/>
        </w:rPr>
        <w:t xml:space="preserve"> 10/2024, s. 26.</w:t>
      </w:r>
    </w:p>
  </w:footnote>
  <w:footnote w:id="69">
    <w:p w14:paraId="4CDAF256" w14:textId="25ED4C85" w:rsidR="009E79AF" w:rsidRPr="0077586D" w:rsidRDefault="009E79AF" w:rsidP="00FC6E78">
      <w:pPr>
        <w:pStyle w:val="Alaviitteenteksti"/>
        <w:jc w:val="left"/>
        <w:rPr>
          <w:lang w:val="en-US"/>
        </w:rPr>
      </w:pPr>
      <w:r>
        <w:rPr>
          <w:rStyle w:val="Alaviitteenviite"/>
        </w:rPr>
        <w:footnoteRef/>
      </w:r>
      <w:r w:rsidRPr="0077586D">
        <w:rPr>
          <w:lang w:val="en-US"/>
        </w:rPr>
        <w:t xml:space="preserve"> EUAA </w:t>
      </w:r>
      <w:proofErr w:type="spellStart"/>
      <w:r w:rsidRPr="0077586D">
        <w:rPr>
          <w:lang w:val="en-US"/>
        </w:rPr>
        <w:t>MedCOI</w:t>
      </w:r>
      <w:proofErr w:type="spellEnd"/>
      <w:r w:rsidRPr="0077586D">
        <w:rPr>
          <w:lang w:val="en-US"/>
        </w:rPr>
        <w:t xml:space="preserve"> / Local </w:t>
      </w:r>
      <w:proofErr w:type="spellStart"/>
      <w:r w:rsidRPr="0077586D">
        <w:rPr>
          <w:lang w:val="en-US"/>
        </w:rPr>
        <w:t>MedCOI</w:t>
      </w:r>
      <w:proofErr w:type="spellEnd"/>
      <w:r w:rsidRPr="0077586D">
        <w:rPr>
          <w:lang w:val="en-US"/>
        </w:rPr>
        <w:t xml:space="preserve"> expert </w:t>
      </w:r>
      <w:r w:rsidR="00E45E13" w:rsidRPr="00E45E13">
        <w:rPr>
          <w:lang w:val="en-US"/>
        </w:rPr>
        <w:t>7.5.2026.</w:t>
      </w:r>
    </w:p>
  </w:footnote>
  <w:footnote w:id="70">
    <w:p w14:paraId="6A4FABB5" w14:textId="2AD21C48" w:rsidR="002D6CDD" w:rsidRPr="00C825E6" w:rsidRDefault="002D6CDD" w:rsidP="00FC6E78">
      <w:pPr>
        <w:pStyle w:val="Alaviitteenteksti"/>
        <w:jc w:val="left"/>
        <w:rPr>
          <w:lang w:val="en-US"/>
        </w:rPr>
      </w:pPr>
      <w:r>
        <w:rPr>
          <w:rStyle w:val="Alaviitteenviite"/>
        </w:rPr>
        <w:footnoteRef/>
      </w:r>
      <w:r w:rsidRPr="00C825E6">
        <w:rPr>
          <w:lang w:val="en-US"/>
        </w:rPr>
        <w:t xml:space="preserve"> </w:t>
      </w:r>
      <w:r w:rsidRPr="008E7150">
        <w:rPr>
          <w:lang w:val="en-US"/>
        </w:rPr>
        <w:t>EFDA</w:t>
      </w:r>
      <w:r>
        <w:rPr>
          <w:lang w:val="en-US"/>
        </w:rPr>
        <w:t xml:space="preserve"> 10/2024.</w:t>
      </w:r>
    </w:p>
  </w:footnote>
  <w:footnote w:id="71">
    <w:p w14:paraId="71F7A146" w14:textId="171543AE" w:rsidR="00761B2C" w:rsidRPr="00761B2C" w:rsidRDefault="00761B2C" w:rsidP="00FC6E78">
      <w:pPr>
        <w:pStyle w:val="Alaviitteenteksti"/>
        <w:jc w:val="left"/>
        <w:rPr>
          <w:lang w:val="en-US"/>
        </w:rPr>
      </w:pPr>
      <w:r>
        <w:rPr>
          <w:rStyle w:val="Alaviitteenviite"/>
        </w:rPr>
        <w:footnoteRef/>
      </w:r>
      <w:r w:rsidRPr="00761B2C">
        <w:rPr>
          <w:lang w:val="en-US"/>
        </w:rPr>
        <w:t xml:space="preserve"> Alert Comprehensive </w:t>
      </w:r>
      <w:r>
        <w:rPr>
          <w:lang w:val="en-US"/>
        </w:rPr>
        <w:t>Specialized Hospital [</w:t>
      </w:r>
      <w:proofErr w:type="spellStart"/>
      <w:r>
        <w:rPr>
          <w:lang w:val="en-US"/>
        </w:rPr>
        <w:t>päiväämätön</w:t>
      </w:r>
      <w:proofErr w:type="spellEnd"/>
      <w:r>
        <w:rPr>
          <w:lang w:val="en-US"/>
        </w:rPr>
        <w:t>].</w:t>
      </w:r>
    </w:p>
  </w:footnote>
  <w:footnote w:id="72">
    <w:p w14:paraId="68686806" w14:textId="13ABD5EB" w:rsidR="00E45E13" w:rsidRDefault="00E45E13" w:rsidP="00FC6E78">
      <w:pPr>
        <w:pStyle w:val="Alaviitteenteksti"/>
        <w:jc w:val="left"/>
      </w:pPr>
      <w:r>
        <w:rPr>
          <w:rStyle w:val="Alaviitteenviite"/>
        </w:rPr>
        <w:footnoteRef/>
      </w:r>
      <w:r>
        <w:t xml:space="preserve"> EUAA </w:t>
      </w:r>
      <w:proofErr w:type="spellStart"/>
      <w:r>
        <w:t>MedCOI</w:t>
      </w:r>
      <w:proofErr w:type="spellEnd"/>
      <w:r>
        <w:t xml:space="preserve"> / International SOS 15.10.2025.</w:t>
      </w:r>
    </w:p>
  </w:footnote>
  <w:footnote w:id="73">
    <w:p w14:paraId="15825FC9" w14:textId="78CE6951" w:rsidR="00074260" w:rsidRDefault="00074260" w:rsidP="00FC6E78">
      <w:pPr>
        <w:pStyle w:val="Alaviitteenteksti"/>
        <w:jc w:val="left"/>
      </w:pPr>
      <w:r>
        <w:rPr>
          <w:rStyle w:val="Alaviitteenviite"/>
        </w:rPr>
        <w:footnoteRef/>
      </w:r>
      <w:r w:rsidR="009C7004">
        <w:t xml:space="preserve"> Lyhenne</w:t>
      </w:r>
      <w:r w:rsidR="006B262D">
        <w:t xml:space="preserve"> viittaa aiempaan pidempään nimeen </w:t>
      </w:r>
      <w:proofErr w:type="spellStart"/>
      <w:r w:rsidR="006B262D">
        <w:t>Assessment</w:t>
      </w:r>
      <w:proofErr w:type="spellEnd"/>
      <w:r w:rsidR="006B262D">
        <w:t xml:space="preserve"> </w:t>
      </w:r>
      <w:proofErr w:type="spellStart"/>
      <w:r w:rsidR="006B262D">
        <w:t>Capacities</w:t>
      </w:r>
      <w:proofErr w:type="spellEnd"/>
      <w:r w:rsidR="006B262D">
        <w:t xml:space="preserve"> Project</w:t>
      </w:r>
      <w:r>
        <w:t xml:space="preserve"> </w:t>
      </w:r>
      <w:hyperlink r:id="rId2" w:history="1">
        <w:r w:rsidRPr="00A777FC">
          <w:rPr>
            <w:rStyle w:val="Hyperlinkki"/>
          </w:rPr>
          <w:t>https://www.acaps.org/en/about-us/who-we-are</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705363CF" w14:textId="77777777" w:rsidTr="00110B17">
      <w:trPr>
        <w:tblHeader/>
      </w:trPr>
      <w:tc>
        <w:tcPr>
          <w:tcW w:w="3005" w:type="dxa"/>
          <w:tcBorders>
            <w:top w:val="nil"/>
            <w:left w:val="nil"/>
            <w:bottom w:val="nil"/>
            <w:right w:val="nil"/>
          </w:tcBorders>
        </w:tcPr>
        <w:p w14:paraId="5C93DBF4" w14:textId="77777777" w:rsidR="0064460B" w:rsidRPr="00A058E4" w:rsidRDefault="0064460B">
          <w:pPr>
            <w:pStyle w:val="Yltunniste"/>
            <w:rPr>
              <w:sz w:val="16"/>
              <w:szCs w:val="16"/>
            </w:rPr>
          </w:pPr>
        </w:p>
      </w:tc>
      <w:tc>
        <w:tcPr>
          <w:tcW w:w="3005" w:type="dxa"/>
          <w:tcBorders>
            <w:top w:val="nil"/>
            <w:left w:val="nil"/>
            <w:bottom w:val="nil"/>
            <w:right w:val="nil"/>
          </w:tcBorders>
        </w:tcPr>
        <w:p w14:paraId="2F6A0432" w14:textId="77777777" w:rsidR="0064460B" w:rsidRPr="00A058E4" w:rsidRDefault="0064460B">
          <w:pPr>
            <w:pStyle w:val="Yltunniste"/>
            <w:rPr>
              <w:b/>
              <w:sz w:val="16"/>
              <w:szCs w:val="16"/>
            </w:rPr>
          </w:pPr>
        </w:p>
      </w:tc>
      <w:tc>
        <w:tcPr>
          <w:tcW w:w="3006" w:type="dxa"/>
          <w:tcBorders>
            <w:top w:val="nil"/>
            <w:left w:val="nil"/>
            <w:bottom w:val="nil"/>
            <w:right w:val="nil"/>
          </w:tcBorders>
        </w:tcPr>
        <w:p w14:paraId="112FC2DD"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37A5153C" w14:textId="77777777" w:rsidTr="00421708">
      <w:tc>
        <w:tcPr>
          <w:tcW w:w="3005" w:type="dxa"/>
          <w:tcBorders>
            <w:top w:val="nil"/>
            <w:left w:val="nil"/>
            <w:bottom w:val="nil"/>
            <w:right w:val="nil"/>
          </w:tcBorders>
        </w:tcPr>
        <w:p w14:paraId="4A28FFFF" w14:textId="77777777" w:rsidR="0064460B" w:rsidRPr="00A058E4" w:rsidRDefault="0064460B">
          <w:pPr>
            <w:pStyle w:val="Yltunniste"/>
            <w:rPr>
              <w:sz w:val="16"/>
              <w:szCs w:val="16"/>
            </w:rPr>
          </w:pPr>
        </w:p>
      </w:tc>
      <w:tc>
        <w:tcPr>
          <w:tcW w:w="3005" w:type="dxa"/>
          <w:tcBorders>
            <w:top w:val="nil"/>
            <w:left w:val="nil"/>
            <w:bottom w:val="nil"/>
            <w:right w:val="nil"/>
          </w:tcBorders>
        </w:tcPr>
        <w:p w14:paraId="21F1C6F6" w14:textId="77777777" w:rsidR="0064460B" w:rsidRPr="00A058E4" w:rsidRDefault="0064460B">
          <w:pPr>
            <w:pStyle w:val="Yltunniste"/>
            <w:rPr>
              <w:sz w:val="16"/>
              <w:szCs w:val="16"/>
            </w:rPr>
          </w:pPr>
        </w:p>
      </w:tc>
      <w:tc>
        <w:tcPr>
          <w:tcW w:w="3006" w:type="dxa"/>
          <w:tcBorders>
            <w:top w:val="nil"/>
            <w:left w:val="nil"/>
            <w:bottom w:val="nil"/>
            <w:right w:val="nil"/>
          </w:tcBorders>
        </w:tcPr>
        <w:p w14:paraId="536A7F5E" w14:textId="77777777" w:rsidR="0064460B" w:rsidRPr="00A058E4" w:rsidRDefault="0064460B" w:rsidP="00A058E4">
          <w:pPr>
            <w:pStyle w:val="Yltunniste"/>
            <w:jc w:val="right"/>
            <w:rPr>
              <w:sz w:val="16"/>
              <w:szCs w:val="16"/>
            </w:rPr>
          </w:pPr>
        </w:p>
      </w:tc>
    </w:tr>
    <w:tr w:rsidR="0064460B" w:rsidRPr="00A058E4" w14:paraId="55B5D778" w14:textId="77777777" w:rsidTr="00421708">
      <w:tc>
        <w:tcPr>
          <w:tcW w:w="3005" w:type="dxa"/>
          <w:tcBorders>
            <w:top w:val="nil"/>
            <w:left w:val="nil"/>
            <w:bottom w:val="nil"/>
            <w:right w:val="nil"/>
          </w:tcBorders>
        </w:tcPr>
        <w:p w14:paraId="532C81B4" w14:textId="77777777" w:rsidR="0064460B" w:rsidRPr="00A058E4" w:rsidRDefault="0064460B">
          <w:pPr>
            <w:pStyle w:val="Yltunniste"/>
            <w:rPr>
              <w:sz w:val="16"/>
              <w:szCs w:val="16"/>
            </w:rPr>
          </w:pPr>
        </w:p>
      </w:tc>
      <w:tc>
        <w:tcPr>
          <w:tcW w:w="3005" w:type="dxa"/>
          <w:tcBorders>
            <w:top w:val="nil"/>
            <w:left w:val="nil"/>
            <w:bottom w:val="nil"/>
            <w:right w:val="nil"/>
          </w:tcBorders>
        </w:tcPr>
        <w:p w14:paraId="6D78A73C" w14:textId="77777777" w:rsidR="0064460B" w:rsidRPr="00A058E4" w:rsidRDefault="0064460B">
          <w:pPr>
            <w:pStyle w:val="Yltunniste"/>
            <w:rPr>
              <w:sz w:val="16"/>
              <w:szCs w:val="16"/>
            </w:rPr>
          </w:pPr>
        </w:p>
      </w:tc>
      <w:tc>
        <w:tcPr>
          <w:tcW w:w="3006" w:type="dxa"/>
          <w:tcBorders>
            <w:top w:val="nil"/>
            <w:left w:val="nil"/>
            <w:bottom w:val="nil"/>
            <w:right w:val="nil"/>
          </w:tcBorders>
        </w:tcPr>
        <w:p w14:paraId="48B4A8A0" w14:textId="77777777" w:rsidR="0064460B" w:rsidRPr="00A058E4" w:rsidRDefault="0064460B" w:rsidP="00A058E4">
          <w:pPr>
            <w:pStyle w:val="Yltunniste"/>
            <w:jc w:val="right"/>
            <w:rPr>
              <w:sz w:val="16"/>
              <w:szCs w:val="16"/>
            </w:rPr>
          </w:pPr>
        </w:p>
      </w:tc>
    </w:tr>
  </w:tbl>
  <w:p w14:paraId="3C17EC2A"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6E32443D" wp14:editId="1970D824">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0FC42A1A" w14:textId="77777777" w:rsidTr="004B2B44">
      <w:tc>
        <w:tcPr>
          <w:tcW w:w="3005" w:type="dxa"/>
          <w:tcBorders>
            <w:top w:val="nil"/>
            <w:left w:val="nil"/>
            <w:bottom w:val="nil"/>
            <w:right w:val="nil"/>
          </w:tcBorders>
        </w:tcPr>
        <w:p w14:paraId="3145B342" w14:textId="77777777" w:rsidR="00873A37" w:rsidRPr="00A058E4" w:rsidRDefault="00873A37">
          <w:pPr>
            <w:pStyle w:val="Yltunniste"/>
            <w:rPr>
              <w:sz w:val="16"/>
              <w:szCs w:val="16"/>
            </w:rPr>
          </w:pPr>
        </w:p>
      </w:tc>
      <w:tc>
        <w:tcPr>
          <w:tcW w:w="3005" w:type="dxa"/>
          <w:tcBorders>
            <w:top w:val="nil"/>
            <w:left w:val="nil"/>
            <w:bottom w:val="nil"/>
            <w:right w:val="nil"/>
          </w:tcBorders>
        </w:tcPr>
        <w:p w14:paraId="59FACA36" w14:textId="77777777" w:rsidR="00873A37" w:rsidRPr="00A058E4" w:rsidRDefault="00873A37">
          <w:pPr>
            <w:pStyle w:val="Yltunniste"/>
            <w:rPr>
              <w:b/>
              <w:sz w:val="16"/>
              <w:szCs w:val="16"/>
            </w:rPr>
          </w:pPr>
        </w:p>
      </w:tc>
      <w:tc>
        <w:tcPr>
          <w:tcW w:w="3006" w:type="dxa"/>
          <w:tcBorders>
            <w:top w:val="nil"/>
            <w:left w:val="nil"/>
            <w:bottom w:val="nil"/>
            <w:right w:val="nil"/>
          </w:tcBorders>
        </w:tcPr>
        <w:p w14:paraId="052C4E4A"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1FA7FBB9" w14:textId="77777777" w:rsidTr="004B2B44">
      <w:tc>
        <w:tcPr>
          <w:tcW w:w="3005" w:type="dxa"/>
          <w:tcBorders>
            <w:top w:val="nil"/>
            <w:left w:val="nil"/>
            <w:bottom w:val="nil"/>
            <w:right w:val="nil"/>
          </w:tcBorders>
        </w:tcPr>
        <w:p w14:paraId="738FEA47" w14:textId="77777777" w:rsidR="00873A37" w:rsidRPr="00A058E4" w:rsidRDefault="00873A37">
          <w:pPr>
            <w:pStyle w:val="Yltunniste"/>
            <w:rPr>
              <w:sz w:val="16"/>
              <w:szCs w:val="16"/>
            </w:rPr>
          </w:pPr>
        </w:p>
      </w:tc>
      <w:tc>
        <w:tcPr>
          <w:tcW w:w="3005" w:type="dxa"/>
          <w:tcBorders>
            <w:top w:val="nil"/>
            <w:left w:val="nil"/>
            <w:bottom w:val="nil"/>
            <w:right w:val="nil"/>
          </w:tcBorders>
        </w:tcPr>
        <w:p w14:paraId="731BA6E4" w14:textId="77777777" w:rsidR="00873A37" w:rsidRPr="00A058E4" w:rsidRDefault="00873A37">
          <w:pPr>
            <w:pStyle w:val="Yltunniste"/>
            <w:rPr>
              <w:sz w:val="16"/>
              <w:szCs w:val="16"/>
            </w:rPr>
          </w:pPr>
        </w:p>
      </w:tc>
      <w:tc>
        <w:tcPr>
          <w:tcW w:w="3006" w:type="dxa"/>
          <w:tcBorders>
            <w:top w:val="nil"/>
            <w:left w:val="nil"/>
            <w:bottom w:val="nil"/>
            <w:right w:val="nil"/>
          </w:tcBorders>
        </w:tcPr>
        <w:p w14:paraId="06DE77D6" w14:textId="77777777" w:rsidR="00873A37" w:rsidRPr="00A058E4" w:rsidRDefault="00873A37" w:rsidP="00A058E4">
          <w:pPr>
            <w:pStyle w:val="Yltunniste"/>
            <w:jc w:val="right"/>
            <w:rPr>
              <w:sz w:val="16"/>
              <w:szCs w:val="16"/>
            </w:rPr>
          </w:pPr>
        </w:p>
      </w:tc>
    </w:tr>
    <w:tr w:rsidR="00873A37" w:rsidRPr="00A058E4" w14:paraId="65E08A46" w14:textId="77777777" w:rsidTr="004B2B44">
      <w:tc>
        <w:tcPr>
          <w:tcW w:w="3005" w:type="dxa"/>
          <w:tcBorders>
            <w:top w:val="nil"/>
            <w:left w:val="nil"/>
            <w:bottom w:val="nil"/>
            <w:right w:val="nil"/>
          </w:tcBorders>
        </w:tcPr>
        <w:p w14:paraId="0A70BDC7" w14:textId="77777777" w:rsidR="00873A37" w:rsidRPr="00A058E4" w:rsidRDefault="00873A37">
          <w:pPr>
            <w:pStyle w:val="Yltunniste"/>
            <w:rPr>
              <w:sz w:val="16"/>
              <w:szCs w:val="16"/>
            </w:rPr>
          </w:pPr>
        </w:p>
      </w:tc>
      <w:tc>
        <w:tcPr>
          <w:tcW w:w="3005" w:type="dxa"/>
          <w:tcBorders>
            <w:top w:val="nil"/>
            <w:left w:val="nil"/>
            <w:bottom w:val="nil"/>
            <w:right w:val="nil"/>
          </w:tcBorders>
        </w:tcPr>
        <w:p w14:paraId="222D3F68" w14:textId="77777777" w:rsidR="00873A37" w:rsidRPr="00A058E4" w:rsidRDefault="00873A37">
          <w:pPr>
            <w:pStyle w:val="Yltunniste"/>
            <w:rPr>
              <w:sz w:val="16"/>
              <w:szCs w:val="16"/>
            </w:rPr>
          </w:pPr>
        </w:p>
      </w:tc>
      <w:tc>
        <w:tcPr>
          <w:tcW w:w="3006" w:type="dxa"/>
          <w:tcBorders>
            <w:top w:val="nil"/>
            <w:left w:val="nil"/>
            <w:bottom w:val="nil"/>
            <w:right w:val="nil"/>
          </w:tcBorders>
        </w:tcPr>
        <w:p w14:paraId="3CE63087" w14:textId="77777777" w:rsidR="00873A37" w:rsidRPr="00A058E4" w:rsidRDefault="00873A37" w:rsidP="00A058E4">
          <w:pPr>
            <w:pStyle w:val="Yltunniste"/>
            <w:jc w:val="right"/>
            <w:rPr>
              <w:sz w:val="16"/>
              <w:szCs w:val="16"/>
            </w:rPr>
          </w:pPr>
        </w:p>
      </w:tc>
    </w:tr>
  </w:tbl>
  <w:p w14:paraId="72259A76"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192099D9" wp14:editId="12BAD939">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B7E16CE"/>
    <w:multiLevelType w:val="hybridMultilevel"/>
    <w:tmpl w:val="0FA475DC"/>
    <w:lvl w:ilvl="0" w:tplc="814E153C">
      <w:start w:val="1"/>
      <w:numFmt w:val="decimal"/>
      <w:lvlText w:val="%1."/>
      <w:lvlJc w:val="left"/>
      <w:pPr>
        <w:ind w:left="360" w:hanging="360"/>
      </w:pPr>
      <w:rPr>
        <w:rFonts w:hint="default"/>
        <w:i w:val="0"/>
      </w:rPr>
    </w:lvl>
    <w:lvl w:ilvl="1" w:tplc="040B0019" w:tentative="1">
      <w:start w:val="1"/>
      <w:numFmt w:val="lowerLetter"/>
      <w:lvlText w:val="%2."/>
      <w:lvlJc w:val="left"/>
      <w:pPr>
        <w:ind w:left="1080" w:hanging="360"/>
      </w:pPr>
    </w:lvl>
    <w:lvl w:ilvl="2" w:tplc="040B001B" w:tentative="1">
      <w:start w:val="1"/>
      <w:numFmt w:val="lowerRoman"/>
      <w:lvlText w:val="%3."/>
      <w:lvlJc w:val="right"/>
      <w:pPr>
        <w:ind w:left="1800" w:hanging="180"/>
      </w:pPr>
    </w:lvl>
    <w:lvl w:ilvl="3" w:tplc="040B000F" w:tentative="1">
      <w:start w:val="1"/>
      <w:numFmt w:val="decimal"/>
      <w:lvlText w:val="%4."/>
      <w:lvlJc w:val="left"/>
      <w:pPr>
        <w:ind w:left="2520" w:hanging="360"/>
      </w:pPr>
    </w:lvl>
    <w:lvl w:ilvl="4" w:tplc="040B0019" w:tentative="1">
      <w:start w:val="1"/>
      <w:numFmt w:val="lowerLetter"/>
      <w:lvlText w:val="%5."/>
      <w:lvlJc w:val="left"/>
      <w:pPr>
        <w:ind w:left="3240" w:hanging="360"/>
      </w:pPr>
    </w:lvl>
    <w:lvl w:ilvl="5" w:tplc="040B001B" w:tentative="1">
      <w:start w:val="1"/>
      <w:numFmt w:val="lowerRoman"/>
      <w:lvlText w:val="%6."/>
      <w:lvlJc w:val="right"/>
      <w:pPr>
        <w:ind w:left="3960" w:hanging="180"/>
      </w:pPr>
    </w:lvl>
    <w:lvl w:ilvl="6" w:tplc="040B000F" w:tentative="1">
      <w:start w:val="1"/>
      <w:numFmt w:val="decimal"/>
      <w:lvlText w:val="%7."/>
      <w:lvlJc w:val="left"/>
      <w:pPr>
        <w:ind w:left="4680" w:hanging="360"/>
      </w:pPr>
    </w:lvl>
    <w:lvl w:ilvl="7" w:tplc="040B0019" w:tentative="1">
      <w:start w:val="1"/>
      <w:numFmt w:val="lowerLetter"/>
      <w:lvlText w:val="%8."/>
      <w:lvlJc w:val="left"/>
      <w:pPr>
        <w:ind w:left="5400" w:hanging="360"/>
      </w:pPr>
    </w:lvl>
    <w:lvl w:ilvl="8" w:tplc="040B001B" w:tentative="1">
      <w:start w:val="1"/>
      <w:numFmt w:val="lowerRoman"/>
      <w:lvlText w:val="%9."/>
      <w:lvlJc w:val="right"/>
      <w:pPr>
        <w:ind w:left="6120" w:hanging="180"/>
      </w:pPr>
    </w:lvl>
  </w:abstractNum>
  <w:abstractNum w:abstractNumId="4" w15:restartNumberingAfterBreak="0">
    <w:nsid w:val="0C1F24B9"/>
    <w:multiLevelType w:val="hybridMultilevel"/>
    <w:tmpl w:val="0AFE0A2C"/>
    <w:lvl w:ilvl="0" w:tplc="040B000F">
      <w:start w:val="1"/>
      <w:numFmt w:val="decimal"/>
      <w:lvlText w:val="%1."/>
      <w:lvlJc w:val="left"/>
      <w:pPr>
        <w:ind w:left="720" w:hanging="360"/>
      </w:pPr>
      <w:rPr>
        <w:rFonts w:hint="default"/>
        <w:i w:val="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5"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1"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4"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31C21AA2"/>
    <w:multiLevelType w:val="hybridMultilevel"/>
    <w:tmpl w:val="A9F0F970"/>
    <w:lvl w:ilvl="0" w:tplc="040B000F">
      <w:start w:val="1"/>
      <w:numFmt w:val="decimal"/>
      <w:lvlText w:val="%1."/>
      <w:lvlJc w:val="left"/>
      <w:pPr>
        <w:ind w:left="360" w:hanging="360"/>
      </w:pPr>
    </w:lvl>
    <w:lvl w:ilvl="1" w:tplc="040B0019" w:tentative="1">
      <w:start w:val="1"/>
      <w:numFmt w:val="lowerLetter"/>
      <w:lvlText w:val="%2."/>
      <w:lvlJc w:val="left"/>
      <w:pPr>
        <w:ind w:left="1080" w:hanging="360"/>
      </w:pPr>
    </w:lvl>
    <w:lvl w:ilvl="2" w:tplc="040B001B" w:tentative="1">
      <w:start w:val="1"/>
      <w:numFmt w:val="lowerRoman"/>
      <w:lvlText w:val="%3."/>
      <w:lvlJc w:val="right"/>
      <w:pPr>
        <w:ind w:left="1800" w:hanging="180"/>
      </w:pPr>
    </w:lvl>
    <w:lvl w:ilvl="3" w:tplc="040B000F" w:tentative="1">
      <w:start w:val="1"/>
      <w:numFmt w:val="decimal"/>
      <w:lvlText w:val="%4."/>
      <w:lvlJc w:val="left"/>
      <w:pPr>
        <w:ind w:left="2520" w:hanging="360"/>
      </w:pPr>
    </w:lvl>
    <w:lvl w:ilvl="4" w:tplc="040B0019" w:tentative="1">
      <w:start w:val="1"/>
      <w:numFmt w:val="lowerLetter"/>
      <w:lvlText w:val="%5."/>
      <w:lvlJc w:val="left"/>
      <w:pPr>
        <w:ind w:left="3240" w:hanging="360"/>
      </w:pPr>
    </w:lvl>
    <w:lvl w:ilvl="5" w:tplc="040B001B" w:tentative="1">
      <w:start w:val="1"/>
      <w:numFmt w:val="lowerRoman"/>
      <w:lvlText w:val="%6."/>
      <w:lvlJc w:val="right"/>
      <w:pPr>
        <w:ind w:left="3960" w:hanging="180"/>
      </w:pPr>
    </w:lvl>
    <w:lvl w:ilvl="6" w:tplc="040B000F" w:tentative="1">
      <w:start w:val="1"/>
      <w:numFmt w:val="decimal"/>
      <w:lvlText w:val="%7."/>
      <w:lvlJc w:val="left"/>
      <w:pPr>
        <w:ind w:left="4680" w:hanging="360"/>
      </w:pPr>
    </w:lvl>
    <w:lvl w:ilvl="7" w:tplc="040B0019" w:tentative="1">
      <w:start w:val="1"/>
      <w:numFmt w:val="lowerLetter"/>
      <w:lvlText w:val="%8."/>
      <w:lvlJc w:val="left"/>
      <w:pPr>
        <w:ind w:left="5400" w:hanging="360"/>
      </w:pPr>
    </w:lvl>
    <w:lvl w:ilvl="8" w:tplc="040B001B" w:tentative="1">
      <w:start w:val="1"/>
      <w:numFmt w:val="lowerRoman"/>
      <w:lvlText w:val="%9."/>
      <w:lvlJc w:val="right"/>
      <w:pPr>
        <w:ind w:left="6120" w:hanging="180"/>
      </w:pPr>
    </w:lvl>
  </w:abstractNum>
  <w:abstractNum w:abstractNumId="16"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9"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0"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21" w15:restartNumberingAfterBreak="0">
    <w:nsid w:val="54172B2C"/>
    <w:multiLevelType w:val="hybridMultilevel"/>
    <w:tmpl w:val="8A3EEA76"/>
    <w:lvl w:ilvl="0" w:tplc="867258DC">
      <w:start w:val="1"/>
      <w:numFmt w:val="decimal"/>
      <w:lvlText w:val="%1."/>
      <w:lvlJc w:val="left"/>
      <w:pPr>
        <w:ind w:left="1080" w:hanging="360"/>
      </w:pPr>
      <w:rPr>
        <w:rFonts w:hint="default"/>
        <w:i/>
      </w:rPr>
    </w:lvl>
    <w:lvl w:ilvl="1" w:tplc="040B0019" w:tentative="1">
      <w:start w:val="1"/>
      <w:numFmt w:val="lowerLetter"/>
      <w:lvlText w:val="%2."/>
      <w:lvlJc w:val="left"/>
      <w:pPr>
        <w:ind w:left="1800" w:hanging="360"/>
      </w:pPr>
    </w:lvl>
    <w:lvl w:ilvl="2" w:tplc="040B001B" w:tentative="1">
      <w:start w:val="1"/>
      <w:numFmt w:val="lowerRoman"/>
      <w:lvlText w:val="%3."/>
      <w:lvlJc w:val="right"/>
      <w:pPr>
        <w:ind w:left="2520" w:hanging="180"/>
      </w:pPr>
    </w:lvl>
    <w:lvl w:ilvl="3" w:tplc="040B000F" w:tentative="1">
      <w:start w:val="1"/>
      <w:numFmt w:val="decimal"/>
      <w:lvlText w:val="%4."/>
      <w:lvlJc w:val="left"/>
      <w:pPr>
        <w:ind w:left="3240" w:hanging="360"/>
      </w:pPr>
    </w:lvl>
    <w:lvl w:ilvl="4" w:tplc="040B0019" w:tentative="1">
      <w:start w:val="1"/>
      <w:numFmt w:val="lowerLetter"/>
      <w:lvlText w:val="%5."/>
      <w:lvlJc w:val="left"/>
      <w:pPr>
        <w:ind w:left="3960" w:hanging="360"/>
      </w:pPr>
    </w:lvl>
    <w:lvl w:ilvl="5" w:tplc="040B001B" w:tentative="1">
      <w:start w:val="1"/>
      <w:numFmt w:val="lowerRoman"/>
      <w:lvlText w:val="%6."/>
      <w:lvlJc w:val="right"/>
      <w:pPr>
        <w:ind w:left="4680" w:hanging="180"/>
      </w:pPr>
    </w:lvl>
    <w:lvl w:ilvl="6" w:tplc="040B000F" w:tentative="1">
      <w:start w:val="1"/>
      <w:numFmt w:val="decimal"/>
      <w:lvlText w:val="%7."/>
      <w:lvlJc w:val="left"/>
      <w:pPr>
        <w:ind w:left="5400" w:hanging="360"/>
      </w:pPr>
    </w:lvl>
    <w:lvl w:ilvl="7" w:tplc="040B0019" w:tentative="1">
      <w:start w:val="1"/>
      <w:numFmt w:val="lowerLetter"/>
      <w:lvlText w:val="%8."/>
      <w:lvlJc w:val="left"/>
      <w:pPr>
        <w:ind w:left="6120" w:hanging="360"/>
      </w:pPr>
    </w:lvl>
    <w:lvl w:ilvl="8" w:tplc="040B001B" w:tentative="1">
      <w:start w:val="1"/>
      <w:numFmt w:val="lowerRoman"/>
      <w:lvlText w:val="%9."/>
      <w:lvlJc w:val="right"/>
      <w:pPr>
        <w:ind w:left="6840" w:hanging="180"/>
      </w:pPr>
    </w:lvl>
  </w:abstractNum>
  <w:abstractNum w:abstractNumId="22" w15:restartNumberingAfterBreak="0">
    <w:nsid w:val="60FA12FF"/>
    <w:multiLevelType w:val="hybridMultilevel"/>
    <w:tmpl w:val="5A1692D2"/>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3"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4"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5" w15:restartNumberingAfterBreak="0">
    <w:nsid w:val="684571FB"/>
    <w:multiLevelType w:val="hybridMultilevel"/>
    <w:tmpl w:val="033C761E"/>
    <w:lvl w:ilvl="0" w:tplc="14AAFE80">
      <w:start w:val="1"/>
      <w:numFmt w:val="decimal"/>
      <w:lvlText w:val="%1."/>
      <w:lvlJc w:val="left"/>
      <w:pPr>
        <w:ind w:left="720" w:hanging="360"/>
      </w:pPr>
      <w:rPr>
        <w:rFonts w:hint="default"/>
        <w:i/>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6"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7"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8"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9" w15:restartNumberingAfterBreak="0">
    <w:nsid w:val="7C272BED"/>
    <w:multiLevelType w:val="multilevel"/>
    <w:tmpl w:val="EF286224"/>
    <w:numStyleLink w:val="Style1"/>
  </w:abstractNum>
  <w:abstractNum w:abstractNumId="30"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abstractNumId w:val="30"/>
  </w:num>
  <w:num w:numId="2">
    <w:abstractNumId w:val="26"/>
  </w:num>
  <w:num w:numId="3">
    <w:abstractNumId w:val="16"/>
  </w:num>
  <w:num w:numId="4">
    <w:abstractNumId w:val="14"/>
  </w:num>
  <w:num w:numId="5">
    <w:abstractNumId w:val="12"/>
  </w:num>
  <w:num w:numId="6">
    <w:abstractNumId w:val="18"/>
  </w:num>
  <w:num w:numId="7">
    <w:abstractNumId w:val="24"/>
  </w:num>
  <w:num w:numId="8">
    <w:abstractNumId w:val="23"/>
  </w:num>
  <w:num w:numId="9">
    <w:abstractNumId w:val="23"/>
    <w:lvlOverride w:ilvl="0">
      <w:startOverride w:val="1"/>
    </w:lvlOverride>
  </w:num>
  <w:num w:numId="10">
    <w:abstractNumId w:val="13"/>
  </w:num>
  <w:num w:numId="11">
    <w:abstractNumId w:val="13"/>
    <w:lvlOverride w:ilvl="0">
      <w:startOverride w:val="1"/>
    </w:lvlOverride>
  </w:num>
  <w:num w:numId="12">
    <w:abstractNumId w:val="13"/>
    <w:lvlOverride w:ilvl="0">
      <w:startOverride w:val="1"/>
    </w:lvlOverride>
  </w:num>
  <w:num w:numId="13">
    <w:abstractNumId w:val="13"/>
    <w:lvlOverride w:ilvl="0">
      <w:startOverride w:val="1"/>
    </w:lvlOverride>
  </w:num>
  <w:num w:numId="14">
    <w:abstractNumId w:val="11"/>
  </w:num>
  <w:num w:numId="15">
    <w:abstractNumId w:val="2"/>
  </w:num>
  <w:num w:numId="16">
    <w:abstractNumId w:val="2"/>
  </w:num>
  <w:num w:numId="17">
    <w:abstractNumId w:val="1"/>
  </w:num>
  <w:num w:numId="18">
    <w:abstractNumId w:val="20"/>
  </w:num>
  <w:num w:numId="19">
    <w:abstractNumId w:val="19"/>
  </w:num>
  <w:num w:numId="20">
    <w:abstractNumId w:val="29"/>
  </w:num>
  <w:num w:numId="21">
    <w:abstractNumId w:val="8"/>
  </w:num>
  <w:num w:numId="22">
    <w:abstractNumId w:val="27"/>
  </w:num>
  <w:num w:numId="23">
    <w:abstractNumId w:val="6"/>
  </w:num>
  <w:num w:numId="24">
    <w:abstractNumId w:val="9"/>
  </w:num>
  <w:num w:numId="25">
    <w:abstractNumId w:val="0"/>
  </w:num>
  <w:num w:numId="26">
    <w:abstractNumId w:val="28"/>
  </w:num>
  <w:num w:numId="27">
    <w:abstractNumId w:val="10"/>
  </w:num>
  <w:num w:numId="28">
    <w:abstractNumId w:val="7"/>
  </w:num>
  <w:num w:numId="29">
    <w:abstractNumId w:val="17"/>
  </w:num>
  <w:num w:numId="30">
    <w:abstractNumId w:val="5"/>
  </w:num>
  <w:num w:numId="31">
    <w:abstractNumId w:val="5"/>
  </w:num>
  <w:num w:numId="32">
    <w:abstractNumId w:val="5"/>
  </w:num>
  <w:num w:numId="33">
    <w:abstractNumId w:val="5"/>
  </w:num>
  <w:num w:numId="34">
    <w:abstractNumId w:val="4"/>
  </w:num>
  <w:num w:numId="35">
    <w:abstractNumId w:val="3"/>
  </w:num>
  <w:num w:numId="36">
    <w:abstractNumId w:val="22"/>
  </w:num>
  <w:num w:numId="37">
    <w:abstractNumId w:val="15"/>
  </w:num>
  <w:num w:numId="38">
    <w:abstractNumId w:val="25"/>
  </w:num>
  <w:num w:numId="3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defaultTabStop w:val="720"/>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021D"/>
    <w:rsid w:val="00000E26"/>
    <w:rsid w:val="00010C97"/>
    <w:rsid w:val="000126B4"/>
    <w:rsid w:val="0001289F"/>
    <w:rsid w:val="00012EC0"/>
    <w:rsid w:val="00013B40"/>
    <w:rsid w:val="00013F3D"/>
    <w:rsid w:val="000140FF"/>
    <w:rsid w:val="00022D94"/>
    <w:rsid w:val="00023864"/>
    <w:rsid w:val="00032351"/>
    <w:rsid w:val="000369FF"/>
    <w:rsid w:val="000449EA"/>
    <w:rsid w:val="00044FB6"/>
    <w:rsid w:val="000455E3"/>
    <w:rsid w:val="00046783"/>
    <w:rsid w:val="000564EB"/>
    <w:rsid w:val="000663E8"/>
    <w:rsid w:val="0007094E"/>
    <w:rsid w:val="00072438"/>
    <w:rsid w:val="00074260"/>
    <w:rsid w:val="00082DFE"/>
    <w:rsid w:val="0009323F"/>
    <w:rsid w:val="00094444"/>
    <w:rsid w:val="000956CE"/>
    <w:rsid w:val="0009658C"/>
    <w:rsid w:val="000A4D05"/>
    <w:rsid w:val="000A7B9A"/>
    <w:rsid w:val="000B084E"/>
    <w:rsid w:val="000B7ABB"/>
    <w:rsid w:val="000C68BE"/>
    <w:rsid w:val="000D331A"/>
    <w:rsid w:val="000D45F8"/>
    <w:rsid w:val="000E1A4B"/>
    <w:rsid w:val="000E2377"/>
    <w:rsid w:val="000E2D54"/>
    <w:rsid w:val="000E60C5"/>
    <w:rsid w:val="000E693C"/>
    <w:rsid w:val="000F4AD8"/>
    <w:rsid w:val="000F6F25"/>
    <w:rsid w:val="000F7521"/>
    <w:rsid w:val="000F793B"/>
    <w:rsid w:val="00107C39"/>
    <w:rsid w:val="00110468"/>
    <w:rsid w:val="00110B17"/>
    <w:rsid w:val="00114FEC"/>
    <w:rsid w:val="00117EA9"/>
    <w:rsid w:val="00131B7A"/>
    <w:rsid w:val="001360E5"/>
    <w:rsid w:val="001366EE"/>
    <w:rsid w:val="00136FEB"/>
    <w:rsid w:val="0015362E"/>
    <w:rsid w:val="001678AD"/>
    <w:rsid w:val="001741CB"/>
    <w:rsid w:val="001758C8"/>
    <w:rsid w:val="0019524D"/>
    <w:rsid w:val="00195763"/>
    <w:rsid w:val="001A0D0B"/>
    <w:rsid w:val="001A4752"/>
    <w:rsid w:val="001A4BAF"/>
    <w:rsid w:val="001B2917"/>
    <w:rsid w:val="001B5A04"/>
    <w:rsid w:val="001B6B07"/>
    <w:rsid w:val="001C0382"/>
    <w:rsid w:val="001C1B96"/>
    <w:rsid w:val="001C3EB2"/>
    <w:rsid w:val="001C422A"/>
    <w:rsid w:val="001D015C"/>
    <w:rsid w:val="001D1831"/>
    <w:rsid w:val="001D587F"/>
    <w:rsid w:val="001D5CAA"/>
    <w:rsid w:val="001D63F6"/>
    <w:rsid w:val="001E21A8"/>
    <w:rsid w:val="001F1B08"/>
    <w:rsid w:val="001F2DDE"/>
    <w:rsid w:val="001F3193"/>
    <w:rsid w:val="0020021D"/>
    <w:rsid w:val="00206DFC"/>
    <w:rsid w:val="00211FAA"/>
    <w:rsid w:val="002128EC"/>
    <w:rsid w:val="00224058"/>
    <w:rsid w:val="002248A2"/>
    <w:rsid w:val="00224FD6"/>
    <w:rsid w:val="0022712B"/>
    <w:rsid w:val="00233090"/>
    <w:rsid w:val="002350CB"/>
    <w:rsid w:val="00237C15"/>
    <w:rsid w:val="00252F50"/>
    <w:rsid w:val="00253B21"/>
    <w:rsid w:val="00255087"/>
    <w:rsid w:val="002571E9"/>
    <w:rsid w:val="0026155B"/>
    <w:rsid w:val="002629C5"/>
    <w:rsid w:val="00267587"/>
    <w:rsid w:val="00267906"/>
    <w:rsid w:val="00267E88"/>
    <w:rsid w:val="00272D9D"/>
    <w:rsid w:val="00285C5E"/>
    <w:rsid w:val="00291C38"/>
    <w:rsid w:val="00294C00"/>
    <w:rsid w:val="002A6054"/>
    <w:rsid w:val="002B4F5C"/>
    <w:rsid w:val="002B5E48"/>
    <w:rsid w:val="002C2668"/>
    <w:rsid w:val="002C4FEA"/>
    <w:rsid w:val="002C656A"/>
    <w:rsid w:val="002D0032"/>
    <w:rsid w:val="002D078B"/>
    <w:rsid w:val="002D172A"/>
    <w:rsid w:val="002D23D2"/>
    <w:rsid w:val="002D6CDD"/>
    <w:rsid w:val="002D70EF"/>
    <w:rsid w:val="002D7383"/>
    <w:rsid w:val="002E0B87"/>
    <w:rsid w:val="002E7DCF"/>
    <w:rsid w:val="002F1095"/>
    <w:rsid w:val="002F14D0"/>
    <w:rsid w:val="003077A4"/>
    <w:rsid w:val="003135FC"/>
    <w:rsid w:val="00313CBC"/>
    <w:rsid w:val="00313CBF"/>
    <w:rsid w:val="0032021E"/>
    <w:rsid w:val="003226F0"/>
    <w:rsid w:val="00322776"/>
    <w:rsid w:val="00335D68"/>
    <w:rsid w:val="0033622F"/>
    <w:rsid w:val="00337E76"/>
    <w:rsid w:val="00342A30"/>
    <w:rsid w:val="00350F6D"/>
    <w:rsid w:val="00351B7D"/>
    <w:rsid w:val="003673C0"/>
    <w:rsid w:val="00370E4F"/>
    <w:rsid w:val="00373713"/>
    <w:rsid w:val="00376326"/>
    <w:rsid w:val="00377AEB"/>
    <w:rsid w:val="0038473B"/>
    <w:rsid w:val="00385B1D"/>
    <w:rsid w:val="00390DB7"/>
    <w:rsid w:val="003917A6"/>
    <w:rsid w:val="0039232D"/>
    <w:rsid w:val="003964A3"/>
    <w:rsid w:val="00397058"/>
    <w:rsid w:val="003970FA"/>
    <w:rsid w:val="003976AD"/>
    <w:rsid w:val="003A6A6D"/>
    <w:rsid w:val="003B144B"/>
    <w:rsid w:val="003B3150"/>
    <w:rsid w:val="003B46AD"/>
    <w:rsid w:val="003B6757"/>
    <w:rsid w:val="003C4049"/>
    <w:rsid w:val="003C5382"/>
    <w:rsid w:val="003D0AB9"/>
    <w:rsid w:val="003D4732"/>
    <w:rsid w:val="003F5BFA"/>
    <w:rsid w:val="004045B4"/>
    <w:rsid w:val="00410407"/>
    <w:rsid w:val="0041667A"/>
    <w:rsid w:val="00421708"/>
    <w:rsid w:val="004221B0"/>
    <w:rsid w:val="00423E56"/>
    <w:rsid w:val="0043343B"/>
    <w:rsid w:val="0043717D"/>
    <w:rsid w:val="00440722"/>
    <w:rsid w:val="004460C6"/>
    <w:rsid w:val="00447E63"/>
    <w:rsid w:val="00460ADC"/>
    <w:rsid w:val="00465DC6"/>
    <w:rsid w:val="0047544F"/>
    <w:rsid w:val="00483E37"/>
    <w:rsid w:val="00487F3C"/>
    <w:rsid w:val="004978BB"/>
    <w:rsid w:val="004A2C81"/>
    <w:rsid w:val="004A3E23"/>
    <w:rsid w:val="004A7564"/>
    <w:rsid w:val="004B2B44"/>
    <w:rsid w:val="004B34E1"/>
    <w:rsid w:val="004C1C47"/>
    <w:rsid w:val="004C23F9"/>
    <w:rsid w:val="004C72AC"/>
    <w:rsid w:val="004D48AC"/>
    <w:rsid w:val="004D5775"/>
    <w:rsid w:val="004D7499"/>
    <w:rsid w:val="004D76E3"/>
    <w:rsid w:val="004E195A"/>
    <w:rsid w:val="004E4689"/>
    <w:rsid w:val="004E598B"/>
    <w:rsid w:val="004F15C9"/>
    <w:rsid w:val="004F28FE"/>
    <w:rsid w:val="004F4078"/>
    <w:rsid w:val="00505298"/>
    <w:rsid w:val="00516DF8"/>
    <w:rsid w:val="0052355F"/>
    <w:rsid w:val="00525360"/>
    <w:rsid w:val="00525BE6"/>
    <w:rsid w:val="00527E87"/>
    <w:rsid w:val="0053076A"/>
    <w:rsid w:val="00534BBB"/>
    <w:rsid w:val="0054334D"/>
    <w:rsid w:val="00543B88"/>
    <w:rsid w:val="00543F66"/>
    <w:rsid w:val="00554136"/>
    <w:rsid w:val="00554A7A"/>
    <w:rsid w:val="0055582F"/>
    <w:rsid w:val="00555E75"/>
    <w:rsid w:val="00556532"/>
    <w:rsid w:val="0056613C"/>
    <w:rsid w:val="00566672"/>
    <w:rsid w:val="005719F7"/>
    <w:rsid w:val="005814A1"/>
    <w:rsid w:val="00583FE4"/>
    <w:rsid w:val="00584CF0"/>
    <w:rsid w:val="005A2CF5"/>
    <w:rsid w:val="005A309A"/>
    <w:rsid w:val="005B00BB"/>
    <w:rsid w:val="005B3A3F"/>
    <w:rsid w:val="005B47D8"/>
    <w:rsid w:val="005B6C91"/>
    <w:rsid w:val="005D3A33"/>
    <w:rsid w:val="005D7EB5"/>
    <w:rsid w:val="005E2BC1"/>
    <w:rsid w:val="005F163B"/>
    <w:rsid w:val="0060063B"/>
    <w:rsid w:val="00601F27"/>
    <w:rsid w:val="00606C4C"/>
    <w:rsid w:val="00613331"/>
    <w:rsid w:val="00620595"/>
    <w:rsid w:val="00627C21"/>
    <w:rsid w:val="00633597"/>
    <w:rsid w:val="00633BBD"/>
    <w:rsid w:val="00634FEB"/>
    <w:rsid w:val="0064460B"/>
    <w:rsid w:val="0064589F"/>
    <w:rsid w:val="00652257"/>
    <w:rsid w:val="00655C4C"/>
    <w:rsid w:val="00662B56"/>
    <w:rsid w:val="00666FD6"/>
    <w:rsid w:val="00671041"/>
    <w:rsid w:val="00686CF3"/>
    <w:rsid w:val="0069181E"/>
    <w:rsid w:val="006A2F5D"/>
    <w:rsid w:val="006A2F90"/>
    <w:rsid w:val="006A4F5F"/>
    <w:rsid w:val="006A7165"/>
    <w:rsid w:val="006B1508"/>
    <w:rsid w:val="006B1555"/>
    <w:rsid w:val="006B262D"/>
    <w:rsid w:val="006B3E85"/>
    <w:rsid w:val="006B4626"/>
    <w:rsid w:val="006B7735"/>
    <w:rsid w:val="006C2CE7"/>
    <w:rsid w:val="006C7A99"/>
    <w:rsid w:val="006D3068"/>
    <w:rsid w:val="006E16A0"/>
    <w:rsid w:val="006E7D0B"/>
    <w:rsid w:val="006F0B7C"/>
    <w:rsid w:val="0070377D"/>
    <w:rsid w:val="00706999"/>
    <w:rsid w:val="00707AE5"/>
    <w:rsid w:val="0071162A"/>
    <w:rsid w:val="007168DA"/>
    <w:rsid w:val="007212A4"/>
    <w:rsid w:val="00723843"/>
    <w:rsid w:val="00725FBB"/>
    <w:rsid w:val="00726DF5"/>
    <w:rsid w:val="0073068A"/>
    <w:rsid w:val="0074104A"/>
    <w:rsid w:val="0074158A"/>
    <w:rsid w:val="00745BEF"/>
    <w:rsid w:val="00747B8D"/>
    <w:rsid w:val="00751EBB"/>
    <w:rsid w:val="00756BCB"/>
    <w:rsid w:val="00761B2C"/>
    <w:rsid w:val="00772240"/>
    <w:rsid w:val="0077586D"/>
    <w:rsid w:val="00785D58"/>
    <w:rsid w:val="00791176"/>
    <w:rsid w:val="007A04B3"/>
    <w:rsid w:val="007B2ACD"/>
    <w:rsid w:val="007B2D20"/>
    <w:rsid w:val="007C057B"/>
    <w:rsid w:val="007C1151"/>
    <w:rsid w:val="007C25EB"/>
    <w:rsid w:val="007C4B6F"/>
    <w:rsid w:val="007C5BB2"/>
    <w:rsid w:val="007E0069"/>
    <w:rsid w:val="00800AA9"/>
    <w:rsid w:val="008020E6"/>
    <w:rsid w:val="0080296E"/>
    <w:rsid w:val="008039AE"/>
    <w:rsid w:val="00803B42"/>
    <w:rsid w:val="00810134"/>
    <w:rsid w:val="00825D39"/>
    <w:rsid w:val="008350F0"/>
    <w:rsid w:val="00835511"/>
    <w:rsid w:val="00835734"/>
    <w:rsid w:val="008362C7"/>
    <w:rsid w:val="0084029C"/>
    <w:rsid w:val="00845940"/>
    <w:rsid w:val="008507F6"/>
    <w:rsid w:val="00856FCB"/>
    <w:rsid w:val="008571C0"/>
    <w:rsid w:val="00860C12"/>
    <w:rsid w:val="0087371C"/>
    <w:rsid w:val="00873A37"/>
    <w:rsid w:val="008755BF"/>
    <w:rsid w:val="008A59B6"/>
    <w:rsid w:val="008B2637"/>
    <w:rsid w:val="008B44DF"/>
    <w:rsid w:val="008B4C53"/>
    <w:rsid w:val="008C3171"/>
    <w:rsid w:val="008C3FF0"/>
    <w:rsid w:val="008C6A0E"/>
    <w:rsid w:val="008C7E09"/>
    <w:rsid w:val="008E0129"/>
    <w:rsid w:val="008E1575"/>
    <w:rsid w:val="008E7150"/>
    <w:rsid w:val="008F20FD"/>
    <w:rsid w:val="008F23B8"/>
    <w:rsid w:val="008F2AAB"/>
    <w:rsid w:val="008F78AC"/>
    <w:rsid w:val="0090479F"/>
    <w:rsid w:val="0091350F"/>
    <w:rsid w:val="00916CCB"/>
    <w:rsid w:val="009170B9"/>
    <w:rsid w:val="009230EE"/>
    <w:rsid w:val="00925FB6"/>
    <w:rsid w:val="00933ED5"/>
    <w:rsid w:val="00935C47"/>
    <w:rsid w:val="00941FAB"/>
    <w:rsid w:val="00942CDF"/>
    <w:rsid w:val="00950A82"/>
    <w:rsid w:val="00952709"/>
    <w:rsid w:val="00952982"/>
    <w:rsid w:val="00966541"/>
    <w:rsid w:val="0097227A"/>
    <w:rsid w:val="00980F1C"/>
    <w:rsid w:val="00981808"/>
    <w:rsid w:val="009901E6"/>
    <w:rsid w:val="009B606B"/>
    <w:rsid w:val="009C264A"/>
    <w:rsid w:val="009C5C2C"/>
    <w:rsid w:val="009C7004"/>
    <w:rsid w:val="009D26CC"/>
    <w:rsid w:val="009D44A2"/>
    <w:rsid w:val="009E0F44"/>
    <w:rsid w:val="009E3B08"/>
    <w:rsid w:val="009E3C92"/>
    <w:rsid w:val="009E79AF"/>
    <w:rsid w:val="009F5DBC"/>
    <w:rsid w:val="00A04E93"/>
    <w:rsid w:val="00A04FF1"/>
    <w:rsid w:val="00A058E4"/>
    <w:rsid w:val="00A07E62"/>
    <w:rsid w:val="00A3407A"/>
    <w:rsid w:val="00A35BCB"/>
    <w:rsid w:val="00A40E49"/>
    <w:rsid w:val="00A412AB"/>
    <w:rsid w:val="00A522BB"/>
    <w:rsid w:val="00A6466D"/>
    <w:rsid w:val="00A74713"/>
    <w:rsid w:val="00A7482C"/>
    <w:rsid w:val="00A7678F"/>
    <w:rsid w:val="00A770ED"/>
    <w:rsid w:val="00A8295C"/>
    <w:rsid w:val="00A900EA"/>
    <w:rsid w:val="00A93B2D"/>
    <w:rsid w:val="00AA30CE"/>
    <w:rsid w:val="00AC4FDE"/>
    <w:rsid w:val="00AC5E4B"/>
    <w:rsid w:val="00AD54A6"/>
    <w:rsid w:val="00AE08A1"/>
    <w:rsid w:val="00AE21E8"/>
    <w:rsid w:val="00AE54AA"/>
    <w:rsid w:val="00AE7C7B"/>
    <w:rsid w:val="00AF03BC"/>
    <w:rsid w:val="00B0234C"/>
    <w:rsid w:val="00B07C42"/>
    <w:rsid w:val="00B112B8"/>
    <w:rsid w:val="00B25109"/>
    <w:rsid w:val="00B33381"/>
    <w:rsid w:val="00B37882"/>
    <w:rsid w:val="00B459E9"/>
    <w:rsid w:val="00B476F7"/>
    <w:rsid w:val="00B529CE"/>
    <w:rsid w:val="00B52A4D"/>
    <w:rsid w:val="00B52B92"/>
    <w:rsid w:val="00B52DD7"/>
    <w:rsid w:val="00B63C45"/>
    <w:rsid w:val="00B65278"/>
    <w:rsid w:val="00B70293"/>
    <w:rsid w:val="00B7440B"/>
    <w:rsid w:val="00B96A72"/>
    <w:rsid w:val="00BA0DD3"/>
    <w:rsid w:val="00BA2164"/>
    <w:rsid w:val="00BB0B29"/>
    <w:rsid w:val="00BB6470"/>
    <w:rsid w:val="00BB77E4"/>
    <w:rsid w:val="00BB785D"/>
    <w:rsid w:val="00BB7F45"/>
    <w:rsid w:val="00BC1662"/>
    <w:rsid w:val="00BC1CB7"/>
    <w:rsid w:val="00BC367A"/>
    <w:rsid w:val="00BC5473"/>
    <w:rsid w:val="00BD35C3"/>
    <w:rsid w:val="00BE0837"/>
    <w:rsid w:val="00BE2758"/>
    <w:rsid w:val="00BE608B"/>
    <w:rsid w:val="00BE7E5C"/>
    <w:rsid w:val="00BF744C"/>
    <w:rsid w:val="00C06A16"/>
    <w:rsid w:val="00C06FCB"/>
    <w:rsid w:val="00C1035E"/>
    <w:rsid w:val="00C112FB"/>
    <w:rsid w:val="00C114BE"/>
    <w:rsid w:val="00C12103"/>
    <w:rsid w:val="00C1302F"/>
    <w:rsid w:val="00C14102"/>
    <w:rsid w:val="00C16602"/>
    <w:rsid w:val="00C25F4A"/>
    <w:rsid w:val="00C312C8"/>
    <w:rsid w:val="00C348A3"/>
    <w:rsid w:val="00C40C80"/>
    <w:rsid w:val="00C4457F"/>
    <w:rsid w:val="00C72044"/>
    <w:rsid w:val="00C747DB"/>
    <w:rsid w:val="00C75A5C"/>
    <w:rsid w:val="00C77154"/>
    <w:rsid w:val="00C825E6"/>
    <w:rsid w:val="00C90D86"/>
    <w:rsid w:val="00C94FC7"/>
    <w:rsid w:val="00C95A8B"/>
    <w:rsid w:val="00CC25B9"/>
    <w:rsid w:val="00CC3CAE"/>
    <w:rsid w:val="00CE26C7"/>
    <w:rsid w:val="00CF1CA7"/>
    <w:rsid w:val="00CF712C"/>
    <w:rsid w:val="00D0216D"/>
    <w:rsid w:val="00D060B2"/>
    <w:rsid w:val="00D130E2"/>
    <w:rsid w:val="00D152E0"/>
    <w:rsid w:val="00D171E5"/>
    <w:rsid w:val="00D2057A"/>
    <w:rsid w:val="00D205C8"/>
    <w:rsid w:val="00D24D52"/>
    <w:rsid w:val="00D25F19"/>
    <w:rsid w:val="00D37291"/>
    <w:rsid w:val="00D47232"/>
    <w:rsid w:val="00D52B7A"/>
    <w:rsid w:val="00D6472E"/>
    <w:rsid w:val="00D724F3"/>
    <w:rsid w:val="00D80CF9"/>
    <w:rsid w:val="00D85581"/>
    <w:rsid w:val="00D93433"/>
    <w:rsid w:val="00D9702B"/>
    <w:rsid w:val="00D97AD8"/>
    <w:rsid w:val="00DB1E92"/>
    <w:rsid w:val="00DB256D"/>
    <w:rsid w:val="00DB5898"/>
    <w:rsid w:val="00DC1073"/>
    <w:rsid w:val="00DC5480"/>
    <w:rsid w:val="00DC565C"/>
    <w:rsid w:val="00DC6CD6"/>
    <w:rsid w:val="00DC729C"/>
    <w:rsid w:val="00DD0451"/>
    <w:rsid w:val="00DD2A80"/>
    <w:rsid w:val="00DE1C15"/>
    <w:rsid w:val="00DE3B87"/>
    <w:rsid w:val="00DF4C39"/>
    <w:rsid w:val="00E002A5"/>
    <w:rsid w:val="00E0146F"/>
    <w:rsid w:val="00E01537"/>
    <w:rsid w:val="00E02EE2"/>
    <w:rsid w:val="00E04898"/>
    <w:rsid w:val="00E0489E"/>
    <w:rsid w:val="00E100BE"/>
    <w:rsid w:val="00E10F4B"/>
    <w:rsid w:val="00E1386D"/>
    <w:rsid w:val="00E15305"/>
    <w:rsid w:val="00E15EE7"/>
    <w:rsid w:val="00E3181E"/>
    <w:rsid w:val="00E37B7C"/>
    <w:rsid w:val="00E424D1"/>
    <w:rsid w:val="00E44896"/>
    <w:rsid w:val="00E45E13"/>
    <w:rsid w:val="00E518CB"/>
    <w:rsid w:val="00E5437B"/>
    <w:rsid w:val="00E61193"/>
    <w:rsid w:val="00E61ADE"/>
    <w:rsid w:val="00E61B04"/>
    <w:rsid w:val="00E6371A"/>
    <w:rsid w:val="00E63E44"/>
    <w:rsid w:val="00E64CFC"/>
    <w:rsid w:val="00E66BD8"/>
    <w:rsid w:val="00E85D86"/>
    <w:rsid w:val="00E8631F"/>
    <w:rsid w:val="00E9185D"/>
    <w:rsid w:val="00EA211A"/>
    <w:rsid w:val="00EA3C12"/>
    <w:rsid w:val="00EA4FE4"/>
    <w:rsid w:val="00EB031A"/>
    <w:rsid w:val="00EB0BB5"/>
    <w:rsid w:val="00EB347C"/>
    <w:rsid w:val="00EB6C6D"/>
    <w:rsid w:val="00EC45CF"/>
    <w:rsid w:val="00ED148F"/>
    <w:rsid w:val="00ED3D4B"/>
    <w:rsid w:val="00EE0B76"/>
    <w:rsid w:val="00EF6FCF"/>
    <w:rsid w:val="00F04424"/>
    <w:rsid w:val="00F04AE6"/>
    <w:rsid w:val="00F05185"/>
    <w:rsid w:val="00F24CAB"/>
    <w:rsid w:val="00F40646"/>
    <w:rsid w:val="00F43553"/>
    <w:rsid w:val="00F50B13"/>
    <w:rsid w:val="00F61D61"/>
    <w:rsid w:val="00F75550"/>
    <w:rsid w:val="00F769FD"/>
    <w:rsid w:val="00F77E37"/>
    <w:rsid w:val="00F81E6B"/>
    <w:rsid w:val="00F81E86"/>
    <w:rsid w:val="00F82F9C"/>
    <w:rsid w:val="00F937B6"/>
    <w:rsid w:val="00F9400E"/>
    <w:rsid w:val="00F973EA"/>
    <w:rsid w:val="00F97642"/>
    <w:rsid w:val="00FA6767"/>
    <w:rsid w:val="00FB0239"/>
    <w:rsid w:val="00FB090D"/>
    <w:rsid w:val="00FB0ED6"/>
    <w:rsid w:val="00FB4752"/>
    <w:rsid w:val="00FB6E02"/>
    <w:rsid w:val="00FC0084"/>
    <w:rsid w:val="00FC6822"/>
    <w:rsid w:val="00FC6E78"/>
    <w:rsid w:val="00FC7853"/>
    <w:rsid w:val="00FE0BA1"/>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6AB678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character" w:styleId="Kommentinviite">
    <w:name w:val="annotation reference"/>
    <w:basedOn w:val="Kappaleenoletusfontti"/>
    <w:uiPriority w:val="99"/>
    <w:semiHidden/>
    <w:unhideWhenUsed/>
    <w:rsid w:val="00C825E6"/>
    <w:rPr>
      <w:sz w:val="16"/>
      <w:szCs w:val="16"/>
    </w:rPr>
  </w:style>
  <w:style w:type="paragraph" w:styleId="Kommentinteksti">
    <w:name w:val="annotation text"/>
    <w:basedOn w:val="Normaali"/>
    <w:link w:val="KommentintekstiChar"/>
    <w:uiPriority w:val="99"/>
    <w:semiHidden/>
    <w:unhideWhenUsed/>
    <w:rsid w:val="00C825E6"/>
    <w:pPr>
      <w:spacing w:line="240" w:lineRule="auto"/>
    </w:pPr>
    <w:rPr>
      <w:szCs w:val="20"/>
    </w:rPr>
  </w:style>
  <w:style w:type="character" w:customStyle="1" w:styleId="KommentintekstiChar">
    <w:name w:val="Kommentin teksti Char"/>
    <w:basedOn w:val="Kappaleenoletusfontti"/>
    <w:link w:val="Kommentinteksti"/>
    <w:uiPriority w:val="99"/>
    <w:semiHidden/>
    <w:rsid w:val="00C825E6"/>
    <w:rPr>
      <w:rFonts w:ascii="Century Gothic" w:hAnsi="Century Gothic"/>
      <w:sz w:val="20"/>
      <w:szCs w:val="20"/>
    </w:rPr>
  </w:style>
  <w:style w:type="paragraph" w:styleId="Kommentinotsikko">
    <w:name w:val="annotation subject"/>
    <w:basedOn w:val="Kommentinteksti"/>
    <w:next w:val="Kommentinteksti"/>
    <w:link w:val="KommentinotsikkoChar"/>
    <w:uiPriority w:val="99"/>
    <w:semiHidden/>
    <w:unhideWhenUsed/>
    <w:rsid w:val="00C825E6"/>
    <w:rPr>
      <w:b/>
      <w:bCs/>
    </w:rPr>
  </w:style>
  <w:style w:type="character" w:customStyle="1" w:styleId="KommentinotsikkoChar">
    <w:name w:val="Kommentin otsikko Char"/>
    <w:basedOn w:val="KommentintekstiChar"/>
    <w:link w:val="Kommentinotsikko"/>
    <w:uiPriority w:val="99"/>
    <w:semiHidden/>
    <w:rsid w:val="00C825E6"/>
    <w:rPr>
      <w:rFonts w:ascii="Century Gothic" w:hAnsi="Century Gothic"/>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terveyskirjasto.fi/far04488/epipen?q=epipen" TargetMode="External"/><Relationship Id="rId18" Type="http://schemas.openxmlformats.org/officeDocument/2006/relationships/hyperlink" Target="https://www.hrw.org/news/2025/06/25/ethiopia-crackdown-on-health-workers-protests" TargetMode="External"/><Relationship Id="rId26" Type="http://schemas.openxmlformats.org/officeDocument/2006/relationships/hyperlink" Target="https://pmc.ncbi.nlm.nih.gov/articles/PMC12005562/" TargetMode="External"/><Relationship Id="rId39" Type="http://schemas.openxmlformats.org/officeDocument/2006/relationships/hyperlink" Target="https://www.afro.who.int/countries/ethiopia/news/ethiopia-launches-7th-edition-essential-medicines-list-strengthen-universal-health-coverage?country=30&amp;name=Ethiopia&amp;utm_source=chatgpt.com" TargetMode="External"/><Relationship Id="rId21" Type="http://schemas.openxmlformats.org/officeDocument/2006/relationships/hyperlink" Target="https://maatieto.migri.fi/base/2724d19a-5460-485d-bff8-6cd8f75f86d5/countryDocument/f7f568a6-1783-471f-be3f-a05143bc8394" TargetMode="External"/><Relationship Id="rId34" Type="http://schemas.openxmlformats.org/officeDocument/2006/relationships/hyperlink" Target="https://assets.publishing.service.gov.uk/media/68d15731c908572e81248b21/ETH+CPIN+Internal+relocation.pdf" TargetMode="External"/><Relationship Id="rId42" Type="http://schemas.openxmlformats.org/officeDocument/2006/relationships/hyperlink" Target="https://documents1.worldbank.org/curated/en/099819212012531233/pdf/IDU-9485b9d9-c08e-4a82-906e-6529db818e15.pdf" TargetMode="External"/><Relationship Id="rId47" Type="http://schemas.openxmlformats.org/officeDocument/2006/relationships/glossaryDocument" Target="glossary/document.xml"/><Relationship Id="rId50"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https://dhsprogram.com/pubs/pdf/PR163/PR163.pdf" TargetMode="External"/><Relationship Id="rId29" Type="http://schemas.openxmlformats.org/officeDocument/2006/relationships/hyperlink" Target="http://repository.iphce.org/bitstream/handle/123456789/5197/APR_FINAL%202017EFY.pdf?sequence=1&amp;isAllowed=y" TargetMode="External"/><Relationship Id="rId11" Type="http://schemas.openxmlformats.org/officeDocument/2006/relationships/hyperlink" Target="https://www.amnesty.org/en/latest/news/2025/05/ethiopia-authorities-must-engage-in-negotiations-with-striking-healthcare-professionals-unconditionally-release-detained-medics/" TargetMode="External"/><Relationship Id="rId24" Type="http://schemas.openxmlformats.org/officeDocument/2006/relationships/hyperlink" Target="https://maatieto.migri.fi/base/2724d19a-5460-485d-bff8-6cd8f75f86d5/countryDocument/ef008f1d-ec9e-435e-98e4-f01772a9b8de" TargetMode="External"/><Relationship Id="rId32" Type="http://schemas.openxmlformats.org/officeDocument/2006/relationships/hyperlink" Target="https://cdn.who.int/media/docs/default-source/essential-medicines/national-essential-medicines-lists-(neml)/afro_neml/ethiopia-neml-20244d1ae770-be51-4095-afe6-843657f53ebb.pdf?sfvrsn=404762a2_1&amp;download=true" TargetMode="External"/><Relationship Id="rId37" Type="http://schemas.openxmlformats.org/officeDocument/2006/relationships/hyperlink" Target="https://weema.org/blog-all/health-extension-workers-the-frontline-of-healthcare-in-central-ethiopia?rq=hew" TargetMode="External"/><Relationship Id="rId40" Type="http://schemas.openxmlformats.org/officeDocument/2006/relationships/hyperlink" Target="https://cdn.who.int/media/docs/default-source/mental-health/mental-health-atlas-2024-country-profiles/ethiopia.pdf?sfvrsn=b09067b_1" TargetMode="External"/><Relationship Id="rId45" Type="http://schemas.openxmlformats.org/officeDocument/2006/relationships/footer" Target="footer1.xml"/><Relationship Id="rId53" Type="http://schemas.openxmlformats.org/officeDocument/2006/relationships/customXml" Target="../customXml/item6.xml"/><Relationship Id="rId5" Type="http://schemas.openxmlformats.org/officeDocument/2006/relationships/webSettings" Target="webSettings.xml"/><Relationship Id="rId10" Type="http://schemas.openxmlformats.org/officeDocument/2006/relationships/hyperlink" Target="https://www.alerthospital.gov.et/doctors.php" TargetMode="External"/><Relationship Id="rId19" Type="http://schemas.openxmlformats.org/officeDocument/2006/relationships/hyperlink" Target="https://www.hrw.org/news/2025/09/12/ethiopian-health-professionals-to-resume-striking" TargetMode="External"/><Relationship Id="rId31" Type="http://schemas.openxmlformats.org/officeDocument/2006/relationships/hyperlink" Target="https://mfrv2.moh.gov.et/" TargetMode="External"/><Relationship Id="rId44" Type="http://schemas.openxmlformats.org/officeDocument/2006/relationships/header" Target="header2.xml"/><Relationship Id="rId52"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s://addisinsight.net/2025/02/05/ministry-of-health-orders-termination-of-5000-cdc-and-usaid-funded-workers/" TargetMode="External"/><Relationship Id="rId14" Type="http://schemas.openxmlformats.org/officeDocument/2006/relationships/hyperlink" Target="https://www.terveyskirjasto.fi/far04489/epipen-jr?q=epipen" TargetMode="External"/><Relationship Id="rId22" Type="http://schemas.openxmlformats.org/officeDocument/2006/relationships/hyperlink" Target="https://maatieto.migri.fi/base/2724d19a-5460-485d-bff8-6cd8f75f86d5/countryDocument/e4084424-c368-4f8f-9283-b3d0788ec469" TargetMode="External"/><Relationship Id="rId27" Type="http://schemas.openxmlformats.org/officeDocument/2006/relationships/hyperlink" Target="https://pmc.ncbi.nlm.nih.gov/articles/PMC12005562/pdf/pgph.0004470.pdf" TargetMode="External"/><Relationship Id="rId30" Type="http://schemas.openxmlformats.org/officeDocument/2006/relationships/hyperlink" Target="https://www.scribd.com/document/871917098/HEP-Optimization-Implementation-Manual-Revised-September-20-2021" TargetMode="External"/><Relationship Id="rId35" Type="http://schemas.openxmlformats.org/officeDocument/2006/relationships/hyperlink" Target="https://www.unicef.org/ethiopia/media/12556/file/UNICEF_Ethiopia_Health_Budget_Brief_2024-25.pdf.pdf" TargetMode="External"/><Relationship Id="rId43" Type="http://schemas.openxmlformats.org/officeDocument/2006/relationships/header" Target="header1.xml"/><Relationship Id="rId48" Type="http://schemas.openxmlformats.org/officeDocument/2006/relationships/theme" Target="theme/theme1.xml"/><Relationship Id="rId8" Type="http://schemas.openxmlformats.org/officeDocument/2006/relationships/hyperlink" Target="https://www.acaps.org/fileadmin/Data_Product/Main_media/20250313_ACAPS_Implications_of_the_US_aid_freeze___terminations_for_Ethiopia.pdf" TargetMode="External"/><Relationship Id="rId51" Type="http://schemas.openxmlformats.org/officeDocument/2006/relationships/customXml" Target="../customXml/item4.xml"/><Relationship Id="rId3" Type="http://schemas.openxmlformats.org/officeDocument/2006/relationships/styles" Target="styles.xml"/><Relationship Id="rId12" Type="http://schemas.openxmlformats.org/officeDocument/2006/relationships/hyperlink" Target="https://bti-project.org/fileadmin/api/content/en/downloads/reports/country_report_2026_ETH.pdf" TargetMode="External"/><Relationship Id="rId17" Type="http://schemas.openxmlformats.org/officeDocument/2006/relationships/hyperlink" Target="https://pmc.ncbi.nlm.nih.gov/articles/PMC10866294/pdf/EJHS33S1-0001.pdf" TargetMode="External"/><Relationship Id="rId25" Type="http://schemas.openxmlformats.org/officeDocument/2006/relationships/hyperlink" Target="https://borgenproject.org/ethiopian-mental-health/" TargetMode="External"/><Relationship Id="rId33" Type="http://schemas.openxmlformats.org/officeDocument/2006/relationships/hyperlink" Target="https://data.humdata.org/dataset/ethiopian-health-facilities" TargetMode="External"/><Relationship Id="rId38" Type="http://schemas.openxmlformats.org/officeDocument/2006/relationships/hyperlink" Target="https://www.afro.who.int/countries/ethiopia/news/ethiopia-takes-bold-strides-health-taxes-drive-universal-health-coverage" TargetMode="External"/><Relationship Id="rId46" Type="http://schemas.openxmlformats.org/officeDocument/2006/relationships/fontTable" Target="fontTable.xml"/><Relationship Id="rId20" Type="http://schemas.openxmlformats.org/officeDocument/2006/relationships/hyperlink" Target="https://sas-space.sas.ac.uk/9919/1/RLC%20BP%20No.5.pdf" TargetMode="External"/><Relationship Id="rId41" Type="http://schemas.openxmlformats.org/officeDocument/2006/relationships/hyperlink" Target="https://srhdpeuwpubsa.blob.core.windows.net/whdh/DATADOT/COUNTRY/PDF/231_Ethiopia.pdf" TargetMode="Externa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https://www.slideshare.net/slideshow/ethiopian-essential-medicines-list-eml-7th-edition_2024-pdf/276606631" TargetMode="External"/><Relationship Id="rId23" Type="http://schemas.openxmlformats.org/officeDocument/2006/relationships/hyperlink" Target="https://maatieto.migri.fi/base/2724d19a-5460-485d-bff8-6cd8f75f86d5/countryDocument/38c89469-70c2-43fb-8ead-08af3e03aeed" TargetMode="External"/><Relationship Id="rId28" Type="http://schemas.openxmlformats.org/officeDocument/2006/relationships/hyperlink" Target="https://www.mofed.gov.et/media/filer_public/fa/3e/fa3e75a5-f3e7-4acb-a49f-73a425e1f512/citizen_budget_newsletter.pdf" TargetMode="External"/><Relationship Id="rId36" Type="http://schemas.openxmlformats.org/officeDocument/2006/relationships/hyperlink" Target="https://www.trade.gov/country-commercial-guides/ethiopia-healthcare" TargetMode="External"/><Relationship Id="rId49" Type="http://schemas.openxmlformats.org/officeDocument/2006/relationships/customXml" Target="../customXml/item2.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acaps.org/en/about-us/who-we-are" TargetMode="External"/><Relationship Id="rId1" Type="http://schemas.openxmlformats.org/officeDocument/2006/relationships/hyperlink" Target="https://www.acaps.org/en/about-us/who-we-ar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38D4B49475244EFBEACFC4B2A3968A1"/>
        <w:category>
          <w:name w:val="Yleiset"/>
          <w:gallery w:val="placeholder"/>
        </w:category>
        <w:types>
          <w:type w:val="bbPlcHdr"/>
        </w:types>
        <w:behaviors>
          <w:behavior w:val="content"/>
        </w:behaviors>
        <w:guid w:val="{E2946B4F-3739-479D-AA08-3C614301AFD1}"/>
      </w:docPartPr>
      <w:docPartBody>
        <w:p w:rsidR="00874D54" w:rsidRDefault="00874D54">
          <w:pPr>
            <w:pStyle w:val="938D4B49475244EFBEACFC4B2A3968A1"/>
          </w:pPr>
          <w:r w:rsidRPr="00AA10D2">
            <w:rPr>
              <w:rStyle w:val="Paikkamerkkiteksti"/>
            </w:rPr>
            <w:t>Kirjoita tekstiä napsauttamalla tai napauttamalla tätä.</w:t>
          </w:r>
        </w:p>
      </w:docPartBody>
    </w:docPart>
    <w:docPart>
      <w:docPartPr>
        <w:name w:val="A5220C7A475143D6930C1C423BDF91CF"/>
        <w:category>
          <w:name w:val="Yleiset"/>
          <w:gallery w:val="placeholder"/>
        </w:category>
        <w:types>
          <w:type w:val="bbPlcHdr"/>
        </w:types>
        <w:behaviors>
          <w:behavior w:val="content"/>
        </w:behaviors>
        <w:guid w:val="{E03EBDA5-0D14-488F-8A46-E7628E837AC5}"/>
      </w:docPartPr>
      <w:docPartBody>
        <w:p w:rsidR="00874D54" w:rsidRDefault="00874D54">
          <w:pPr>
            <w:pStyle w:val="A5220C7A475143D6930C1C423BDF91CF"/>
          </w:pPr>
          <w:r w:rsidRPr="00AA10D2">
            <w:rPr>
              <w:rStyle w:val="Paikkamerkkiteksti"/>
            </w:rPr>
            <w:t>Kirjoita tekstiä napsauttamalla tai napauttamalla tätä.</w:t>
          </w:r>
        </w:p>
      </w:docPartBody>
    </w:docPart>
    <w:docPart>
      <w:docPartPr>
        <w:name w:val="55E1C40F7E414CE9ACC6EFB14CA1FA9D"/>
        <w:category>
          <w:name w:val="Yleiset"/>
          <w:gallery w:val="placeholder"/>
        </w:category>
        <w:types>
          <w:type w:val="bbPlcHdr"/>
        </w:types>
        <w:behaviors>
          <w:behavior w:val="content"/>
        </w:behaviors>
        <w:guid w:val="{58D5C454-4677-418D-9762-1A502A9A6992}"/>
      </w:docPartPr>
      <w:docPartBody>
        <w:p w:rsidR="00874D54" w:rsidRDefault="00874D54">
          <w:pPr>
            <w:pStyle w:val="55E1C40F7E414CE9ACC6EFB14CA1FA9D"/>
          </w:pPr>
          <w:r w:rsidRPr="00810134">
            <w:rPr>
              <w:rStyle w:val="Paikkamerkkiteksti"/>
              <w:lang w:val="en-GB"/>
            </w:rPr>
            <w:t>.</w:t>
          </w:r>
        </w:p>
      </w:docPartBody>
    </w:docPart>
    <w:docPart>
      <w:docPartPr>
        <w:name w:val="5DFEACB39C394F6BAAFBAAB1A36EAF68"/>
        <w:category>
          <w:name w:val="Yleiset"/>
          <w:gallery w:val="placeholder"/>
        </w:category>
        <w:types>
          <w:type w:val="bbPlcHdr"/>
        </w:types>
        <w:behaviors>
          <w:behavior w:val="content"/>
        </w:behaviors>
        <w:guid w:val="{728AFE9C-CF1A-4B14-B4DF-7A5C7987841A}"/>
      </w:docPartPr>
      <w:docPartBody>
        <w:p w:rsidR="00874D54" w:rsidRDefault="00874D54">
          <w:pPr>
            <w:pStyle w:val="5DFEACB39C394F6BAAFBAAB1A36EAF68"/>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74D54"/>
    <w:rsid w:val="00321AE3"/>
    <w:rsid w:val="004A338A"/>
    <w:rsid w:val="00874D54"/>
    <w:rsid w:val="009F3C53"/>
    <w:rsid w:val="00C658DC"/>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fi-FI" w:eastAsia="fi-FI"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938D4B49475244EFBEACFC4B2A3968A1">
    <w:name w:val="938D4B49475244EFBEACFC4B2A3968A1"/>
  </w:style>
  <w:style w:type="paragraph" w:customStyle="1" w:styleId="A5220C7A475143D6930C1C423BDF91CF">
    <w:name w:val="A5220C7A475143D6930C1C423BDF91CF"/>
  </w:style>
  <w:style w:type="paragraph" w:customStyle="1" w:styleId="55E1C40F7E414CE9ACC6EFB14CA1FA9D">
    <w:name w:val="55E1C40F7E414CE9ACC6EFB14CA1FA9D"/>
  </w:style>
  <w:style w:type="paragraph" w:customStyle="1" w:styleId="5DFEACB39C394F6BAAFBAAB1A36EAF68">
    <w:name w:val="5DFEACB39C394F6BAAFBAAB1A36EAF6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CHILD HEALTH CARE,HEALTH CARE,PRIMARY HEALTH CARE,HEALTH SERVICES,MEDICINES,AVAILABILITY,HOSPITALS,COUNTRYSIDE,URBAN AREAS,HEALTH CARE PERSONNEL,STATISTICS (DATA),DISEASES,MEDICAL SUPPLIES,MENTAL HEALTH SERVICES,BUDGETING,FINANCE,ECONOMIC RESOURCES</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Ethiopia</TermName>
          <TermId xmlns="http://schemas.microsoft.com/office/infopath/2007/PartnerControls">6dc467ff-9ca5-4cb1-bba7-1f3a8e2996ab</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2026-05-25T22:00:00+00:00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Value>
      <Value>115</Value>
      <Value>16</Value>
      <Value>1</Value>
      <Value>116</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40</Value>
    </COIDocOriginCountry>
    <COIDocLanguage xmlns="e235e197-502c-49f1-8696-39d199cd5131">10</COIDocLanguage>
    <COIDocTags xmlns="e235e197-502c-49f1-8696-39d199cd5131"/>
    <COIDocLevel xmlns="b5be3156-7e14-46bc-bfca-5c242eb3de3f">Public</COIDocLevel>
    <COIDocAbstract xmlns="b5be3156-7e14-46bc-bfca-5c242eb3de3f" xsi:nil="true"/>
    <COIWSGroundsRejection xmlns="b5be3156-7e14-46bc-bfca-5c242eb3de3f" xsi:nil="true"/>
    <COIDocAuthors xmlns="e235e197-502c-49f1-8696-39d199cd5131">
      <Value>143</Value>
    </COIDocAuthors>
    <COIDocID xmlns="b5be3156-7e14-46bc-bfca-5c242eb3de3f">1057</COIDocID>
    <_dlc_DocId xmlns="e235e197-502c-49f1-8696-39d199cd5131">FI011-215589946-13009</_dlc_DocId>
    <_dlc_DocIdUrl xmlns="e235e197-502c-49f1-8696-39d199cd5131">
      <Url>https://coiadmin.euaa.europa.eu/administration/finland/_layouts/15/DocIdRedir.aspx?ID=FI011-215589946-13009</Url>
      <Description>FI011-215589946-13009</Description>
    </_dlc_DocIdUrl>
  </documentManagement>
</p:properties>
</file>

<file path=customXml/itemProps1.xml><?xml version="1.0" encoding="utf-8"?>
<ds:datastoreItem xmlns:ds="http://schemas.openxmlformats.org/officeDocument/2006/customXml" ds:itemID="{61484176-31DB-44F9-A766-343D21C5CEBC}">
  <ds:schemaRefs>
    <ds:schemaRef ds:uri="http://schemas.openxmlformats.org/officeDocument/2006/bibliography"/>
  </ds:schemaRefs>
</ds:datastoreItem>
</file>

<file path=customXml/itemProps2.xml><?xml version="1.0" encoding="utf-8"?>
<ds:datastoreItem xmlns:ds="http://schemas.openxmlformats.org/officeDocument/2006/customXml" ds:itemID="{D5695C23-9504-458F-A3EE-14F4E8886517}"/>
</file>

<file path=customXml/itemProps3.xml><?xml version="1.0" encoding="utf-8"?>
<ds:datastoreItem xmlns:ds="http://schemas.openxmlformats.org/officeDocument/2006/customXml" ds:itemID="{72AE022D-DF38-496A-85BC-31871AB96D95}"/>
</file>

<file path=customXml/itemProps4.xml><?xml version="1.0" encoding="utf-8"?>
<ds:datastoreItem xmlns:ds="http://schemas.openxmlformats.org/officeDocument/2006/customXml" ds:itemID="{CF9FD2F4-3E4F-4C55-8731-148EC346C90F}"/>
</file>

<file path=customXml/itemProps5.xml><?xml version="1.0" encoding="utf-8"?>
<ds:datastoreItem xmlns:ds="http://schemas.openxmlformats.org/officeDocument/2006/customXml" ds:itemID="{B5DEBB05-67EB-4A68-8ACD-475DFA1A3AB0}"/>
</file>

<file path=customXml/itemProps6.xml><?xml version="1.0" encoding="utf-8"?>
<ds:datastoreItem xmlns:ds="http://schemas.openxmlformats.org/officeDocument/2006/customXml" ds:itemID="{F5FE18B1-7268-4ED9-8CC0-1649630879E8}"/>
</file>

<file path=docProps/app.xml><?xml version="1.0" encoding="utf-8"?>
<Properties xmlns="http://schemas.openxmlformats.org/officeDocument/2006/extended-properties" xmlns:vt="http://schemas.openxmlformats.org/officeDocument/2006/docPropsVTypes">
  <Template>Normal</Template>
  <TotalTime>0</TotalTime>
  <Pages>13</Pages>
  <Words>4568</Words>
  <Characters>37009</Characters>
  <Application>Microsoft Office Word</Application>
  <DocSecurity>0</DocSecurity>
  <Lines>308</Lines>
  <Paragraphs>82</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41495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Etiopia / Terveydenhuoltojärjestelmä, terveyspalvelujen saatavuus eri puolilla maata, adrenaliinin ja antihistamiinin saatavuus // Ethiopia / Health care system, availability of health services across the country, availability of adrenaline and antihistam</dc:title>
  <dc:subject/>
  <dc:creator/>
  <cp:keywords/>
  <cp:lastModifiedBy/>
  <cp:revision>1</cp:revision>
  <dcterms:created xsi:type="dcterms:W3CDTF">2026-05-26T06:51:00Z</dcterms:created>
  <dcterms:modified xsi:type="dcterms:W3CDTF">2026-05-26T07:00:00Z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_dlc_DocIdItemGuid">
    <vt:lpwstr>923d4df8-c699-4488-83cd-5bbfec006760</vt:lpwstr>
  </property>
  <property fmtid="{D5CDD505-2E9C-101B-9397-08002B2CF9AE}" pid="4" name="COIDocPublishersMM">
    <vt:lpwstr>115;#Maahanmuuttovirasto (MIGRI)|2e5f83a0-5a84-4a68-a064-ceb823ccc98a</vt:lpwstr>
  </property>
  <property fmtid="{D5CDD505-2E9C-101B-9397-08002B2CF9AE}" pid="5" name="COIDocAuthorsMM">
    <vt:lpwstr>116;#MAATIETOPALVELU|718956cb-5a02-48eb-badd-61c6fb0692f5</vt:lpwstr>
  </property>
  <property fmtid="{D5CDD505-2E9C-101B-9397-08002B2CF9AE}" pid="6" name="COIDocLanguageMM">
    <vt:lpwstr>1;#Finnish|d07062f0-7d8d-435b-93eb-e02c3282c9ee</vt:lpwstr>
  </property>
  <property fmtid="{D5CDD505-2E9C-101B-9397-08002B2CF9AE}" pid="7" name="COIDocTagsMM">
    <vt:lpwstr/>
  </property>
  <property fmtid="{D5CDD505-2E9C-101B-9397-08002B2CF9AE}" pid="8" name="COIDocOriginCountryMM">
    <vt:lpwstr>16;#Ethiopia|6dc467ff-9ca5-4cb1-bba7-1f3a8e2996ab</vt:lpwstr>
  </property>
  <property fmtid="{D5CDD505-2E9C-101B-9397-08002B2CF9AE}" pid="9" name="COIInformTypeMM">
    <vt:lpwstr>4;#Response to COI Query|74af11f0-82c2-4825-bd8f-d6b1cac3a3aa</vt:lpwstr>
  </property>
</Properties>
</file>