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34E8C0A"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275F4BE1"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0DEEAE1D" w14:textId="4CB00F3C" w:rsidR="00800AA9" w:rsidRPr="00800AA9" w:rsidRDefault="00800AA9" w:rsidP="00C348A3">
      <w:pPr>
        <w:spacing w:before="0" w:after="0"/>
      </w:pPr>
      <w:r w:rsidRPr="00BB7F45">
        <w:rPr>
          <w:b/>
        </w:rPr>
        <w:t>Asiakirjan tunnus:</w:t>
      </w:r>
      <w:r>
        <w:t xml:space="preserve"> KT</w:t>
      </w:r>
      <w:r w:rsidR="00FB7202">
        <w:t>1432</w:t>
      </w:r>
    </w:p>
    <w:p w14:paraId="189A4AEE" w14:textId="2B5D948B" w:rsidR="00800AA9" w:rsidRDefault="00800AA9" w:rsidP="00C348A3">
      <w:pPr>
        <w:spacing w:before="0" w:after="0"/>
      </w:pPr>
      <w:r w:rsidRPr="00BB7F45">
        <w:rPr>
          <w:b/>
        </w:rPr>
        <w:t>Päivämäärä</w:t>
      </w:r>
      <w:r>
        <w:t xml:space="preserve">: </w:t>
      </w:r>
      <w:r w:rsidR="00E44155" w:rsidRPr="00E44155">
        <w:t>16.10.2026</w:t>
      </w:r>
    </w:p>
    <w:p w14:paraId="72394F5F" w14:textId="6D752C16"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 </w:t>
      </w:r>
    </w:p>
    <w:p w14:paraId="1BA6D139" w14:textId="77777777" w:rsidR="00800AA9" w:rsidRPr="00633BBD" w:rsidRDefault="009E68D6" w:rsidP="00800AA9">
      <w:pPr>
        <w:rPr>
          <w:rStyle w:val="Otsikko1Char"/>
          <w:b w:val="0"/>
          <w:sz w:val="20"/>
          <w:szCs w:val="20"/>
        </w:rPr>
      </w:pPr>
      <w:r>
        <w:rPr>
          <w:b/>
        </w:rPr>
        <w:pict w14:anchorId="15711581">
          <v:rect id="_x0000_i1026" style="width:0;height:1.5pt" o:hralign="center" o:hrstd="t" o:hr="t" fillcolor="#a0a0a0" stroked="f"/>
        </w:pict>
      </w:r>
    </w:p>
    <w:p w14:paraId="69B525C9" w14:textId="3C301A67" w:rsidR="008020E6" w:rsidRPr="00FB7202" w:rsidRDefault="009E68D6"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1506AFFCA70A4FF592179DE6ABB4F3BF"/>
          </w:placeholder>
          <w:text/>
        </w:sdtPr>
        <w:sdtEndPr>
          <w:rPr>
            <w:rStyle w:val="Otsikko1Char"/>
          </w:rPr>
        </w:sdtEndPr>
        <w:sdtContent>
          <w:r w:rsidR="00FB7202" w:rsidRPr="00FB7202">
            <w:rPr>
              <w:rStyle w:val="Otsikko1Char"/>
              <w:rFonts w:cs="Times New Roman"/>
              <w:b/>
              <w:szCs w:val="24"/>
            </w:rPr>
            <w:t>Etelä-Afrikka</w:t>
          </w:r>
          <w:r w:rsidR="00543F66" w:rsidRPr="00FB7202">
            <w:rPr>
              <w:rStyle w:val="Otsikko1Char"/>
              <w:rFonts w:cs="Times New Roman"/>
              <w:b/>
              <w:szCs w:val="24"/>
            </w:rPr>
            <w:t xml:space="preserve"> / </w:t>
          </w:r>
          <w:r w:rsidR="00FB7202">
            <w:rPr>
              <w:rStyle w:val="Otsikko1Char"/>
              <w:rFonts w:cs="Times New Roman"/>
              <w:b/>
              <w:szCs w:val="24"/>
            </w:rPr>
            <w:t>Etelä-Afrikan ulkopuolella</w:t>
          </w:r>
          <w:r w:rsidR="00FB7202" w:rsidRPr="00FB7202">
            <w:rPr>
              <w:rStyle w:val="Otsikko1Char"/>
              <w:rFonts w:cs="Times New Roman"/>
              <w:b/>
              <w:szCs w:val="24"/>
            </w:rPr>
            <w:t xml:space="preserve"> syntyneen k</w:t>
          </w:r>
          <w:r w:rsidR="00FB7202">
            <w:rPr>
              <w:rStyle w:val="Otsikko1Char"/>
              <w:rFonts w:cs="Times New Roman"/>
              <w:b/>
              <w:szCs w:val="24"/>
            </w:rPr>
            <w:t>ansalaisuus 1980–1990-luvuilla</w:t>
          </w:r>
        </w:sdtContent>
      </w:sdt>
    </w:p>
    <w:sdt>
      <w:sdtPr>
        <w:rPr>
          <w:rStyle w:val="Otsikko1Char"/>
          <w:rFonts w:cs="Times New Roman"/>
          <w:b/>
          <w:szCs w:val="24"/>
          <w:lang w:val="en-US"/>
        </w:rPr>
        <w:alias w:val="Country / Title in English"/>
        <w:tag w:val="Country / Title in English"/>
        <w:id w:val="2146699517"/>
        <w:lock w:val="sdtLocked"/>
        <w:placeholder>
          <w:docPart w:val="69A6E0AB79DA42F88D92D2FE56FCF2C6"/>
        </w:placeholder>
        <w:text/>
      </w:sdtPr>
      <w:sdtEndPr>
        <w:rPr>
          <w:rStyle w:val="Kappaleenoletusfontti"/>
          <w:rFonts w:eastAsia="Times New Roman"/>
        </w:rPr>
      </w:sdtEndPr>
      <w:sdtContent>
        <w:p w14:paraId="6577850E" w14:textId="3B2511E9" w:rsidR="00082DFE" w:rsidRPr="00FB7202" w:rsidRDefault="00FB7202" w:rsidP="00543F66">
          <w:pPr>
            <w:pStyle w:val="POTSIKKO"/>
            <w:rPr>
              <w:lang w:val="en-US"/>
            </w:rPr>
          </w:pPr>
          <w:r>
            <w:rPr>
              <w:rStyle w:val="Otsikko1Char"/>
              <w:rFonts w:cs="Times New Roman"/>
              <w:b/>
              <w:szCs w:val="24"/>
              <w:lang w:val="en-US"/>
            </w:rPr>
            <w:t>South Africa</w:t>
          </w:r>
          <w:r w:rsidR="00810134" w:rsidRPr="00FB7202">
            <w:rPr>
              <w:rStyle w:val="Otsikko1Char"/>
              <w:rFonts w:cs="Times New Roman"/>
              <w:b/>
              <w:szCs w:val="24"/>
              <w:lang w:val="en-US"/>
            </w:rPr>
            <w:t xml:space="preserve"> / </w:t>
          </w:r>
          <w:r>
            <w:rPr>
              <w:rStyle w:val="Otsikko1Char"/>
              <w:rFonts w:cs="Times New Roman"/>
              <w:b/>
              <w:szCs w:val="24"/>
              <w:lang w:val="en-US"/>
            </w:rPr>
            <w:t>Citizenship of a person born outside South Africa in 1980s and 1990s</w:t>
          </w:r>
        </w:p>
      </w:sdtContent>
    </w:sdt>
    <w:p w14:paraId="35385FA6" w14:textId="77777777" w:rsidR="00082DFE" w:rsidRDefault="009E68D6" w:rsidP="00082DFE">
      <w:pPr>
        <w:rPr>
          <w:b/>
        </w:rPr>
      </w:pPr>
      <w:r>
        <w:rPr>
          <w:b/>
        </w:rPr>
        <w:pict w14:anchorId="2E52A9DD">
          <v:rect id="_x0000_i1027" style="width:0;height:1.5pt" o:hralign="center" o:hrstd="t" o:hr="t" fillcolor="#a0a0a0" stroked="f"/>
        </w:pict>
      </w:r>
    </w:p>
    <w:p w14:paraId="4EBA3CEB"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9383E3114CBF45BF994412FF445F505C"/>
        </w:placeholder>
      </w:sdtPr>
      <w:sdtEndPr>
        <w:rPr>
          <w:rStyle w:val="Kappaleenoletusfontti"/>
          <w:color w:val="404040" w:themeColor="text1" w:themeTint="BF"/>
        </w:rPr>
      </w:sdtEndPr>
      <w:sdtContent>
        <w:sdt>
          <w:sdtPr>
            <w:alias w:val="Questions"/>
            <w:tag w:val="Fill in the questions here"/>
            <w:id w:val="353243802"/>
            <w:placeholder>
              <w:docPart w:val="FAFA02EB21B84FAE8F4186261E62A699"/>
            </w:placeholder>
            <w:text w:multiLine="1"/>
          </w:sdtPr>
          <w:sdtContent>
            <w:p w14:paraId="59BFE680" w14:textId="536F9C93" w:rsidR="00810134" w:rsidRPr="001678AD" w:rsidRDefault="00A46B8E" w:rsidP="00500B84">
              <w:pPr>
                <w:pStyle w:val="Lainaus"/>
                <w:ind w:left="0"/>
                <w:jc w:val="left"/>
                <w:rPr>
                  <w:i w:val="0"/>
                  <w:iCs w:val="0"/>
                  <w:color w:val="000000" w:themeColor="text1"/>
                </w:rPr>
              </w:pPr>
              <w:r w:rsidRPr="00A46B8E">
                <w:br/>
                <w:t>1. Millä perusteella Etelä-Afrikan ulkopuolella vuonna 1982 syntynyt lapsi sai syntyessään Etelä-Afrikan kansalaisuuden?</w:t>
              </w:r>
              <w:r w:rsidRPr="00A46B8E">
                <w:br/>
                <w:t>2. Voiko lapsi saada Etelä-Afrikan kansalaisuuden takautuvasti, jos syntymä rekisteröidään myöhemmin? Onko päätös harkinnanvarainen vai myönnetäänkö kansalaisuus automaattisesti?</w:t>
              </w:r>
              <w:r w:rsidRPr="00A46B8E">
                <w:br/>
                <w:t>3. Tarvitaanko Etelä-Afrikan kansalaisuuden saamiseen molempien huoltajien suostumus?</w:t>
              </w:r>
            </w:p>
          </w:sdtContent>
        </w:sdt>
      </w:sdtContent>
    </w:sdt>
    <w:p w14:paraId="31FAA241" w14:textId="77777777" w:rsidR="00082DFE" w:rsidRPr="00C10032" w:rsidRDefault="00082DFE" w:rsidP="00C348A3">
      <w:pPr>
        <w:pStyle w:val="Numeroimatonotsikko"/>
        <w:rPr>
          <w:lang w:val="en-GB"/>
        </w:rPr>
      </w:pPr>
      <w:r w:rsidRPr="00C10032">
        <w:rPr>
          <w:lang w:val="en-GB"/>
        </w:rPr>
        <w:t>Questions</w:t>
      </w:r>
    </w:p>
    <w:sdt>
      <w:sdtPr>
        <w:rPr>
          <w:rStyle w:val="KysymyksetChar"/>
          <w:lang w:val="en-US"/>
        </w:rPr>
        <w:alias w:val="Questions"/>
        <w:tag w:val="Fill in the questions here"/>
        <w:id w:val="-849104524"/>
        <w:lock w:val="sdtLocked"/>
        <w:placeholder>
          <w:docPart w:val="82851EE173894C6FA827EB88FD89AFD9"/>
        </w:placeholder>
        <w:text w:multiLine="1"/>
      </w:sdtPr>
      <w:sdtEndPr>
        <w:rPr>
          <w:rStyle w:val="KysymyksetChar"/>
        </w:rPr>
      </w:sdtEndPr>
      <w:sdtContent>
        <w:p w14:paraId="772F64B6" w14:textId="0EFC9670" w:rsidR="00082DFE" w:rsidRPr="00FB7202" w:rsidRDefault="00FB7202" w:rsidP="003C5382">
          <w:pPr>
            <w:pStyle w:val="Lainaus"/>
            <w:ind w:left="0"/>
            <w:jc w:val="left"/>
            <w:rPr>
              <w:rStyle w:val="KysymyksetChar"/>
              <w:lang w:val="en-US"/>
            </w:rPr>
          </w:pPr>
          <w:r w:rsidRPr="00FB7202">
            <w:rPr>
              <w:rStyle w:val="KysymyksetChar"/>
              <w:lang w:val="en-US"/>
            </w:rPr>
            <w:t xml:space="preserve">1. On what grounds did a child born outside South Africa in 1982 acquire South African citizenship at birth? </w:t>
          </w:r>
          <w:r w:rsidR="00065F29">
            <w:rPr>
              <w:rStyle w:val="KysymyksetChar"/>
              <w:lang w:val="en-US"/>
            </w:rPr>
            <w:br/>
          </w:r>
          <w:r w:rsidRPr="00FB7202">
            <w:rPr>
              <w:rStyle w:val="KysymyksetChar"/>
              <w:lang w:val="en-US"/>
            </w:rPr>
            <w:t>2. Can a child acquire South African citizenship retroactively if the birth is registered later? Is the decision discretionary or is citizenship granted automatically? 3. Is the consent of both guardians required to obtain South African citizenship?</w:t>
          </w:r>
        </w:p>
      </w:sdtContent>
    </w:sdt>
    <w:p w14:paraId="703796CC" w14:textId="77777777" w:rsidR="00082DFE" w:rsidRDefault="009E68D6" w:rsidP="00082DFE">
      <w:pPr>
        <w:pStyle w:val="LeiptekstiMigri"/>
        <w:ind w:left="0"/>
        <w:rPr>
          <w:b/>
        </w:rPr>
      </w:pPr>
      <w:r>
        <w:rPr>
          <w:b/>
        </w:rPr>
        <w:pict w14:anchorId="344B5F60">
          <v:rect id="_x0000_i1028" style="width:0;height:1.5pt" o:hralign="center" o:bullet="t" o:hrstd="t" o:hr="t" fillcolor="#a0a0a0" stroked="f"/>
        </w:pict>
      </w:r>
    </w:p>
    <w:p w14:paraId="5C6D83A8" w14:textId="77777777" w:rsidR="00C42088" w:rsidRDefault="00C42088" w:rsidP="00082DFE">
      <w:pPr>
        <w:pStyle w:val="LeiptekstiMigri"/>
        <w:ind w:left="0"/>
        <w:rPr>
          <w:lang w:val="en-GB"/>
        </w:rPr>
      </w:pPr>
    </w:p>
    <w:p w14:paraId="1FA0F38B" w14:textId="5DBEB6D7" w:rsidR="00543F66" w:rsidRDefault="00C42088" w:rsidP="00543F66">
      <w:pPr>
        <w:pStyle w:val="Otsikko1"/>
        <w:rPr>
          <w:color w:val="auto"/>
        </w:rPr>
      </w:pPr>
      <w:bookmarkStart w:id="0" w:name="_Hlk129259295"/>
      <w:r w:rsidRPr="00500B84">
        <w:rPr>
          <w:color w:val="auto"/>
        </w:rPr>
        <w:lastRenderedPageBreak/>
        <w:t>Millä perusteella Etelä-Afrikan ulkopuolella vuonna 1982 syntynyt lapsi sai syntyessään Etelä-Afrikan kansalaisuuden?</w:t>
      </w:r>
    </w:p>
    <w:p w14:paraId="29744196" w14:textId="189AEC71" w:rsidR="003C1C90" w:rsidRDefault="00D122A8" w:rsidP="003C1C90">
      <w:r>
        <w:t>Vuoden 1949 kansalaisuuslai</w:t>
      </w:r>
      <w:r w:rsidR="005754E5">
        <w:t>ssa</w:t>
      </w:r>
      <w:r>
        <w:t xml:space="preserve"> (</w:t>
      </w:r>
      <w:r w:rsidRPr="00D122A8">
        <w:t xml:space="preserve">South African </w:t>
      </w:r>
      <w:proofErr w:type="spellStart"/>
      <w:r w:rsidRPr="00D122A8">
        <w:t>Citizenship</w:t>
      </w:r>
      <w:proofErr w:type="spellEnd"/>
      <w:r w:rsidRPr="00D122A8">
        <w:t xml:space="preserve"> Act</w:t>
      </w:r>
      <w:r w:rsidR="00065F29">
        <w:t xml:space="preserve"> 44</w:t>
      </w:r>
      <w:r w:rsidRPr="00D122A8">
        <w:t>, 1949</w:t>
      </w:r>
      <w:r w:rsidR="006D3399">
        <w:t>)</w:t>
      </w:r>
      <w:r w:rsidR="004C6505">
        <w:t xml:space="preserve"> myöhemmin tehtyine muutoksineen, määrätään </w:t>
      </w:r>
      <w:r>
        <w:t xml:space="preserve">6 </w:t>
      </w:r>
      <w:r w:rsidR="00E44155">
        <w:t>artiklassa</w:t>
      </w:r>
      <w:r w:rsidR="004C6505">
        <w:t xml:space="preserve"> että</w:t>
      </w:r>
      <w:r>
        <w:t xml:space="preserve"> </w:t>
      </w:r>
      <w:r w:rsidR="003C1C90">
        <w:t>”</w:t>
      </w:r>
      <w:r w:rsidR="00125E38">
        <w:t>U</w:t>
      </w:r>
      <w:r w:rsidR="003C1C90">
        <w:t>nionin”</w:t>
      </w:r>
      <w:r w:rsidR="00125E38">
        <w:rPr>
          <w:rStyle w:val="Alaviitteenviite"/>
        </w:rPr>
        <w:footnoteReference w:id="1"/>
      </w:r>
      <w:r w:rsidR="003C1C90">
        <w:t xml:space="preserve"> ulkopuolella syntynyt lapsi sa</w:t>
      </w:r>
      <w:r w:rsidR="009C2668">
        <w:t>a</w:t>
      </w:r>
      <w:r w:rsidR="003C1C90">
        <w:t xml:space="preserve"> Etelä-Afrikan kansalaisuuden </w:t>
      </w:r>
      <w:r w:rsidR="004C6505">
        <w:t>(</w:t>
      </w:r>
      <w:r w:rsidR="003C1C90">
        <w:t>muun muassa</w:t>
      </w:r>
      <w:r w:rsidR="004C6505">
        <w:t xml:space="preserve">, </w:t>
      </w:r>
      <w:r w:rsidR="003C1C90">
        <w:t xml:space="preserve">harvinaisempia tapauksia ei ole tässä käyty läpi), jos </w:t>
      </w:r>
    </w:p>
    <w:p w14:paraId="139727F8" w14:textId="5C02D2A6" w:rsidR="003C1C90" w:rsidRPr="00C846BB" w:rsidRDefault="003C1C90" w:rsidP="003C1C90">
      <w:r>
        <w:t>a) lapsen isä oli lapsen syntymän aikaan Etelä-Afrikan kansalainen ja lapsen syntymä o</w:t>
      </w:r>
      <w:r w:rsidR="00710460">
        <w:t>n</w:t>
      </w:r>
      <w:r>
        <w:t xml:space="preserve"> rekisteröity syntymien, avioliittojen ja kuolemien rekisteröintiä koskevan lain </w:t>
      </w:r>
      <w:r w:rsidRPr="00125E38">
        <w:t>(</w:t>
      </w:r>
      <w:proofErr w:type="spellStart"/>
      <w:r w:rsidRPr="00125E38">
        <w:t>Births</w:t>
      </w:r>
      <w:proofErr w:type="spellEnd"/>
      <w:r w:rsidR="00C846BB" w:rsidRPr="00125E38">
        <w:t>,</w:t>
      </w:r>
      <w:r w:rsidRPr="00125E38">
        <w:t xml:space="preserve"> </w:t>
      </w:r>
      <w:proofErr w:type="spellStart"/>
      <w:r w:rsidRPr="00125E38">
        <w:t>Marriages</w:t>
      </w:r>
      <w:proofErr w:type="spellEnd"/>
      <w:r w:rsidRPr="00125E38">
        <w:t xml:space="preserve"> and </w:t>
      </w:r>
      <w:proofErr w:type="spellStart"/>
      <w:r w:rsidRPr="00125E38">
        <w:t>Deaths</w:t>
      </w:r>
      <w:proofErr w:type="spellEnd"/>
      <w:r w:rsidRPr="00125E38">
        <w:t xml:space="preserve"> </w:t>
      </w:r>
      <w:proofErr w:type="spellStart"/>
      <w:r w:rsidRPr="00125E38">
        <w:t>Registration</w:t>
      </w:r>
      <w:proofErr w:type="spellEnd"/>
      <w:r w:rsidRPr="00125E38">
        <w:t xml:space="preserve"> Act, 1963, Act No. 81 of 1963</w:t>
      </w:r>
      <w:r w:rsidR="00982C17" w:rsidRPr="00125E38">
        <w:rPr>
          <w:rStyle w:val="Alaviitteenviite"/>
        </w:rPr>
        <w:footnoteReference w:id="2"/>
      </w:r>
      <w:r w:rsidRPr="00C846BB">
        <w:t xml:space="preserve">) </w:t>
      </w:r>
      <w:r w:rsidR="00E44155">
        <w:t>artikla</w:t>
      </w:r>
      <w:r w:rsidR="00501CCF">
        <w:t xml:space="preserve">n </w:t>
      </w:r>
      <w:r w:rsidRPr="00C846BB">
        <w:t xml:space="preserve">17 </w:t>
      </w:r>
      <w:r w:rsidR="00501CCF">
        <w:t xml:space="preserve">momentin </w:t>
      </w:r>
      <w:r w:rsidRPr="00C846BB">
        <w:t xml:space="preserve">A mukaisesti; </w:t>
      </w:r>
      <w:r w:rsidR="00EA004E">
        <w:t>tai</w:t>
      </w:r>
    </w:p>
    <w:p w14:paraId="34F1677A" w14:textId="2DAE8EAB" w:rsidR="003C1C90" w:rsidRDefault="003C1C90" w:rsidP="003C1C90">
      <w:r w:rsidRPr="003C1C90">
        <w:t xml:space="preserve">b) lapsen äiti </w:t>
      </w:r>
      <w:r w:rsidR="003251B9">
        <w:t>on</w:t>
      </w:r>
      <w:r w:rsidRPr="003C1C90">
        <w:t xml:space="preserve"> Etelä-Afrikan kansalainen</w:t>
      </w:r>
      <w:r>
        <w:t xml:space="preserve"> ja </w:t>
      </w:r>
      <w:r w:rsidR="00710460">
        <w:t xml:space="preserve">lapsen </w:t>
      </w:r>
      <w:r>
        <w:t>syntymä o</w:t>
      </w:r>
      <w:r w:rsidR="003251B9">
        <w:t>n</w:t>
      </w:r>
      <w:r>
        <w:t xml:space="preserve"> rekisteröity em. </w:t>
      </w:r>
      <w:r w:rsidR="003251B9">
        <w:t>rekisteröinti</w:t>
      </w:r>
      <w:r>
        <w:t xml:space="preserve">lain </w:t>
      </w:r>
      <w:r w:rsidR="00293208">
        <w:t>81/1963</w:t>
      </w:r>
      <w:r w:rsidR="00293208">
        <w:t xml:space="preserve"> </w:t>
      </w:r>
      <w:r>
        <w:t>mukaisesti</w:t>
      </w:r>
      <w:r w:rsidR="00292A96">
        <w:t>:</w:t>
      </w:r>
    </w:p>
    <w:p w14:paraId="3B22CA02" w14:textId="71BB53E5" w:rsidR="003251B9" w:rsidRPr="003251B9" w:rsidRDefault="003251B9" w:rsidP="003251B9">
      <w:pPr>
        <w:ind w:left="720"/>
        <w:rPr>
          <w:lang w:val="en-US"/>
        </w:rPr>
      </w:pPr>
      <w:r w:rsidRPr="003251B9">
        <w:rPr>
          <w:lang w:val="en-US"/>
        </w:rPr>
        <w:t>”6. Persons born outside Union after date of commencement of this Act.</w:t>
      </w:r>
    </w:p>
    <w:p w14:paraId="40AC887E" w14:textId="6024FD7D" w:rsidR="003251B9" w:rsidRPr="003251B9" w:rsidRDefault="003251B9" w:rsidP="003251B9">
      <w:pPr>
        <w:ind w:left="720"/>
        <w:rPr>
          <w:lang w:val="en-US"/>
        </w:rPr>
      </w:pPr>
      <w:r w:rsidRPr="003251B9">
        <w:rPr>
          <w:lang w:val="en-US"/>
        </w:rPr>
        <w:t>(1)</w:t>
      </w:r>
      <w:r w:rsidR="00235C1B">
        <w:rPr>
          <w:lang w:val="en-US"/>
        </w:rPr>
        <w:t xml:space="preserve"> </w:t>
      </w:r>
      <w:r w:rsidRPr="003251B9">
        <w:rPr>
          <w:lang w:val="en-US"/>
        </w:rPr>
        <w:t>A person born outside the Union on or after the date of commencement of this Act shall, subject to the provisions of sub-section (2), be a South African citizen if -</w:t>
      </w:r>
    </w:p>
    <w:p w14:paraId="4C79E221" w14:textId="619AD14E" w:rsidR="003251B9" w:rsidRPr="003251B9" w:rsidRDefault="003251B9" w:rsidP="003251B9">
      <w:pPr>
        <w:ind w:left="720"/>
        <w:rPr>
          <w:lang w:val="en-US"/>
        </w:rPr>
      </w:pPr>
      <w:r w:rsidRPr="003251B9">
        <w:rPr>
          <w:lang w:val="en-US"/>
        </w:rPr>
        <w:t>(</w:t>
      </w:r>
      <w:r>
        <w:rPr>
          <w:lang w:val="en-US"/>
        </w:rPr>
        <w:t>A</w:t>
      </w:r>
      <w:r w:rsidRPr="003251B9">
        <w:rPr>
          <w:lang w:val="en-US"/>
        </w:rPr>
        <w:t>)</w:t>
      </w:r>
    </w:p>
    <w:p w14:paraId="38A57AF5" w14:textId="38FEECB7" w:rsidR="003251B9" w:rsidRPr="003251B9" w:rsidRDefault="003251B9" w:rsidP="003251B9">
      <w:pPr>
        <w:ind w:left="720"/>
        <w:rPr>
          <w:lang w:val="en-US"/>
        </w:rPr>
      </w:pPr>
      <w:r w:rsidRPr="003251B9">
        <w:rPr>
          <w:lang w:val="en-US"/>
        </w:rPr>
        <w:t>(i)</w:t>
      </w:r>
      <w:r w:rsidR="00235C1B">
        <w:rPr>
          <w:lang w:val="en-US"/>
        </w:rPr>
        <w:t xml:space="preserve"> </w:t>
      </w:r>
      <w:r w:rsidRPr="003251B9">
        <w:rPr>
          <w:lang w:val="en-US"/>
        </w:rPr>
        <w:t>his father was, at the time of the birth, a South African citizen and the birth is registered in terms of the provisions of section 17A of the Births. Marriages and Deaths Registration Act, 1963 (Act No. 81 of 1963); or</w:t>
      </w:r>
    </w:p>
    <w:p w14:paraId="6F5EC209" w14:textId="3317DA5E" w:rsidR="003251B9" w:rsidRDefault="003251B9" w:rsidP="003251B9">
      <w:pPr>
        <w:ind w:left="720"/>
        <w:rPr>
          <w:lang w:val="en-US"/>
        </w:rPr>
      </w:pPr>
      <w:r w:rsidRPr="003251B9">
        <w:rPr>
          <w:lang w:val="en-US"/>
        </w:rPr>
        <w:t>(ii)</w:t>
      </w:r>
      <w:r w:rsidR="006D3399">
        <w:rPr>
          <w:lang w:val="en-US"/>
        </w:rPr>
        <w:t xml:space="preserve"> </w:t>
      </w:r>
      <w:r w:rsidRPr="003251B9">
        <w:rPr>
          <w:lang w:val="en-US"/>
        </w:rPr>
        <w:t>his mother is a South African citizen and his birth has been registered in terms of subparagraph (i); or</w:t>
      </w:r>
      <w:r>
        <w:rPr>
          <w:lang w:val="en-US"/>
        </w:rPr>
        <w:t xml:space="preserve"> […]”</w:t>
      </w:r>
      <w:r>
        <w:rPr>
          <w:rStyle w:val="Alaviitteenviite"/>
          <w:lang w:val="en-US"/>
        </w:rPr>
        <w:footnoteReference w:id="3"/>
      </w:r>
    </w:p>
    <w:p w14:paraId="579597B4" w14:textId="21E1466E" w:rsidR="00DB4197" w:rsidRPr="0068300D" w:rsidRDefault="006D3399" w:rsidP="00DB4197">
      <w:r>
        <w:t>Vuoden 1949 kansalaisuusl</w:t>
      </w:r>
      <w:r w:rsidR="00DB4197" w:rsidRPr="0068300D">
        <w:t xml:space="preserve">ain </w:t>
      </w:r>
      <w:r w:rsidR="00E44155">
        <w:t>artikla</w:t>
      </w:r>
      <w:r w:rsidR="00501CCF">
        <w:t>ss</w:t>
      </w:r>
      <w:r w:rsidR="00E44155">
        <w:t>a</w:t>
      </w:r>
      <w:r w:rsidR="00DB4197" w:rsidRPr="0068300D">
        <w:t xml:space="preserve"> 7 määrätään, että </w:t>
      </w:r>
      <w:r w:rsidR="00293208">
        <w:t>”</w:t>
      </w:r>
      <w:r w:rsidR="00DB4197">
        <w:t>j</w:t>
      </w:r>
      <w:r w:rsidR="00DB4197" w:rsidRPr="0068300D">
        <w:t>okaine</w:t>
      </w:r>
      <w:r w:rsidR="00DB4197">
        <w:t>n […]</w:t>
      </w:r>
      <w:r w:rsidR="00DB4197" w:rsidRPr="0068300D">
        <w:t xml:space="preserve">, joka on Etelä-Afrikan kansalainen </w:t>
      </w:r>
      <w:r w:rsidR="00DB4197">
        <w:t xml:space="preserve">5 tai 6 </w:t>
      </w:r>
      <w:r w:rsidR="00E44155">
        <w:t>artikla</w:t>
      </w:r>
      <w:r w:rsidR="00501CCF">
        <w:t>n</w:t>
      </w:r>
      <w:r w:rsidR="00DB4197">
        <w:t xml:space="preserve"> </w:t>
      </w:r>
      <w:r w:rsidR="00DB4197" w:rsidRPr="0068300D">
        <w:t xml:space="preserve">määräysten mukaisesti, on </w:t>
      </w:r>
      <w:r w:rsidR="00501CCF">
        <w:t>momentin</w:t>
      </w:r>
      <w:r w:rsidR="00DB4197" w:rsidRPr="0068300D">
        <w:t xml:space="preserve"> 2 määräysten mukaisesti Etelä-Afrikan kansalainen syntyperä</w:t>
      </w:r>
      <w:r w:rsidR="00DB4197">
        <w:t xml:space="preserve">nsä </w:t>
      </w:r>
      <w:r w:rsidR="00293208">
        <w:t>[</w:t>
      </w:r>
      <w:r w:rsidR="00DB4197">
        <w:t>verisiteensä</w:t>
      </w:r>
      <w:r w:rsidR="004C6505">
        <w:t xml:space="preserve">, </w:t>
      </w:r>
      <w:r w:rsidR="00A46B8E">
        <w:t>”</w:t>
      </w:r>
      <w:proofErr w:type="spellStart"/>
      <w:r w:rsidR="00DB4197">
        <w:t>by</w:t>
      </w:r>
      <w:proofErr w:type="spellEnd"/>
      <w:r w:rsidR="00DB4197">
        <w:t xml:space="preserve"> </w:t>
      </w:r>
      <w:proofErr w:type="spellStart"/>
      <w:r w:rsidR="00DB4197">
        <w:t>descent</w:t>
      </w:r>
      <w:proofErr w:type="spellEnd"/>
      <w:r w:rsidR="00A46B8E">
        <w:t>”</w:t>
      </w:r>
      <w:r w:rsidR="00293208">
        <w:t>]</w:t>
      </w:r>
      <w:r w:rsidR="00DB4197">
        <w:t xml:space="preserve"> perusteella</w:t>
      </w:r>
      <w:r w:rsidR="00293208">
        <w:t>”</w:t>
      </w:r>
      <w:r w:rsidR="00962F19">
        <w:t>:</w:t>
      </w:r>
    </w:p>
    <w:p w14:paraId="20E9ACF5" w14:textId="77777777" w:rsidR="00DB4197" w:rsidRDefault="00DB4197" w:rsidP="00DB4197">
      <w:pPr>
        <w:ind w:left="720"/>
        <w:rPr>
          <w:lang w:val="en-US"/>
        </w:rPr>
      </w:pPr>
      <w:r>
        <w:rPr>
          <w:lang w:val="en-US"/>
        </w:rPr>
        <w:t xml:space="preserve">“7. </w:t>
      </w:r>
      <w:r w:rsidRPr="0068300D">
        <w:rPr>
          <w:lang w:val="en-US"/>
        </w:rPr>
        <w:t>South African citizens by descent.</w:t>
      </w:r>
    </w:p>
    <w:p w14:paraId="3F9D014E" w14:textId="77777777" w:rsidR="00DB4197" w:rsidRPr="0068300D" w:rsidRDefault="00DB4197" w:rsidP="00DB4197">
      <w:pPr>
        <w:ind w:left="720"/>
        <w:rPr>
          <w:lang w:val="en-US"/>
        </w:rPr>
      </w:pPr>
      <w:r w:rsidRPr="0068300D">
        <w:rPr>
          <w:lang w:val="en-US"/>
        </w:rPr>
        <w:t xml:space="preserve">Every person </w:t>
      </w:r>
      <w:r>
        <w:rPr>
          <w:lang w:val="en-US"/>
        </w:rPr>
        <w:t xml:space="preserve">[…] </w:t>
      </w:r>
      <w:r w:rsidRPr="0068300D">
        <w:rPr>
          <w:lang w:val="en-US"/>
        </w:rPr>
        <w:t>who is a South African citizen by virtue of the provisions of section five or six shall, subject to the provisions of sub-section (2), be a South African citizen by descent.</w:t>
      </w:r>
      <w:r>
        <w:rPr>
          <w:lang w:val="en-US"/>
        </w:rPr>
        <w:t>”</w:t>
      </w:r>
      <w:r>
        <w:rPr>
          <w:rStyle w:val="Alaviitteenviite"/>
          <w:lang w:val="en-US"/>
        </w:rPr>
        <w:footnoteReference w:id="4"/>
      </w:r>
    </w:p>
    <w:p w14:paraId="6A5DCD14" w14:textId="0EF296F6" w:rsidR="00125E38" w:rsidRPr="0068394A" w:rsidRDefault="007A5890" w:rsidP="00125E38">
      <w:r>
        <w:t xml:space="preserve">Vastaavasti </w:t>
      </w:r>
      <w:r w:rsidR="00962F19">
        <w:t>”</w:t>
      </w:r>
      <w:r>
        <w:t>r</w:t>
      </w:r>
      <w:r w:rsidR="00125E38" w:rsidRPr="0068394A">
        <w:t>ekisteröintilain</w:t>
      </w:r>
      <w:r w:rsidR="00962F19">
        <w:t>”</w:t>
      </w:r>
      <w:r w:rsidR="00125E38" w:rsidRPr="0068394A">
        <w:t xml:space="preserve"> </w:t>
      </w:r>
      <w:r w:rsidR="00E44155">
        <w:t>artikla</w:t>
      </w:r>
      <w:r w:rsidR="00501CCF">
        <w:t xml:space="preserve">n </w:t>
      </w:r>
      <w:r w:rsidR="00125E38" w:rsidRPr="0068394A">
        <w:t>17 A-</w:t>
      </w:r>
      <w:r w:rsidR="00501CCF">
        <w:t>momentissa</w:t>
      </w:r>
      <w:r w:rsidR="00125E38" w:rsidRPr="0068394A">
        <w:t xml:space="preserve"> määrätään, e</w:t>
      </w:r>
      <w:r w:rsidR="00125E38">
        <w:t xml:space="preserve">ttä jos henkilö on syntynyt Etelä-Afrikan ulkopuolella ja hän on Etelä-Afrikan kansalainen </w:t>
      </w:r>
      <w:r w:rsidRPr="007A5890">
        <w:t xml:space="preserve">vuoden 1949 kansalaisuuslain 6 </w:t>
      </w:r>
      <w:r w:rsidR="00E44155">
        <w:t>artikla</w:t>
      </w:r>
      <w:r w:rsidR="00501CCF">
        <w:t>n</w:t>
      </w:r>
      <w:r w:rsidRPr="007A5890">
        <w:t xml:space="preserve"> 1 momentin a</w:t>
      </w:r>
      <w:r w:rsidR="00A46B8E">
        <w:t>-</w:t>
      </w:r>
      <w:r w:rsidR="00501CCF">
        <w:t>ala</w:t>
      </w:r>
      <w:r w:rsidRPr="007A5890">
        <w:t xml:space="preserve">kohdan nojalla, jos hänen syntymänsä rekisteröidään tämän </w:t>
      </w:r>
      <w:r w:rsidR="00E44155">
        <w:t>artikla</w:t>
      </w:r>
      <w:r w:rsidRPr="007A5890">
        <w:t xml:space="preserve">n säännösten puitteissa, hänen syntymänsä voidaan, huomioiden 7 </w:t>
      </w:r>
      <w:r w:rsidR="00E44155">
        <w:t>artikla</w:t>
      </w:r>
      <w:r w:rsidRPr="007A5890">
        <w:t xml:space="preserve">n säännökset, rekisteröidä 3 </w:t>
      </w:r>
      <w:r w:rsidR="00E44155">
        <w:t>artikla</w:t>
      </w:r>
      <w:r w:rsidRPr="007A5890">
        <w:t>n 3 tai 4 momentissa tarkoitetun rekisteröijän tai avustavan rekisteröijän toimesta edellyttäen, että säädetyt tiedot toimitetaan kyseiselle virkailijalle ja että hakija noudattaa kaikkia muita tämän lain säännöksiä sekä tämän lain nojalla annettuja määräyksiä</w:t>
      </w:r>
      <w:r>
        <w:t>:</w:t>
      </w:r>
    </w:p>
    <w:p w14:paraId="2B916224" w14:textId="77777777" w:rsidR="00125E38" w:rsidRPr="00162C9B" w:rsidRDefault="00125E38" w:rsidP="00125E38">
      <w:pPr>
        <w:ind w:left="720"/>
        <w:rPr>
          <w:lang w:val="en-US"/>
        </w:rPr>
      </w:pPr>
      <w:r>
        <w:rPr>
          <w:lang w:val="en-US"/>
        </w:rPr>
        <w:lastRenderedPageBreak/>
        <w:t>“</w:t>
      </w:r>
      <w:r w:rsidRPr="00162C9B">
        <w:rPr>
          <w:lang w:val="en-US"/>
        </w:rPr>
        <w:t>Registration of certain births and deaths taking place outside Republic</w:t>
      </w:r>
    </w:p>
    <w:p w14:paraId="2B23BF5A" w14:textId="77777777" w:rsidR="00971149" w:rsidRDefault="00125E38" w:rsidP="00971149">
      <w:pPr>
        <w:ind w:left="720"/>
        <w:rPr>
          <w:lang w:val="en-US"/>
        </w:rPr>
      </w:pPr>
      <w:r w:rsidRPr="00C122EB">
        <w:rPr>
          <w:lang w:val="en-US"/>
        </w:rPr>
        <w:t>17A. (1) If a person is born outside the Republic, and that person is a South African citizen by virtue of the provisions of section 6(1)(a) of the South African Citizenship Act, 1949 (Act 44 of 1949), if his birth is registered in terms of the provisions of this section, his birth may, subject to the provisions of section 7, be registered by the registrar or assistant registrar concerned contemplated in section 3(3) or (4) provided that the prescribed particulars are furnished to that official and the applicant complies with all other provisions of this Act and the regulations made thereunder.</w:t>
      </w:r>
      <w:r>
        <w:rPr>
          <w:lang w:val="en-US"/>
        </w:rPr>
        <w:t>”</w:t>
      </w:r>
      <w:r>
        <w:rPr>
          <w:rStyle w:val="Alaviitteenviite"/>
          <w:lang w:val="en-US"/>
        </w:rPr>
        <w:footnoteReference w:id="5"/>
      </w:r>
    </w:p>
    <w:p w14:paraId="4C8D77AD" w14:textId="72C04F7F" w:rsidR="00125E38" w:rsidRDefault="00E44155" w:rsidP="00971149">
      <w:r>
        <w:t>Artikla</w:t>
      </w:r>
      <w:r w:rsidR="00501CCF">
        <w:t>ss</w:t>
      </w:r>
      <w:r>
        <w:t>a</w:t>
      </w:r>
      <w:r w:rsidR="00125E38" w:rsidRPr="000B101A">
        <w:t xml:space="preserve"> 7 määrätään, että syntymä</w:t>
      </w:r>
      <w:r w:rsidR="00125E38">
        <w:t>ä</w:t>
      </w:r>
      <w:r w:rsidR="00125E38" w:rsidRPr="000B101A">
        <w:t xml:space="preserve"> ja kuolema</w:t>
      </w:r>
      <w:r w:rsidR="00125E38">
        <w:t xml:space="preserve">a ei saa rekisteröidä vuotta myöhemmin syntymän tai kuoleman jälkeen, </w:t>
      </w:r>
      <w:r w:rsidR="00125E38" w:rsidRPr="00501CCF">
        <w:t>paitsi viranomaisen kirjallisella luvalla</w:t>
      </w:r>
      <w:r w:rsidR="00125E38">
        <w:t xml:space="preserve"> ja </w:t>
      </w:r>
      <w:r w:rsidR="004C6505">
        <w:t>suorittamalla maksu</w:t>
      </w:r>
      <w:r w:rsidR="00125E38">
        <w:t>, (jos asiasta on määrätty maksu)</w:t>
      </w:r>
      <w:r w:rsidR="00F163B8">
        <w:t>:</w:t>
      </w:r>
      <w:r w:rsidR="00125E38" w:rsidRPr="000B101A">
        <w:t xml:space="preserve"> </w:t>
      </w:r>
    </w:p>
    <w:p w14:paraId="6A34F984" w14:textId="77777777" w:rsidR="00125E38" w:rsidRDefault="00125E38" w:rsidP="00125E38">
      <w:pPr>
        <w:ind w:left="720"/>
        <w:rPr>
          <w:lang w:val="en-US"/>
        </w:rPr>
      </w:pPr>
      <w:r>
        <w:rPr>
          <w:lang w:val="en-US"/>
        </w:rPr>
        <w:t>“</w:t>
      </w:r>
      <w:r w:rsidRPr="000B101A">
        <w:rPr>
          <w:lang w:val="en-US"/>
        </w:rPr>
        <w:t xml:space="preserve">Registration of birth or death after one year </w:t>
      </w:r>
    </w:p>
    <w:p w14:paraId="0D553CB6" w14:textId="77777777" w:rsidR="00125E38" w:rsidRDefault="00125E38" w:rsidP="00125E38">
      <w:pPr>
        <w:ind w:left="720"/>
        <w:rPr>
          <w:lang w:val="en-US"/>
        </w:rPr>
      </w:pPr>
      <w:r w:rsidRPr="000B101A">
        <w:rPr>
          <w:lang w:val="en-US"/>
        </w:rPr>
        <w:t>7. No birth or death shall be registered after the expiry of one year from the date of such birth or death except upon the written authority of the Secretary and the payment of the prescribed fee (if any).</w:t>
      </w:r>
      <w:r>
        <w:rPr>
          <w:lang w:val="en-US"/>
        </w:rPr>
        <w:t>”</w:t>
      </w:r>
      <w:r>
        <w:rPr>
          <w:rStyle w:val="Alaviitteenviite"/>
          <w:lang w:val="en-US"/>
        </w:rPr>
        <w:footnoteReference w:id="6"/>
      </w:r>
    </w:p>
    <w:p w14:paraId="1A06B9FB" w14:textId="27C31C91" w:rsidR="00125E38" w:rsidRDefault="00501CCF" w:rsidP="00125E38">
      <w:r w:rsidRPr="00501CCF">
        <w:t>Py</w:t>
      </w:r>
      <w:r>
        <w:t>kälissä</w:t>
      </w:r>
      <w:r w:rsidR="00125E38" w:rsidRPr="000B101A">
        <w:t xml:space="preserve"> 3(3) ja 4 käsitellään rekisteröintiä </w:t>
      </w:r>
      <w:r w:rsidR="00125E38">
        <w:t>Etelä-Afrikan ulkopuolella mm. Etelä-Afrikan edustustoissa.</w:t>
      </w:r>
      <w:r w:rsidR="00125E38">
        <w:rPr>
          <w:rStyle w:val="Alaviitteenviite"/>
        </w:rPr>
        <w:footnoteReference w:id="7"/>
      </w:r>
    </w:p>
    <w:p w14:paraId="07C3D141" w14:textId="77777777" w:rsidR="002D3497" w:rsidRDefault="002D3497" w:rsidP="00125E38"/>
    <w:p w14:paraId="73A4CAB6" w14:textId="747CAE2E" w:rsidR="00872F32" w:rsidRPr="00872F32" w:rsidRDefault="00C42088" w:rsidP="00872F32">
      <w:pPr>
        <w:pStyle w:val="Otsikko1"/>
      </w:pPr>
      <w:r w:rsidRPr="00500B84">
        <w:t>Voiko lapsi saada Etelä-Afrikan kansalaisuuden takautuvasti, jos syntymä rekisteröidään myöhemmin? Onko päätös harkinnanvarainen vai myönnetäänkö kansalaisuus automaattisesti?</w:t>
      </w:r>
    </w:p>
    <w:p w14:paraId="4E2FCEE3" w14:textId="3ABC703F" w:rsidR="00B90302" w:rsidRDefault="00872F32" w:rsidP="00872F32">
      <w:r>
        <w:t xml:space="preserve">Kuten edellä on todettu, vuoden 1963 rekisteröintilain 7 </w:t>
      </w:r>
      <w:r w:rsidR="00E44155">
        <w:t>artikla</w:t>
      </w:r>
      <w:r>
        <w:t>ss</w:t>
      </w:r>
      <w:r w:rsidR="00E44155">
        <w:t>a</w:t>
      </w:r>
      <w:r w:rsidRPr="000B101A">
        <w:t xml:space="preserve"> määrätään, että syntymä</w:t>
      </w:r>
      <w:r>
        <w:t>ä</w:t>
      </w:r>
      <w:r w:rsidRPr="000B101A">
        <w:t xml:space="preserve"> </w:t>
      </w:r>
      <w:r>
        <w:t xml:space="preserve">ei </w:t>
      </w:r>
      <w:r w:rsidR="009420C7">
        <w:t>voi</w:t>
      </w:r>
      <w:r>
        <w:t xml:space="preserve"> rekisteröidä vuotta myöhemmin syntymän jälkeen, </w:t>
      </w:r>
      <w:r w:rsidRPr="00501CCF">
        <w:t>paitsi viranomaisen kirjallisella luvalla</w:t>
      </w:r>
      <w:r>
        <w:t>.</w:t>
      </w:r>
      <w:r>
        <w:rPr>
          <w:rStyle w:val="Alaviitteenviite"/>
          <w:lang w:val="en-US"/>
        </w:rPr>
        <w:footnoteReference w:id="8"/>
      </w:r>
      <w:r w:rsidR="009C11F7">
        <w:t xml:space="preserve"> </w:t>
      </w:r>
    </w:p>
    <w:p w14:paraId="2A45601D" w14:textId="67C52208" w:rsidR="00D877AD" w:rsidRDefault="0025392D" w:rsidP="00872F32">
      <w:r>
        <w:t xml:space="preserve">Rekisteröimättömien </w:t>
      </w:r>
      <w:r w:rsidR="00D877AD">
        <w:t>ja määräajan jälkeen rekisteröityjen</w:t>
      </w:r>
      <w:r>
        <w:t xml:space="preserve"> </w:t>
      </w:r>
      <w:r w:rsidR="00D877AD">
        <w:t xml:space="preserve">lasten </w:t>
      </w:r>
      <w:r>
        <w:t xml:space="preserve">osuus Etelä-Afrikassa on kuitenkin ollut suuri. </w:t>
      </w:r>
      <w:r w:rsidR="009420C7">
        <w:t>Toronton yliopiston tekemässä selvityksessä siteerataan</w:t>
      </w:r>
      <w:r w:rsidR="006B58C1">
        <w:t xml:space="preserve"> Etelä-Afrikan tilastovirastoa</w:t>
      </w:r>
      <w:r w:rsidR="006B58C1">
        <w:rPr>
          <w:rStyle w:val="Alaviitteenviite"/>
        </w:rPr>
        <w:footnoteReference w:id="9"/>
      </w:r>
      <w:r w:rsidR="006B58C1">
        <w:t xml:space="preserve">, jonka mukaan 1980-luvulla arviolta vain 25 % syntymistä rekisteröitiin vuoden sisällä syntymästä. </w:t>
      </w:r>
      <w:r w:rsidR="008C7240">
        <w:t>Vuonna 1994 37 % lapsista rekisteröitiin.</w:t>
      </w:r>
      <w:r w:rsidR="0019157F" w:rsidRPr="0019157F">
        <w:t xml:space="preserve"> </w:t>
      </w:r>
      <w:r w:rsidR="0019157F">
        <w:t>Rekisteröityjen osuuden kasvu ajoittuu apartheid-rotuerottelun päättymiseen 1990-luvun alkupuolella. V</w:t>
      </w:r>
      <w:r w:rsidR="00D877AD">
        <w:t>uonna</w:t>
      </w:r>
      <w:r w:rsidR="0019157F">
        <w:t xml:space="preserve"> 1994</w:t>
      </w:r>
      <w:r w:rsidR="00D877AD">
        <w:t xml:space="preserve"> yli 600 000 </w:t>
      </w:r>
      <w:r w:rsidR="003106C6">
        <w:t xml:space="preserve">suoritetusta </w:t>
      </w:r>
      <w:r w:rsidR="00D877AD">
        <w:t xml:space="preserve">rekisteröinnistä hieman yli 400 000 oli ”myöhäisiä rekisteröintejä” ja hieman yli </w:t>
      </w:r>
      <w:r w:rsidR="003106C6">
        <w:t>200 000 määräajan sisällä tehtyjä rekisteröintejä. Myöhässä rekisteröityjen lasten osuus oli vuoteen 2004 asti suurempi kuin määräajassa rekisteröityjen.</w:t>
      </w:r>
      <w:r w:rsidR="003106C6">
        <w:rPr>
          <w:rStyle w:val="Alaviitteenviite"/>
        </w:rPr>
        <w:footnoteReference w:id="10"/>
      </w:r>
    </w:p>
    <w:p w14:paraId="369CC255" w14:textId="4C772B38" w:rsidR="00872F32" w:rsidRDefault="0025392D" w:rsidP="00872F32">
      <w:r>
        <w:t xml:space="preserve">Lisäksi </w:t>
      </w:r>
      <w:r w:rsidR="009420C7">
        <w:t>selvityksessä</w:t>
      </w:r>
      <w:r w:rsidR="00F163B8">
        <w:t xml:space="preserve"> viitataan </w:t>
      </w:r>
      <w:r w:rsidR="009C11F7">
        <w:t>YK:n lasten</w:t>
      </w:r>
      <w:r w:rsidR="00F163B8">
        <w:t>rahasto</w:t>
      </w:r>
      <w:r w:rsidR="009C11F7">
        <w:t xml:space="preserve"> Unicefi</w:t>
      </w:r>
      <w:r w:rsidR="00F163B8">
        <w:t>in</w:t>
      </w:r>
      <w:r w:rsidR="009C11F7">
        <w:t xml:space="preserve">, jonka mukaan vuonna 1991 </w:t>
      </w:r>
      <w:r>
        <w:t>24</w:t>
      </w:r>
      <w:r w:rsidR="009C11F7">
        <w:t xml:space="preserve"> % eteläafrikkalaisista lapsista oli </w:t>
      </w:r>
      <w:r w:rsidR="00F163B8">
        <w:t>syntymässään rekisteröity</w:t>
      </w:r>
      <w:r w:rsidR="009C11F7">
        <w:t xml:space="preserve">. </w:t>
      </w:r>
      <w:r w:rsidR="00D877AD">
        <w:t>Tämä r</w:t>
      </w:r>
      <w:r w:rsidR="009C11F7">
        <w:t xml:space="preserve">ekisteröityjen osuus kattoi </w:t>
      </w:r>
      <w:r w:rsidR="00F163B8">
        <w:lastRenderedPageBreak/>
        <w:t>määrä</w:t>
      </w:r>
      <w:r w:rsidR="00B90302">
        <w:t xml:space="preserve">ajassa rekisteröityjen lisäksi </w:t>
      </w:r>
      <w:r w:rsidR="00D877AD">
        <w:t>ne rekisteröinnit</w:t>
      </w:r>
      <w:r w:rsidR="00B90302">
        <w:t>, jotka oli suoritettu yli vuosi syntymän jälkeen</w:t>
      </w:r>
      <w:r w:rsidR="009C11F7">
        <w:t>.</w:t>
      </w:r>
      <w:r w:rsidR="006B58C1">
        <w:t xml:space="preserve"> Vuoteen 2012 mennessä syntymä</w:t>
      </w:r>
      <w:r w:rsidR="00F163B8">
        <w:t>ssään rekisteröityjen</w:t>
      </w:r>
      <w:r w:rsidR="006B58C1">
        <w:t xml:space="preserve"> osuus nousi 95 %:iin.</w:t>
      </w:r>
      <w:r w:rsidR="009C11F7">
        <w:rPr>
          <w:rStyle w:val="Alaviitteenviite"/>
        </w:rPr>
        <w:footnoteReference w:id="11"/>
      </w:r>
    </w:p>
    <w:p w14:paraId="7D975129" w14:textId="7D0F6F18" w:rsidR="00307006" w:rsidRDefault="00307006" w:rsidP="00872F32">
      <w:r>
        <w:t>Väestön rekisteröinti oli apartheidin aikana keino kontrolloida väestöä. Tuolloin väestö jaettiin eri kategorioihin rodun mukaan, eivätkä monet olleet halukkaita rekisteröimään lapsiaan. Apartheid-järjestelmän purkamisen aikaan 1990-luvun alkupuolel</w:t>
      </w:r>
      <w:r w:rsidR="00971149">
        <w:t>t</w:t>
      </w:r>
      <w:r>
        <w:t>a lähtien rekisteröinnit muuttuivat</w:t>
      </w:r>
      <w:r w:rsidR="0019157F">
        <w:t xml:space="preserve"> väestön kannalta hyödyllisiksi vaikuttaen mm. sosiaaliohjelmiin pääsemiseen.</w:t>
      </w:r>
      <w:r w:rsidR="0019157F">
        <w:rPr>
          <w:rStyle w:val="Alaviitteenviite"/>
        </w:rPr>
        <w:footnoteReference w:id="12"/>
      </w:r>
    </w:p>
    <w:p w14:paraId="5486B93B" w14:textId="0B960688" w:rsidR="00E87AFF" w:rsidRDefault="006634DC" w:rsidP="00B237C9">
      <w:r>
        <w:t>Vuoden 1949 kansalaisuusl</w:t>
      </w:r>
      <w:r w:rsidR="00C46104">
        <w:t>ai</w:t>
      </w:r>
      <w:r w:rsidR="0041031D">
        <w:t xml:space="preserve">n </w:t>
      </w:r>
      <w:r w:rsidR="00E44155">
        <w:t>artiklassa</w:t>
      </w:r>
      <w:r w:rsidR="0041031D">
        <w:t xml:space="preserve"> 40</w:t>
      </w:r>
      <w:r w:rsidR="00C46104">
        <w:t xml:space="preserve"> m</w:t>
      </w:r>
      <w:r w:rsidR="0041031D">
        <w:t>äärätään</w:t>
      </w:r>
      <w:r w:rsidR="00293208">
        <w:t xml:space="preserve">, että ”ministeri voi antaa säädöksen </w:t>
      </w:r>
      <w:r w:rsidR="00293208">
        <w:t>”kansalaisuutta koskevan tunnustamistodistu</w:t>
      </w:r>
      <w:r w:rsidR="00293208">
        <w:t>st</w:t>
      </w:r>
      <w:r w:rsidR="00293208">
        <w:t>en” (epävirallinen käännös sanoista ”</w:t>
      </w:r>
      <w:proofErr w:type="spellStart"/>
      <w:r w:rsidR="00293208">
        <w:t>certificate</w:t>
      </w:r>
      <w:proofErr w:type="spellEnd"/>
      <w:r w:rsidR="00293208">
        <w:t xml:space="preserve"> of </w:t>
      </w:r>
      <w:proofErr w:type="spellStart"/>
      <w:r w:rsidR="00293208">
        <w:t>acknowledgement</w:t>
      </w:r>
      <w:proofErr w:type="spellEnd"/>
      <w:r w:rsidR="00293208">
        <w:t xml:space="preserve"> of South African </w:t>
      </w:r>
      <w:proofErr w:type="spellStart"/>
      <w:r w:rsidR="00293208">
        <w:t>citizenship</w:t>
      </w:r>
      <w:proofErr w:type="spellEnd"/>
      <w:r w:rsidR="00293208">
        <w:t xml:space="preserve">”) </w:t>
      </w:r>
      <w:r w:rsidR="00293208">
        <w:t xml:space="preserve">myöntämisestä edellyttäen, että säädös ei ole ristiriidassa kansalaisuuslain kanssa, </w:t>
      </w:r>
      <w:r w:rsidR="00972B37">
        <w:t xml:space="preserve">henkilöille, jotka ovat syntyneet muualla kuin </w:t>
      </w:r>
      <w:r w:rsidR="00417AA0">
        <w:t>U</w:t>
      </w:r>
      <w:r w:rsidR="00972B37">
        <w:t>nionin alueella.</w:t>
      </w:r>
      <w:r w:rsidR="00E87AFF">
        <w:rPr>
          <w:rStyle w:val="Alaviitteenviite"/>
        </w:rPr>
        <w:footnoteReference w:id="13"/>
      </w:r>
      <w:r w:rsidR="007C1ACF">
        <w:t xml:space="preserve"> </w:t>
      </w:r>
      <w:r w:rsidR="00F113CC">
        <w:t>I</w:t>
      </w:r>
      <w:r w:rsidR="00640246">
        <w:t xml:space="preserve">lmeisesti todistuksessa on kyse henkilöllä jo </w:t>
      </w:r>
      <w:r w:rsidR="00F113CC">
        <w:t>syntymästään</w:t>
      </w:r>
      <w:r w:rsidR="00640246">
        <w:t xml:space="preserve"> olleen kansalaisuuden todentamisesta</w:t>
      </w:r>
      <w:r w:rsidR="00F113CC">
        <w:t xml:space="preserve">, koska </w:t>
      </w:r>
      <w:r w:rsidR="00E44155">
        <w:t>artiklassa</w:t>
      </w:r>
      <w:r w:rsidR="00F113CC">
        <w:t xml:space="preserve"> ei mainita, että kansalaisuus tulisi voimaan</w:t>
      </w:r>
      <w:r w:rsidR="00996D71">
        <w:t xml:space="preserve"> vasta</w:t>
      </w:r>
      <w:r w:rsidR="00F113CC">
        <w:t xml:space="preserve"> todistuksen myöntöpäivästä lähtien.</w:t>
      </w:r>
      <w:r w:rsidR="00640246">
        <w:t xml:space="preserve"> </w:t>
      </w:r>
    </w:p>
    <w:p w14:paraId="044B9C0B" w14:textId="7D07DDA4" w:rsidR="00DB4197" w:rsidRDefault="00DB4197" w:rsidP="00DB4197">
      <w:r w:rsidRPr="001E4B57">
        <w:t>Vertailun vuoksi on huomionarvoista, e</w:t>
      </w:r>
      <w:r>
        <w:t>ttä saman lain</w:t>
      </w:r>
      <w:r w:rsidR="00501CCF">
        <w:t xml:space="preserve"> </w:t>
      </w:r>
      <w:r w:rsidR="00E44155">
        <w:t>artiklassa</w:t>
      </w:r>
      <w:r>
        <w:t xml:space="preserve"> 8 on määrätty kansalaisuuden saamisesta rekisteröinnillä. Kyseinen määräys on kumottu vuonna 1962. </w:t>
      </w:r>
      <w:r w:rsidR="00E44155">
        <w:t>Artiklassa</w:t>
      </w:r>
      <w:r>
        <w:t xml:space="preserve"> 9 määrätään, että henkilö, joka on saanut kansalaisuuden 8 </w:t>
      </w:r>
      <w:r w:rsidR="00E44155">
        <w:t>artikla</w:t>
      </w:r>
      <w:r w:rsidR="00501CCF">
        <w:t>n</w:t>
      </w:r>
      <w:r>
        <w:t xml:space="preserve"> perusteella, on kansalainen </w:t>
      </w:r>
      <w:r w:rsidR="00292A96">
        <w:t>rekisteröinti</w:t>
      </w:r>
      <w:r>
        <w:t>todistuksen myöntämispäivästä lähtien</w:t>
      </w:r>
      <w:r w:rsidR="00292A96">
        <w:t>:</w:t>
      </w:r>
    </w:p>
    <w:p w14:paraId="1EDFA0CE" w14:textId="4F1F9BA5" w:rsidR="00292A96" w:rsidRPr="00292A96" w:rsidRDefault="00292A96" w:rsidP="00292A96">
      <w:pPr>
        <w:rPr>
          <w:lang w:val="en-US"/>
        </w:rPr>
      </w:pPr>
      <w:r>
        <w:tab/>
      </w:r>
      <w:r w:rsidRPr="002A05EF">
        <w:rPr>
          <w:lang w:val="en-US"/>
        </w:rPr>
        <w:t>”</w:t>
      </w:r>
      <w:r w:rsidRPr="00292A96">
        <w:rPr>
          <w:lang w:val="en-US"/>
        </w:rPr>
        <w:t>8. Citizenship by Registration</w:t>
      </w:r>
    </w:p>
    <w:p w14:paraId="0428C4AC" w14:textId="77777777" w:rsidR="00292A96" w:rsidRPr="00292A96" w:rsidRDefault="00292A96" w:rsidP="00292A96">
      <w:pPr>
        <w:ind w:firstLine="720"/>
        <w:rPr>
          <w:lang w:val="en-US"/>
        </w:rPr>
      </w:pPr>
      <w:r w:rsidRPr="00292A96">
        <w:rPr>
          <w:lang w:val="en-US"/>
        </w:rPr>
        <w:t>[Repealed by s. 19 of Act No. 69 of 1962.]</w:t>
      </w:r>
    </w:p>
    <w:p w14:paraId="4880F4E6" w14:textId="77777777" w:rsidR="00292A96" w:rsidRPr="00292A96" w:rsidRDefault="00292A96" w:rsidP="00292A96">
      <w:pPr>
        <w:ind w:firstLine="720"/>
        <w:rPr>
          <w:lang w:val="en-US"/>
        </w:rPr>
      </w:pPr>
      <w:r w:rsidRPr="00292A96">
        <w:rPr>
          <w:lang w:val="en-US"/>
        </w:rPr>
        <w:t>9. South African citizens by registration.</w:t>
      </w:r>
    </w:p>
    <w:p w14:paraId="62B27052" w14:textId="4D3F6565" w:rsidR="001E4B57" w:rsidRPr="00292A96" w:rsidRDefault="00292A96" w:rsidP="00292A96">
      <w:pPr>
        <w:ind w:left="720"/>
        <w:rPr>
          <w:lang w:val="en-US"/>
        </w:rPr>
      </w:pPr>
      <w:r w:rsidRPr="00292A96">
        <w:rPr>
          <w:lang w:val="en-US"/>
        </w:rPr>
        <w:t>(1)A person to whom a certificate of registration has been granted under section eight shall, from the date of the issue of the certificate, be a South African citizen by registration.</w:t>
      </w:r>
      <w:r>
        <w:rPr>
          <w:lang w:val="en-US"/>
        </w:rPr>
        <w:t>”</w:t>
      </w:r>
      <w:r>
        <w:rPr>
          <w:rStyle w:val="Alaviitteenviite"/>
          <w:lang w:val="en-US"/>
        </w:rPr>
        <w:footnoteReference w:id="14"/>
      </w:r>
    </w:p>
    <w:p w14:paraId="2F6AF6C9" w14:textId="276F1FAB" w:rsidR="00C46104" w:rsidRDefault="00E24CDB" w:rsidP="00B237C9">
      <w:r w:rsidRPr="00E24CDB">
        <w:t>Vuo</w:t>
      </w:r>
      <w:r w:rsidR="0041031D">
        <w:t>sien</w:t>
      </w:r>
      <w:r w:rsidRPr="00E24CDB">
        <w:t xml:space="preserve"> 1981</w:t>
      </w:r>
      <w:r w:rsidR="0041031D">
        <w:rPr>
          <w:rStyle w:val="Alaviitteenviite"/>
        </w:rPr>
        <w:footnoteReference w:id="15"/>
      </w:r>
      <w:r w:rsidR="0041031D">
        <w:t xml:space="preserve"> ja 1984</w:t>
      </w:r>
      <w:r w:rsidR="0041031D">
        <w:rPr>
          <w:rStyle w:val="Alaviitteenviite"/>
        </w:rPr>
        <w:footnoteReference w:id="16"/>
      </w:r>
      <w:r w:rsidRPr="00E24CDB">
        <w:t xml:space="preserve"> kansalaisuuslain muutosla</w:t>
      </w:r>
      <w:r w:rsidR="0041031D">
        <w:t>e</w:t>
      </w:r>
      <w:r w:rsidRPr="00E24CDB">
        <w:t>issa e</w:t>
      </w:r>
      <w:r>
        <w:t>i määrätä muutoks</w:t>
      </w:r>
      <w:r w:rsidR="0041031D">
        <w:t>ia kansalaisuutta koskevan tunnustamistodistuksen myöntämiseen</w:t>
      </w:r>
      <w:r>
        <w:t>.</w:t>
      </w:r>
    </w:p>
    <w:p w14:paraId="50D6A6D1" w14:textId="1D11F316" w:rsidR="000E0536" w:rsidRDefault="000E0536" w:rsidP="000E0536">
      <w:r>
        <w:t>Kansalaisuuslaeista (1949</w:t>
      </w:r>
      <w:r>
        <w:rPr>
          <w:rStyle w:val="Alaviitteenviite"/>
        </w:rPr>
        <w:footnoteReference w:id="17"/>
      </w:r>
      <w:r>
        <w:t xml:space="preserve"> ja muutoslait 1981</w:t>
      </w:r>
      <w:r>
        <w:rPr>
          <w:rStyle w:val="Alaviitteenviite"/>
        </w:rPr>
        <w:footnoteReference w:id="18"/>
      </w:r>
      <w:r>
        <w:t>, 1984</w:t>
      </w:r>
      <w:r>
        <w:rPr>
          <w:rStyle w:val="Alaviitteenviite"/>
        </w:rPr>
        <w:footnoteReference w:id="19"/>
      </w:r>
      <w:r>
        <w:t>, ks. kuitenkin ”kansalaisuuden palauttamisesta” alaviitteessä</w:t>
      </w:r>
      <w:r>
        <w:rPr>
          <w:rStyle w:val="Alaviitteenviite"/>
        </w:rPr>
        <w:footnoteReference w:id="20"/>
      </w:r>
      <w:r>
        <w:t xml:space="preserve">) </w:t>
      </w:r>
      <w:r w:rsidRPr="000E0536">
        <w:t>ei löydy sellaista määräystä, että kansalaisuu</w:t>
      </w:r>
      <w:r>
        <w:t>s tulisi voimaan</w:t>
      </w:r>
      <w:r w:rsidRPr="000E0536">
        <w:t xml:space="preserve"> takautuvasti, jos syntymä rekisteröidään myöhemmin.</w:t>
      </w:r>
      <w:r>
        <w:t xml:space="preserve"> </w:t>
      </w:r>
      <w:r w:rsidR="00E87AFF">
        <w:t>Kuten edellä on todettu, ilmeisesti kyseessä on jo syntymästä olleen kansalaisuuden todentamisesta.</w:t>
      </w:r>
    </w:p>
    <w:p w14:paraId="7DD0CA49" w14:textId="65B41086" w:rsidR="00E87AFF" w:rsidRDefault="00E87AFF" w:rsidP="00E87AFF">
      <w:r>
        <w:t xml:space="preserve">Laissa ei ole mainintaa harkinnanvaraisuudesta. </w:t>
      </w:r>
      <w:r w:rsidR="00E44155">
        <w:t>Artiklassa</w:t>
      </w:r>
      <w:r>
        <w:t xml:space="preserve"> määrätään vain seuraavasti ”m</w:t>
      </w:r>
      <w:r w:rsidRPr="00C46104">
        <w:t>inisteri voi antaa säädöksiä, jotka eivät ole ristiriidassa tämän lain kanssa koskien Etelä-Afrikan kansalaisuuden tunnustamistodistu</w:t>
      </w:r>
      <w:r>
        <w:t>sten myöntämistä</w:t>
      </w:r>
      <w:r w:rsidRPr="00C46104">
        <w:t xml:space="preserve"> henkilöille, jotka ovat syntyneet muualla kuin </w:t>
      </w:r>
      <w:r>
        <w:t>U</w:t>
      </w:r>
      <w:r w:rsidRPr="00C46104">
        <w:t>nionissa</w:t>
      </w:r>
      <w:r>
        <w:t>”:</w:t>
      </w:r>
    </w:p>
    <w:p w14:paraId="4DED5E69" w14:textId="77777777" w:rsidR="00E87AFF" w:rsidRPr="002A05EF" w:rsidRDefault="00E87AFF" w:rsidP="00E87AFF">
      <w:pPr>
        <w:ind w:left="720"/>
        <w:rPr>
          <w:lang w:val="en-US"/>
        </w:rPr>
      </w:pPr>
      <w:r w:rsidRPr="002A05EF">
        <w:rPr>
          <w:lang w:val="en-US"/>
        </w:rPr>
        <w:lastRenderedPageBreak/>
        <w:t>“40. Regulations.</w:t>
      </w:r>
    </w:p>
    <w:p w14:paraId="264BC0C8" w14:textId="77777777" w:rsidR="00E87AFF" w:rsidRDefault="00E87AFF" w:rsidP="00E87AFF">
      <w:pPr>
        <w:ind w:left="720"/>
        <w:rPr>
          <w:lang w:val="en-US"/>
        </w:rPr>
      </w:pPr>
      <w:r w:rsidRPr="00C46104">
        <w:rPr>
          <w:lang w:val="en-US"/>
        </w:rPr>
        <w:t>The Minister may make regulations not inconsistent with this Act with regard to</w:t>
      </w:r>
    </w:p>
    <w:p w14:paraId="432F7BF1" w14:textId="77777777" w:rsidR="00E87AFF" w:rsidRDefault="00E87AFF" w:rsidP="00E87AFF">
      <w:pPr>
        <w:ind w:left="720"/>
        <w:rPr>
          <w:lang w:val="en-US"/>
        </w:rPr>
      </w:pPr>
      <w:r>
        <w:rPr>
          <w:lang w:val="en-US"/>
        </w:rPr>
        <w:t>[…]</w:t>
      </w:r>
    </w:p>
    <w:p w14:paraId="0FB2AABD" w14:textId="77777777" w:rsidR="00E87AFF" w:rsidRDefault="00E87AFF" w:rsidP="00E87AFF">
      <w:pPr>
        <w:ind w:left="720"/>
        <w:rPr>
          <w:lang w:val="en-US"/>
        </w:rPr>
      </w:pPr>
      <w:r>
        <w:rPr>
          <w:lang w:val="en-US"/>
        </w:rPr>
        <w:t>(F)</w:t>
      </w:r>
      <w:r w:rsidRPr="00C46104">
        <w:rPr>
          <w:lang w:val="en-US"/>
        </w:rPr>
        <w:t xml:space="preserve"> the issue of certificates of acknowledgement of South African citizenship to persons born elsewhere than in the Union</w:t>
      </w:r>
      <w:r>
        <w:rPr>
          <w:lang w:val="en-US"/>
        </w:rPr>
        <w:t>.”</w:t>
      </w:r>
      <w:r>
        <w:rPr>
          <w:rStyle w:val="Alaviitteenviite"/>
          <w:lang w:val="en-US"/>
        </w:rPr>
        <w:footnoteReference w:id="21"/>
      </w:r>
    </w:p>
    <w:p w14:paraId="7436AB2B" w14:textId="54A7505C" w:rsidR="00996D71" w:rsidRPr="00EA35B6" w:rsidRDefault="00996D71" w:rsidP="00996D71">
      <w:proofErr w:type="spellStart"/>
      <w:r w:rsidRPr="00EA35B6">
        <w:t>Citizenship</w:t>
      </w:r>
      <w:proofErr w:type="spellEnd"/>
      <w:r w:rsidRPr="00EA35B6">
        <w:t xml:space="preserve"> Rights for Africa </w:t>
      </w:r>
      <w:proofErr w:type="spellStart"/>
      <w:r w:rsidRPr="00EA35B6">
        <w:t>Initiative</w:t>
      </w:r>
      <w:proofErr w:type="spellEnd"/>
      <w:r w:rsidRPr="00EA35B6">
        <w:t xml:space="preserve"> -verkkosivustolla kerrotaan</w:t>
      </w:r>
      <w:r w:rsidR="00F163B8">
        <w:t xml:space="preserve"> Etelä-Afrikan</w:t>
      </w:r>
      <w:r w:rsidRPr="00EA35B6">
        <w:t xml:space="preserve"> perustuslakituomioistuimen </w:t>
      </w:r>
      <w:r w:rsidR="00A46B8E">
        <w:t>päätöksestä</w:t>
      </w:r>
      <w:r w:rsidR="00A46B8E">
        <w:rPr>
          <w:rStyle w:val="Alaviitteenviite"/>
        </w:rPr>
        <w:footnoteReference w:id="22"/>
      </w:r>
      <w:r w:rsidR="00A46B8E">
        <w:t xml:space="preserve"> </w:t>
      </w:r>
      <w:r>
        <w:t xml:space="preserve">todenneen (2020, koskien vuoden 2013 kansalaisuuslain tulkintaa) sisäasiainministeriön (Department of Home </w:t>
      </w:r>
      <w:proofErr w:type="spellStart"/>
      <w:r>
        <w:t>Affairs</w:t>
      </w:r>
      <w:proofErr w:type="spellEnd"/>
      <w:r w:rsidR="00880750">
        <w:t>, DH</w:t>
      </w:r>
      <w:r w:rsidR="00F163B8">
        <w:t>A</w:t>
      </w:r>
      <w:r>
        <w:t>) toimineen muutamien henkilöiden tapauksissa epäammattimaisesti</w:t>
      </w:r>
      <w:r w:rsidR="00001A63">
        <w:t xml:space="preserve"> (kirjaimellisesti</w:t>
      </w:r>
      <w:r w:rsidR="00E87AFF">
        <w:t xml:space="preserve"> </w:t>
      </w:r>
      <w:proofErr w:type="spellStart"/>
      <w:r w:rsidR="00E87AFF">
        <w:t>DH</w:t>
      </w:r>
      <w:r w:rsidR="00F163B8">
        <w:t>A</w:t>
      </w:r>
      <w:r w:rsidR="00E87AFF">
        <w:t>:n</w:t>
      </w:r>
      <w:proofErr w:type="spellEnd"/>
      <w:r w:rsidR="00E87AFF">
        <w:t xml:space="preserve"> olleen</w:t>
      </w:r>
      <w:r w:rsidR="00001A63">
        <w:t xml:space="preserve"> </w:t>
      </w:r>
      <w:r w:rsidR="00001A63" w:rsidRPr="00001A63">
        <w:t>“</w:t>
      </w:r>
      <w:r w:rsidR="00FB7202" w:rsidRPr="00FB7202">
        <w:t>röyhkeän kyvytön, jääräpäinen, välinpitämätön ja tehoton</w:t>
      </w:r>
      <w:r w:rsidR="00FB7202">
        <w:t>”</w:t>
      </w:r>
      <w:r w:rsidR="00001A63">
        <w:t>)</w:t>
      </w:r>
      <w:r>
        <w:t xml:space="preserve">. Perustuslakituomioistuimen mukaan </w:t>
      </w:r>
      <w:r w:rsidR="00001A63">
        <w:t xml:space="preserve">ulkomailla syntyneet lapset ovat oikeutettuja Etelä-Afrikan kansalaisuuteen, kunhan toinen vanhemmista on Etelä-Afrikan kansalainen. </w:t>
      </w:r>
      <w:r w:rsidRPr="00B07DB9">
        <w:t>Seitsemän vuo</w:t>
      </w:r>
      <w:r>
        <w:t>den oikeustaistelun jälkeen perustuslaki</w:t>
      </w:r>
      <w:r w:rsidRPr="00B07DB9">
        <w:t xml:space="preserve">tuomioistuin </w:t>
      </w:r>
      <w:r>
        <w:t>päätti</w:t>
      </w:r>
      <w:r w:rsidRPr="00B07DB9">
        <w:t>, että sisäasiainministeriön o</w:t>
      </w:r>
      <w:r>
        <w:t>li</w:t>
      </w:r>
      <w:r w:rsidRPr="00B07DB9">
        <w:t xml:space="preserve"> välittömästi tunnustettava</w:t>
      </w:r>
      <w:r>
        <w:t xml:space="preserve"> Etelä-Afrikan</w:t>
      </w:r>
      <w:r w:rsidRPr="00B07DB9">
        <w:t xml:space="preserve"> kansalaisiksi</w:t>
      </w:r>
      <w:r>
        <w:t xml:space="preserve"> vuonna 1989 Malawissa, 1970 ja 1969 Zimbabwessa sekä 2006 Ghanassa syntyneet henkilöt.</w:t>
      </w:r>
      <w:r w:rsidR="00001A63">
        <w:t xml:space="preserve"> Tuomioistui linjasi, että syntymävuosi ei saa olla määräävä tekijä kansalaisuuden saamisessa</w:t>
      </w:r>
      <w:r w:rsidR="00FB7202">
        <w:t>, ja DHS oli tulkinnut vuoden</w:t>
      </w:r>
      <w:r w:rsidR="00E87AFF">
        <w:t xml:space="preserve"> 2013</w:t>
      </w:r>
      <w:r w:rsidR="00FB7202">
        <w:t xml:space="preserve"> kansalaisuuslakia väärin. Kaksi em. henkilöistä oli todistanut siteensä eteläafrikkalaiseen vanhempaansa DNA-testein ja kaksi muuta viranomaisten myöntämin asiakirjoin.</w:t>
      </w:r>
      <w:r>
        <w:rPr>
          <w:rStyle w:val="Alaviitteenviite"/>
        </w:rPr>
        <w:footnoteReference w:id="23"/>
      </w:r>
    </w:p>
    <w:p w14:paraId="36B5DA5A" w14:textId="323BC29B" w:rsidR="00880750" w:rsidRPr="002D3497" w:rsidRDefault="00880750" w:rsidP="00880750">
      <w:r>
        <w:t xml:space="preserve">Kansainvälinen </w:t>
      </w:r>
      <w:r w:rsidRPr="002D3497">
        <w:t>LHR (</w:t>
      </w:r>
      <w:proofErr w:type="spellStart"/>
      <w:r w:rsidRPr="002D3497">
        <w:t>Lawyers</w:t>
      </w:r>
      <w:proofErr w:type="spellEnd"/>
      <w:r w:rsidRPr="002D3497">
        <w:t xml:space="preserve"> for Human Rights) -</w:t>
      </w:r>
      <w:r>
        <w:t>ihmisoikeus</w:t>
      </w:r>
      <w:r w:rsidRPr="002D3497">
        <w:t>järjestö</w:t>
      </w:r>
      <w:r>
        <w:t>, jonka pääkonttori sijaitsee Pretoriassa,</w:t>
      </w:r>
      <w:r w:rsidRPr="002D3497">
        <w:t xml:space="preserve"> on auttanut monia </w:t>
      </w:r>
      <w:r>
        <w:t>eri eteläisen Afrikan maissa Etelä-Afrikan kansalaisille syntyneitä lapsia,</w:t>
      </w:r>
      <w:r w:rsidR="00F163B8">
        <w:t xml:space="preserve"> joiden syntymiä ei ole rekisteröity </w:t>
      </w:r>
      <w:r>
        <w:t>ja joiden Etelä-Afrikan kansalaisuus on epäselvä.</w:t>
      </w:r>
      <w:r>
        <w:rPr>
          <w:rStyle w:val="Alaviitteenviite"/>
        </w:rPr>
        <w:footnoteReference w:id="24"/>
      </w:r>
      <w:r>
        <w:t xml:space="preserve"> LHR on auttanut</w:t>
      </w:r>
      <w:r w:rsidR="00B02E56">
        <w:t xml:space="preserve"> (raportti julkaistu 2013)</w:t>
      </w:r>
      <w:r>
        <w:t xml:space="preserve"> </w:t>
      </w:r>
      <w:r w:rsidR="00B02E56">
        <w:t>(ilmeisesti samaa edellä mainittua)</w:t>
      </w:r>
      <w:r>
        <w:t xml:space="preserve"> </w:t>
      </w:r>
      <w:r w:rsidR="00B02E56">
        <w:t>Malawissa vuonna 1989 syntynyttä henkilöä</w:t>
      </w:r>
      <w:r>
        <w:t xml:space="preserve"> kansalaisuuden todentamisessa. </w:t>
      </w:r>
      <w:r w:rsidR="00B02E56">
        <w:t xml:space="preserve">Kyseisen henkilön äiti oli eteläafrikkalainen, mutta hän oli jo </w:t>
      </w:r>
      <w:r>
        <w:t>menettänyt molemmat vanhempansa</w:t>
      </w:r>
      <w:r w:rsidR="00B02E56">
        <w:t xml:space="preserve">. </w:t>
      </w:r>
      <w:proofErr w:type="spellStart"/>
      <w:r w:rsidR="00B02E56">
        <w:t>LHR:n</w:t>
      </w:r>
      <w:proofErr w:type="spellEnd"/>
      <w:r w:rsidR="00B02E56">
        <w:t xml:space="preserve"> avulla </w:t>
      </w:r>
      <w:r>
        <w:t xml:space="preserve">hän pystyi osoittamaan </w:t>
      </w:r>
      <w:r w:rsidR="00B02E56">
        <w:t>veri</w:t>
      </w:r>
      <w:r w:rsidR="00F163B8">
        <w:t>kokeilla</w:t>
      </w:r>
      <w:r w:rsidR="00B02E56">
        <w:t xml:space="preserve"> </w:t>
      </w:r>
      <w:r>
        <w:t>yhteytensä eteläafrikkalaiseen isoäitiinsä.</w:t>
      </w:r>
      <w:r w:rsidR="00B02E56">
        <w:rPr>
          <w:rStyle w:val="Alaviitteenviite"/>
        </w:rPr>
        <w:footnoteReference w:id="25"/>
      </w:r>
    </w:p>
    <w:p w14:paraId="0B4DADF2" w14:textId="77777777" w:rsidR="008A0B62" w:rsidRPr="007F0C38" w:rsidRDefault="008A0B62" w:rsidP="008A00DE"/>
    <w:p w14:paraId="635D3F72" w14:textId="705794C3" w:rsidR="00C42088" w:rsidRPr="00C42088" w:rsidRDefault="00C42088" w:rsidP="00C42088">
      <w:pPr>
        <w:pStyle w:val="Otsikko1"/>
      </w:pPr>
      <w:r w:rsidRPr="00500B84">
        <w:rPr>
          <w:color w:val="auto"/>
        </w:rPr>
        <w:t>Tarvitaanko molempien huoltajien suostumus Etelä-Afrikan kansalaisuuden saamiseen?</w:t>
      </w:r>
    </w:p>
    <w:p w14:paraId="37F6CA00" w14:textId="77777777" w:rsidR="0033507C" w:rsidRDefault="00640246" w:rsidP="00543F66">
      <w:r>
        <w:t>Kuten tämän vastauksen kohdasta 1 käy ilmi, lapsi sa</w:t>
      </w:r>
      <w:r w:rsidR="0021292D">
        <w:t>i vuonna 1982</w:t>
      </w:r>
      <w:r>
        <w:t xml:space="preserve"> synty</w:t>
      </w:r>
      <w:r w:rsidR="000E0536">
        <w:t xml:space="preserve">peränsä perusteella </w:t>
      </w:r>
      <w:r w:rsidR="00501CCF">
        <w:t>(”</w:t>
      </w:r>
      <w:proofErr w:type="spellStart"/>
      <w:r w:rsidR="00501CCF">
        <w:t>by</w:t>
      </w:r>
      <w:proofErr w:type="spellEnd"/>
      <w:r w:rsidR="00501CCF">
        <w:t xml:space="preserve"> </w:t>
      </w:r>
      <w:proofErr w:type="spellStart"/>
      <w:r w:rsidR="00501CCF">
        <w:t>descent</w:t>
      </w:r>
      <w:proofErr w:type="spellEnd"/>
      <w:r w:rsidR="00501CCF">
        <w:t xml:space="preserve">”) </w:t>
      </w:r>
      <w:r>
        <w:t>Etelä-Afrikan kansalaisuuden kummalta tahansa vanhem</w:t>
      </w:r>
      <w:r w:rsidR="0021292D">
        <w:t>malta</w:t>
      </w:r>
      <w:r>
        <w:t xml:space="preserve">. </w:t>
      </w:r>
    </w:p>
    <w:p w14:paraId="3285E8B6" w14:textId="39A57F50" w:rsidR="0033507C" w:rsidRDefault="0033507C" w:rsidP="0033507C">
      <w:r>
        <w:t xml:space="preserve">Käytettävissä olevista englanninkielisistä lähteistä ei käytettävissä olevassa ajassa löytynyt sellaista tietoa, että tällä tavoin </w:t>
      </w:r>
      <w:r w:rsidR="00E87AFF">
        <w:t>syntyperän perusteella</w:t>
      </w:r>
      <w:r>
        <w:t xml:space="preserve"> saatuun kansalaisuuteen olisi tarvittu molempien huoltajien suostumus. </w:t>
      </w:r>
    </w:p>
    <w:p w14:paraId="602CF978" w14:textId="7071C3A1" w:rsidR="0033507C" w:rsidRDefault="0033507C" w:rsidP="0033507C">
      <w:r>
        <w:t>Myöskään myöhässä tehtyyn syntymä</w:t>
      </w:r>
      <w:r w:rsidR="00F163B8">
        <w:t xml:space="preserve">n </w:t>
      </w:r>
      <w:r>
        <w:t xml:space="preserve">rekisteröintiin ei Toronton yliopiston selvityksen </w:t>
      </w:r>
      <w:r w:rsidR="006325F7">
        <w:t>mukaan ole</w:t>
      </w:r>
      <w:r>
        <w:t xml:space="preserve"> tarvittu molempien huoltajien suostumusta. Selvityksen mukaan myöhässä tehtyyn syntymä</w:t>
      </w:r>
      <w:r w:rsidR="00F163B8">
        <w:t xml:space="preserve">n </w:t>
      </w:r>
      <w:r>
        <w:t>rekisteröintiin tarvittiin</w:t>
      </w:r>
      <w:r w:rsidR="00100FA0">
        <w:t xml:space="preserve"> seuraavat </w:t>
      </w:r>
      <w:proofErr w:type="spellStart"/>
      <w:r w:rsidR="00100FA0">
        <w:t>DHA:n</w:t>
      </w:r>
      <w:proofErr w:type="spellEnd"/>
      <w:r w:rsidR="00100FA0">
        <w:t xml:space="preserve"> lomakkeet täytettynä:</w:t>
      </w:r>
      <w:r w:rsidR="006325F7">
        <w:t xml:space="preserve"> a)</w:t>
      </w:r>
      <w:r w:rsidR="00100FA0">
        <w:t xml:space="preserve"> </w:t>
      </w:r>
      <w:r w:rsidR="006325F7">
        <w:t>ilmoitus syntymästä</w:t>
      </w:r>
      <w:r w:rsidR="00100FA0">
        <w:t>,</w:t>
      </w:r>
      <w:r w:rsidR="006325F7">
        <w:t xml:space="preserve"> b)</w:t>
      </w:r>
      <w:r w:rsidR="00100FA0">
        <w:t xml:space="preserve"> valaehtoinen </w:t>
      </w:r>
      <w:r w:rsidR="00E87AFF">
        <w:t>vakuutus (</w:t>
      </w:r>
      <w:proofErr w:type="spellStart"/>
      <w:r w:rsidR="00E87AFF">
        <w:t>affidavi</w:t>
      </w:r>
      <w:r w:rsidR="00F163B8">
        <w:t>t</w:t>
      </w:r>
      <w:proofErr w:type="spellEnd"/>
      <w:r w:rsidR="00F163B8">
        <w:t>)</w:t>
      </w:r>
      <w:r w:rsidR="00100FA0">
        <w:t xml:space="preserve"> syntymästä ja </w:t>
      </w:r>
      <w:r w:rsidR="006325F7">
        <w:t xml:space="preserve">c) </w:t>
      </w:r>
      <w:r w:rsidR="00100FA0">
        <w:t xml:space="preserve">valaehtoinen </w:t>
      </w:r>
      <w:r w:rsidR="00E87AFF">
        <w:t>vakuutus</w:t>
      </w:r>
      <w:r w:rsidR="00100FA0">
        <w:t xml:space="preserve"> syystä suorittaa syntymärekisteröinti myöhässä. Lisäksi tarvittiin lapsen biometriset tunnisteet, </w:t>
      </w:r>
      <w:r w:rsidR="00084348">
        <w:t xml:space="preserve">yhden </w:t>
      </w:r>
      <w:r w:rsidR="00100FA0">
        <w:t xml:space="preserve">vanhemman </w:t>
      </w:r>
      <w:r w:rsidR="00F163B8">
        <w:t xml:space="preserve">(tai </w:t>
      </w:r>
      <w:r w:rsidR="00084348">
        <w:t xml:space="preserve">molempien </w:t>
      </w:r>
      <w:r w:rsidR="00100FA0">
        <w:t>vanhempien</w:t>
      </w:r>
      <w:r w:rsidR="00084348">
        <w:t>)</w:t>
      </w:r>
      <w:r w:rsidR="00100FA0">
        <w:t xml:space="preserve"> sormenjäljet (”</w:t>
      </w:r>
      <w:proofErr w:type="spellStart"/>
      <w:r w:rsidR="00100FA0">
        <w:t>fingerprint</w:t>
      </w:r>
      <w:proofErr w:type="spellEnd"/>
      <w:r w:rsidR="00100FA0">
        <w:t xml:space="preserve"> of </w:t>
      </w:r>
      <w:proofErr w:type="spellStart"/>
      <w:r w:rsidR="00100FA0">
        <w:t>parent</w:t>
      </w:r>
      <w:proofErr w:type="spellEnd"/>
      <w:r w:rsidR="00100FA0">
        <w:t xml:space="preserve">(s)”) ja </w:t>
      </w:r>
      <w:r w:rsidR="00084348">
        <w:t xml:space="preserve">yhden </w:t>
      </w:r>
      <w:r w:rsidR="00100FA0">
        <w:lastRenderedPageBreak/>
        <w:t xml:space="preserve">vanhemman </w:t>
      </w:r>
      <w:r w:rsidR="00F163B8">
        <w:t xml:space="preserve">(tai </w:t>
      </w:r>
      <w:r w:rsidR="00084348">
        <w:t xml:space="preserve">molempien </w:t>
      </w:r>
      <w:r w:rsidR="00100FA0">
        <w:t>vanhempien</w:t>
      </w:r>
      <w:r w:rsidR="00084348">
        <w:t>)</w:t>
      </w:r>
      <w:r w:rsidR="00100FA0">
        <w:t xml:space="preserve"> henkilökortti ja/tai passi (”ID and/</w:t>
      </w:r>
      <w:proofErr w:type="spellStart"/>
      <w:r w:rsidR="00100FA0">
        <w:t>or</w:t>
      </w:r>
      <w:proofErr w:type="spellEnd"/>
      <w:r w:rsidR="00100FA0">
        <w:t xml:space="preserve"> </w:t>
      </w:r>
      <w:proofErr w:type="spellStart"/>
      <w:r w:rsidR="00100FA0">
        <w:t>passport</w:t>
      </w:r>
      <w:proofErr w:type="spellEnd"/>
      <w:r w:rsidR="00100FA0">
        <w:t xml:space="preserve"> of </w:t>
      </w:r>
      <w:proofErr w:type="spellStart"/>
      <w:r w:rsidR="00100FA0">
        <w:t>parent</w:t>
      </w:r>
      <w:proofErr w:type="spellEnd"/>
      <w:r w:rsidR="00100FA0">
        <w:t>(s)”).</w:t>
      </w:r>
      <w:r w:rsidR="00100FA0">
        <w:rPr>
          <w:rStyle w:val="Alaviitteenviite"/>
        </w:rPr>
        <w:footnoteReference w:id="26"/>
      </w:r>
      <w:r w:rsidR="00100FA0">
        <w:t xml:space="preserve"> </w:t>
      </w:r>
    </w:p>
    <w:p w14:paraId="35737073" w14:textId="7E804AAA" w:rsidR="006325F7" w:rsidRDefault="006325F7" w:rsidP="0033507C">
      <w:proofErr w:type="spellStart"/>
      <w:r>
        <w:t>Legalfundi</w:t>
      </w:r>
      <w:r w:rsidR="00996D71">
        <w:t>n</w:t>
      </w:r>
      <w:proofErr w:type="spellEnd"/>
      <w:r w:rsidR="00996D71">
        <w:rPr>
          <w:rStyle w:val="Alaviitteenviite"/>
        </w:rPr>
        <w:footnoteReference w:id="27"/>
      </w:r>
      <w:r w:rsidR="00996D71">
        <w:t xml:space="preserve"> </w:t>
      </w:r>
      <w:r>
        <w:t>verkkosivustolla mainitaan</w:t>
      </w:r>
      <w:r w:rsidR="006879E0">
        <w:t xml:space="preserve"> (2025)</w:t>
      </w:r>
      <w:r>
        <w:t xml:space="preserve"> asiakirjat, joita tarvit</w:t>
      </w:r>
      <w:r w:rsidR="006879E0">
        <w:t>aan</w:t>
      </w:r>
      <w:r>
        <w:t xml:space="preserve"> kansalaisuuden saamiseksi syntyperän perusteella. Verkkosivuilla käsitellään vuoden 1992 rekisteröintilain mukaisesti rekisterö</w:t>
      </w:r>
      <w:r w:rsidR="006879E0">
        <w:t>ityjä</w:t>
      </w:r>
      <w:r>
        <w:t xml:space="preserve">, ulkomailla syntyneitä lapsia. Verkkosivuilla ei mainita, että </w:t>
      </w:r>
      <w:r w:rsidR="006879E0">
        <w:t>kansalaisuutta varten olisi tarvittu molempien vanhempien suostumus. Todistus henkilöllisyydestä tarvittiin yhdeltä</w:t>
      </w:r>
      <w:r w:rsidR="00F163B8">
        <w:t xml:space="preserve"> (tai </w:t>
      </w:r>
      <w:r w:rsidR="006879E0">
        <w:t>molemmilta) vanhemmalta/vanhemmilta, jotka olivat Etelä-Afrikan kansalaisia (”</w:t>
      </w:r>
      <w:proofErr w:type="spellStart"/>
      <w:r w:rsidR="006879E0">
        <w:t>Proof</w:t>
      </w:r>
      <w:proofErr w:type="spellEnd"/>
      <w:r w:rsidR="006879E0">
        <w:t xml:space="preserve"> of </w:t>
      </w:r>
      <w:proofErr w:type="spellStart"/>
      <w:r w:rsidR="006879E0">
        <w:t>identity</w:t>
      </w:r>
      <w:proofErr w:type="spellEnd"/>
      <w:r w:rsidR="006879E0">
        <w:t xml:space="preserve"> of </w:t>
      </w:r>
      <w:proofErr w:type="spellStart"/>
      <w:r w:rsidR="006879E0">
        <w:t>your</w:t>
      </w:r>
      <w:proofErr w:type="spellEnd"/>
      <w:r w:rsidR="006879E0">
        <w:t xml:space="preserve"> South African </w:t>
      </w:r>
      <w:proofErr w:type="spellStart"/>
      <w:r w:rsidR="006879E0">
        <w:t>parent</w:t>
      </w:r>
      <w:proofErr w:type="spellEnd"/>
      <w:r w:rsidR="006879E0">
        <w:t xml:space="preserve">(s)”). Molempien vanhempien tuli </w:t>
      </w:r>
      <w:r w:rsidR="00F163B8">
        <w:t>allekirjoittaa lapsen syntymän rekisteröinti</w:t>
      </w:r>
      <w:r w:rsidR="006879E0">
        <w:t>lomake (BI-24)</w:t>
      </w:r>
      <w:r w:rsidR="00A46B8E">
        <w:rPr>
          <w:rStyle w:val="Alaviitteenviite"/>
        </w:rPr>
        <w:footnoteReference w:id="28"/>
      </w:r>
      <w:r w:rsidR="006879E0">
        <w:t xml:space="preserve"> </w:t>
      </w:r>
      <w:r w:rsidR="00E87AFF">
        <w:t>siinä tapauksessa, että he eivät olleet keskenään</w:t>
      </w:r>
      <w:r w:rsidR="006879E0">
        <w:t xml:space="preserve"> avioliitossa. Kyseisen lomakkeen tarkoitus oli ainoastaan vahvistaa isyys.</w:t>
      </w:r>
      <w:r w:rsidR="006879E0">
        <w:rPr>
          <w:rStyle w:val="Alaviitteenviite"/>
        </w:rPr>
        <w:footnoteReference w:id="29"/>
      </w:r>
    </w:p>
    <w:p w14:paraId="2E007ACB" w14:textId="77777777" w:rsidR="0033507C" w:rsidRDefault="0033507C" w:rsidP="00543F66"/>
    <w:bookmarkEnd w:id="0"/>
    <w:p w14:paraId="6669758A" w14:textId="77777777" w:rsidR="00082DFE" w:rsidRPr="006325F7" w:rsidRDefault="00082DFE" w:rsidP="00543F66">
      <w:pPr>
        <w:pStyle w:val="Otsikko2"/>
        <w:numPr>
          <w:ilvl w:val="0"/>
          <w:numId w:val="0"/>
        </w:numPr>
      </w:pPr>
      <w:r w:rsidRPr="006325F7">
        <w:t>Lähteet</w:t>
      </w:r>
    </w:p>
    <w:p w14:paraId="3D7F55C0" w14:textId="7F3CCC77" w:rsidR="007B0B99" w:rsidRDefault="007B0B99" w:rsidP="00E44155">
      <w:pPr>
        <w:jc w:val="left"/>
      </w:pPr>
      <w:bookmarkStart w:id="1" w:name="_Hlk242272734"/>
      <w:proofErr w:type="spellStart"/>
      <w:r w:rsidRPr="00C10032">
        <w:t>Citizenship</w:t>
      </w:r>
      <w:proofErr w:type="spellEnd"/>
      <w:r w:rsidRPr="00C10032">
        <w:t xml:space="preserve"> Rights for Africa </w:t>
      </w:r>
      <w:proofErr w:type="spellStart"/>
      <w:r w:rsidRPr="00C10032">
        <w:t>Initiative</w:t>
      </w:r>
      <w:proofErr w:type="spellEnd"/>
      <w:r w:rsidRPr="00C10032">
        <w:t xml:space="preserve"> / </w:t>
      </w:r>
      <w:proofErr w:type="spellStart"/>
      <w:r w:rsidRPr="00C10032">
        <w:t>Broughton</w:t>
      </w:r>
      <w:proofErr w:type="spellEnd"/>
      <w:r w:rsidRPr="00C10032">
        <w:t xml:space="preserve">, Tania 24.7.2020. </w:t>
      </w:r>
      <w:r w:rsidRPr="007B0B99">
        <w:rPr>
          <w:i/>
          <w:iCs/>
          <w:lang w:val="en-US"/>
        </w:rPr>
        <w:t xml:space="preserve">South Africa: Children born abroad with one South African parent have right to citizenship. </w:t>
      </w:r>
      <w:hyperlink r:id="rId8" w:history="1">
        <w:r w:rsidRPr="007B0B99">
          <w:rPr>
            <w:rStyle w:val="Hyperlinkki"/>
          </w:rPr>
          <w:t>https://citizenshiprightsafrica.org/en/south-africa-children-born-abroad-with-one-south-african-parent-have-right-to-citizenship/</w:t>
        </w:r>
      </w:hyperlink>
      <w:r w:rsidRPr="007B0B99">
        <w:t xml:space="preserve"> (käyty 9.10.2026).</w:t>
      </w:r>
    </w:p>
    <w:p w14:paraId="52745937" w14:textId="248B66A9" w:rsidR="00996D71" w:rsidRPr="00E87AFF" w:rsidRDefault="00996D71" w:rsidP="00E44155">
      <w:pPr>
        <w:jc w:val="left"/>
      </w:pPr>
      <w:proofErr w:type="spellStart"/>
      <w:r w:rsidRPr="00996D71">
        <w:rPr>
          <w:lang w:val="en-US"/>
        </w:rPr>
        <w:t>Legalfundi</w:t>
      </w:r>
      <w:proofErr w:type="spellEnd"/>
      <w:r w:rsidRPr="00996D71">
        <w:rPr>
          <w:lang w:val="en-US"/>
        </w:rPr>
        <w:t xml:space="preserve"> 2025. </w:t>
      </w:r>
      <w:r w:rsidRPr="00E87AFF">
        <w:rPr>
          <w:i/>
          <w:iCs/>
          <w:lang w:val="en-US"/>
        </w:rPr>
        <w:t>Citizenship by descent (not born in South Africa).</w:t>
      </w:r>
      <w:r>
        <w:rPr>
          <w:lang w:val="en-US"/>
        </w:rPr>
        <w:t xml:space="preserve"> </w:t>
      </w:r>
      <w:hyperlink r:id="rId9" w:history="1">
        <w:r w:rsidRPr="00E87AFF">
          <w:rPr>
            <w:rStyle w:val="Hyperlinkki"/>
          </w:rPr>
          <w:t>https://legalfundi.com/plm-subchapers/citizenship-by-descent-not-born-in-south-africa-2/</w:t>
        </w:r>
      </w:hyperlink>
      <w:r w:rsidRPr="00E87AFF">
        <w:t xml:space="preserve"> </w:t>
      </w:r>
      <w:r w:rsidR="00E87AFF" w:rsidRPr="007B0B99">
        <w:t>(käyty 9.10.2026).</w:t>
      </w:r>
    </w:p>
    <w:p w14:paraId="315F7964" w14:textId="6A2B01D7" w:rsidR="008A0B62" w:rsidRPr="009C11F7" w:rsidRDefault="00F61552" w:rsidP="00E44155">
      <w:pPr>
        <w:jc w:val="left"/>
      </w:pPr>
      <w:r>
        <w:rPr>
          <w:lang w:val="en-US"/>
        </w:rPr>
        <w:t>LHR (</w:t>
      </w:r>
      <w:r w:rsidR="008A0B62" w:rsidRPr="008A0B62">
        <w:rPr>
          <w:lang w:val="en-US"/>
        </w:rPr>
        <w:t>Lawy</w:t>
      </w:r>
      <w:r w:rsidR="008A0B62">
        <w:rPr>
          <w:lang w:val="en-US"/>
        </w:rPr>
        <w:t>ers for Human Rights</w:t>
      </w:r>
      <w:r>
        <w:rPr>
          <w:lang w:val="en-US"/>
        </w:rPr>
        <w:t>)</w:t>
      </w:r>
      <w:r w:rsidR="008A0B62">
        <w:rPr>
          <w:lang w:val="en-US"/>
        </w:rPr>
        <w:t xml:space="preserve"> 3/2013. </w:t>
      </w:r>
      <w:r w:rsidR="008A0B62" w:rsidRPr="00E87AFF">
        <w:rPr>
          <w:i/>
          <w:iCs/>
          <w:lang w:val="en-US"/>
        </w:rPr>
        <w:t xml:space="preserve">Statelessness and nationality in South Africa. </w:t>
      </w:r>
      <w:hyperlink r:id="rId10" w:history="1">
        <w:r w:rsidR="008A0B62" w:rsidRPr="009C11F7">
          <w:rPr>
            <w:rStyle w:val="Hyperlinkki"/>
          </w:rPr>
          <w:t>https://www.lhr.org.za/archive/sites/lhr.org.za/files/131615558-statelessness-and-nationality-in-south-africa.pdf</w:t>
        </w:r>
      </w:hyperlink>
      <w:r w:rsidR="008A0B62" w:rsidRPr="009C11F7">
        <w:t xml:space="preserve"> </w:t>
      </w:r>
      <w:r w:rsidR="00E87AFF" w:rsidRPr="007B0B99">
        <w:t>(käyty 9.10.2026).</w:t>
      </w:r>
    </w:p>
    <w:p w14:paraId="56A5C56B" w14:textId="2E819D61" w:rsidR="000B101A" w:rsidRDefault="00830BD5" w:rsidP="00E44155">
      <w:pPr>
        <w:jc w:val="left"/>
        <w:rPr>
          <w:lang w:val="en-US"/>
        </w:rPr>
      </w:pPr>
      <w:r w:rsidRPr="00830BD5">
        <w:rPr>
          <w:lang w:val="en-US"/>
        </w:rPr>
        <w:t>Republic of S</w:t>
      </w:r>
      <w:r>
        <w:rPr>
          <w:lang w:val="en-US"/>
        </w:rPr>
        <w:t xml:space="preserve">outh Africa </w:t>
      </w:r>
    </w:p>
    <w:p w14:paraId="3BC88144" w14:textId="456BE12A" w:rsidR="00E87AFF" w:rsidRPr="00C10032" w:rsidRDefault="00084348" w:rsidP="00E44155">
      <w:pPr>
        <w:ind w:left="720"/>
        <w:jc w:val="left"/>
        <w:rPr>
          <w:lang w:val="en-GB"/>
        </w:rPr>
      </w:pPr>
      <w:r>
        <w:rPr>
          <w:lang w:val="en-US"/>
        </w:rPr>
        <w:t xml:space="preserve">1992. </w:t>
      </w:r>
      <w:r w:rsidR="00492C1F" w:rsidRPr="00E87AFF">
        <w:rPr>
          <w:i/>
          <w:iCs/>
          <w:lang w:val="en-US"/>
        </w:rPr>
        <w:t>South Africa: Act No. 51 of 1992, Births and Deaths Registration Act.</w:t>
      </w:r>
      <w:r w:rsidR="00492C1F">
        <w:rPr>
          <w:lang w:val="en-US"/>
        </w:rPr>
        <w:t xml:space="preserve"> </w:t>
      </w:r>
      <w:proofErr w:type="spellStart"/>
      <w:r w:rsidR="00492C1F" w:rsidRPr="00492C1F">
        <w:rPr>
          <w:lang w:val="en-US"/>
        </w:rPr>
        <w:t>Saatavilla</w:t>
      </w:r>
      <w:proofErr w:type="spellEnd"/>
      <w:r w:rsidR="00492C1F" w:rsidRPr="00492C1F">
        <w:rPr>
          <w:lang w:val="en-US"/>
        </w:rPr>
        <w:t xml:space="preserve"> </w:t>
      </w:r>
      <w:proofErr w:type="spellStart"/>
      <w:proofErr w:type="gramStart"/>
      <w:r w:rsidR="00492C1F" w:rsidRPr="00492C1F">
        <w:rPr>
          <w:lang w:val="en-US"/>
        </w:rPr>
        <w:t>SAFLII</w:t>
      </w:r>
      <w:r w:rsidR="00F163B8">
        <w:rPr>
          <w:lang w:val="en-US"/>
        </w:rPr>
        <w:t>:n</w:t>
      </w:r>
      <w:proofErr w:type="spellEnd"/>
      <w:proofErr w:type="gramEnd"/>
      <w:r w:rsidR="00492C1F" w:rsidRPr="00492C1F">
        <w:rPr>
          <w:lang w:val="en-US"/>
        </w:rPr>
        <w:t xml:space="preserve"> (Southern African Leg</w:t>
      </w:r>
      <w:r w:rsidR="00492C1F">
        <w:rPr>
          <w:lang w:val="en-US"/>
        </w:rPr>
        <w:t xml:space="preserve">al Information Institute) </w:t>
      </w:r>
      <w:proofErr w:type="spellStart"/>
      <w:r w:rsidR="00492C1F">
        <w:rPr>
          <w:lang w:val="en-US"/>
        </w:rPr>
        <w:t>verkkosivuilla</w:t>
      </w:r>
      <w:proofErr w:type="spellEnd"/>
      <w:r w:rsidR="00492C1F">
        <w:rPr>
          <w:lang w:val="en-US"/>
        </w:rPr>
        <w:t xml:space="preserve">: </w:t>
      </w:r>
      <w:hyperlink r:id="rId11" w:history="1">
        <w:r w:rsidR="00492C1F" w:rsidRPr="00FF558F">
          <w:rPr>
            <w:rStyle w:val="Hyperlinkki"/>
            <w:lang w:val="en-US"/>
          </w:rPr>
          <w:t>https://www.saflii.org/za/legis/consol_act/badra1992301.pdf</w:t>
        </w:r>
      </w:hyperlink>
      <w:r w:rsidR="00492C1F">
        <w:rPr>
          <w:lang w:val="en-US"/>
        </w:rPr>
        <w:t xml:space="preserve"> </w:t>
      </w:r>
      <w:r w:rsidR="00E87AFF" w:rsidRPr="00C10032">
        <w:rPr>
          <w:lang w:val="en-GB"/>
        </w:rPr>
        <w:t>(</w:t>
      </w:r>
      <w:proofErr w:type="spellStart"/>
      <w:r w:rsidR="00E87AFF" w:rsidRPr="00C10032">
        <w:rPr>
          <w:lang w:val="en-GB"/>
        </w:rPr>
        <w:t>käyty</w:t>
      </w:r>
      <w:proofErr w:type="spellEnd"/>
      <w:r w:rsidR="00E87AFF" w:rsidRPr="00C10032">
        <w:rPr>
          <w:lang w:val="en-GB"/>
        </w:rPr>
        <w:t xml:space="preserve"> 7.10.2026).</w:t>
      </w:r>
    </w:p>
    <w:p w14:paraId="4585D5EB" w14:textId="51E6E130" w:rsidR="00951FC5" w:rsidRPr="00A62643" w:rsidRDefault="00B62FF8" w:rsidP="00E44155">
      <w:pPr>
        <w:ind w:left="720"/>
        <w:jc w:val="left"/>
      </w:pPr>
      <w:bookmarkStart w:id="2" w:name="_Hlk242271089"/>
      <w:bookmarkEnd w:id="1"/>
      <w:r w:rsidRPr="00C10032">
        <w:rPr>
          <w:lang w:val="en-GB"/>
        </w:rPr>
        <w:t xml:space="preserve">1984. </w:t>
      </w:r>
      <w:r w:rsidRPr="004E4ABA">
        <w:rPr>
          <w:i/>
          <w:iCs/>
          <w:lang w:val="en-US"/>
        </w:rPr>
        <w:t xml:space="preserve">No. 43 of 1984: South African Citizenship Amendment Act, 1984. </w:t>
      </w:r>
      <w:hyperlink r:id="rId12" w:history="1">
        <w:r w:rsidRPr="00A62643">
          <w:rPr>
            <w:rStyle w:val="Hyperlinkki"/>
          </w:rPr>
          <w:t>https://www.gov.za/sites/default/files/gcis_document/201503/act-43-1984.pdf</w:t>
        </w:r>
      </w:hyperlink>
      <w:r w:rsidRPr="00A62643">
        <w:t xml:space="preserve"> </w:t>
      </w:r>
      <w:bookmarkStart w:id="3" w:name="_Hlk242452518"/>
      <w:r w:rsidR="00A62643" w:rsidRPr="00A62643">
        <w:t>(kä</w:t>
      </w:r>
      <w:r w:rsidR="00A62643">
        <w:t>yty 7.10.2026).</w:t>
      </w:r>
    </w:p>
    <w:bookmarkEnd w:id="3"/>
    <w:p w14:paraId="75E89F4F" w14:textId="37612163" w:rsidR="003C1BD4" w:rsidRPr="00C432A8" w:rsidRDefault="003C1BD4" w:rsidP="00E44155">
      <w:pPr>
        <w:ind w:left="720"/>
        <w:jc w:val="left"/>
      </w:pPr>
      <w:r w:rsidRPr="003C1BD4">
        <w:rPr>
          <w:lang w:val="en-US"/>
        </w:rPr>
        <w:t xml:space="preserve">1981. </w:t>
      </w:r>
      <w:r w:rsidRPr="004E4ABA">
        <w:rPr>
          <w:i/>
          <w:iCs/>
          <w:lang w:val="en-US"/>
        </w:rPr>
        <w:t xml:space="preserve">South African Citizenship Amendment Act 95 of 1981 [repealed]. </w:t>
      </w:r>
      <w:hyperlink r:id="rId13" w:history="1">
        <w:r w:rsidRPr="00C432A8">
          <w:rPr>
            <w:rStyle w:val="Hyperlinkki"/>
          </w:rPr>
          <w:t>https://www.gov.za/documents/south-african-citizenship-amendment-act-24-mar-2015-1418</w:t>
        </w:r>
      </w:hyperlink>
      <w:r w:rsidRPr="00C432A8">
        <w:t xml:space="preserve"> </w:t>
      </w:r>
      <w:r w:rsidR="00A62643" w:rsidRPr="00A62643">
        <w:t>(kä</w:t>
      </w:r>
      <w:r w:rsidR="00A62643">
        <w:t>yty 8.10.2026).</w:t>
      </w:r>
    </w:p>
    <w:p w14:paraId="0FF45479" w14:textId="77777777" w:rsidR="00A62643" w:rsidRPr="002A05EF" w:rsidRDefault="00982C17" w:rsidP="00E44155">
      <w:pPr>
        <w:ind w:left="720"/>
        <w:jc w:val="left"/>
        <w:rPr>
          <w:lang w:val="en-US"/>
        </w:rPr>
      </w:pPr>
      <w:r>
        <w:rPr>
          <w:lang w:val="en-US"/>
        </w:rPr>
        <w:t xml:space="preserve">1974. </w:t>
      </w:r>
      <w:r w:rsidR="004E4ABA" w:rsidRPr="004E4ABA">
        <w:rPr>
          <w:i/>
          <w:iCs/>
          <w:lang w:val="en-US"/>
        </w:rPr>
        <w:t xml:space="preserve">No. 51 of 1974: </w:t>
      </w:r>
      <w:r w:rsidRPr="004E4ABA">
        <w:rPr>
          <w:i/>
          <w:iCs/>
          <w:lang w:val="en-US"/>
        </w:rPr>
        <w:t>Births, Marriages and Deaths Registration Amendment Act</w:t>
      </w:r>
      <w:r w:rsidR="004E4ABA" w:rsidRPr="004E4ABA">
        <w:rPr>
          <w:i/>
          <w:iCs/>
          <w:lang w:val="en-US"/>
        </w:rPr>
        <w:t>, 1974.</w:t>
      </w:r>
      <w:r>
        <w:rPr>
          <w:lang w:val="en-US"/>
        </w:rPr>
        <w:t xml:space="preserve"> </w:t>
      </w:r>
      <w:hyperlink r:id="rId14" w:history="1">
        <w:r w:rsidRPr="009914FC">
          <w:rPr>
            <w:rStyle w:val="Hyperlinkki"/>
            <w:lang w:val="en-US"/>
          </w:rPr>
          <w:t>https://namiblii.org/akn/na/act/1974/51/eng@1974-10-16</w:t>
        </w:r>
      </w:hyperlink>
      <w:r>
        <w:rPr>
          <w:lang w:val="en-US"/>
        </w:rPr>
        <w:t xml:space="preserve"> </w:t>
      </w:r>
      <w:r w:rsidR="00A62643" w:rsidRPr="002A05EF">
        <w:rPr>
          <w:lang w:val="en-US"/>
        </w:rPr>
        <w:t>(</w:t>
      </w:r>
      <w:proofErr w:type="spellStart"/>
      <w:r w:rsidR="00A62643" w:rsidRPr="002A05EF">
        <w:rPr>
          <w:lang w:val="en-US"/>
        </w:rPr>
        <w:t>käyty</w:t>
      </w:r>
      <w:proofErr w:type="spellEnd"/>
      <w:r w:rsidR="00A62643" w:rsidRPr="002A05EF">
        <w:rPr>
          <w:lang w:val="en-US"/>
        </w:rPr>
        <w:t xml:space="preserve"> 7.10.2026).</w:t>
      </w:r>
    </w:p>
    <w:p w14:paraId="7A715C13" w14:textId="0D3AEEBC" w:rsidR="00A62643" w:rsidRDefault="00162C9B" w:rsidP="00E44155">
      <w:pPr>
        <w:ind w:left="720"/>
        <w:jc w:val="left"/>
      </w:pPr>
      <w:r w:rsidRPr="00982C17">
        <w:rPr>
          <w:lang w:val="en-US"/>
        </w:rPr>
        <w:lastRenderedPageBreak/>
        <w:t xml:space="preserve">1963. </w:t>
      </w:r>
      <w:bookmarkEnd w:id="2"/>
      <w:r w:rsidRPr="004E4ABA">
        <w:rPr>
          <w:i/>
          <w:iCs/>
          <w:lang w:val="en-US"/>
        </w:rPr>
        <w:t xml:space="preserve">Births, Marriages and Deaths Registration Act 81 of 1963 (RSA). </w:t>
      </w:r>
      <w:hyperlink r:id="rId15" w:history="1">
        <w:r w:rsidRPr="00982C17">
          <w:rPr>
            <w:rStyle w:val="Hyperlinkki"/>
          </w:rPr>
          <w:t>https://www.lac.org.na/laws/annoSTAT/Births,%20Marriages%20and%20Deaths%20Registration%20Act%2081%20of%201963.pdf</w:t>
        </w:r>
      </w:hyperlink>
      <w:r w:rsidRPr="00982C17">
        <w:t xml:space="preserve"> </w:t>
      </w:r>
      <w:r w:rsidR="00A62643" w:rsidRPr="00A62643">
        <w:t>(kä</w:t>
      </w:r>
      <w:r w:rsidR="00A62643">
        <w:t>yty 8.10.2026).</w:t>
      </w:r>
    </w:p>
    <w:p w14:paraId="75230B44" w14:textId="31514C04" w:rsidR="00235C1B" w:rsidRPr="002A05EF" w:rsidRDefault="00235C1B" w:rsidP="00E44155">
      <w:pPr>
        <w:ind w:left="720"/>
        <w:jc w:val="left"/>
      </w:pPr>
      <w:r w:rsidRPr="00235C1B">
        <w:rPr>
          <w:lang w:val="en-US"/>
        </w:rPr>
        <w:t xml:space="preserve">1978. </w:t>
      </w:r>
      <w:r w:rsidRPr="00E87AFF">
        <w:rPr>
          <w:i/>
          <w:iCs/>
          <w:lang w:val="en-US"/>
        </w:rPr>
        <w:t xml:space="preserve">South African Citizenship Amendment Act 53 of 1978 (repealed). </w:t>
      </w:r>
      <w:hyperlink r:id="rId16" w:history="1">
        <w:r w:rsidRPr="002A05EF">
          <w:rPr>
            <w:rStyle w:val="Hyperlinkki"/>
          </w:rPr>
          <w:t>https://www.gov.za/documents/south-african-citizenship-amendment-act-9-apr-2015-0824</w:t>
        </w:r>
      </w:hyperlink>
      <w:r w:rsidRPr="002A05EF">
        <w:t xml:space="preserve"> </w:t>
      </w:r>
    </w:p>
    <w:p w14:paraId="58788639" w14:textId="5FDA2E6C" w:rsidR="009643AE" w:rsidRDefault="007300AB" w:rsidP="00E44155">
      <w:pPr>
        <w:ind w:left="720"/>
        <w:jc w:val="left"/>
      </w:pPr>
      <w:r w:rsidRPr="005754E5">
        <w:t>1949.</w:t>
      </w:r>
      <w:r w:rsidR="005754E5" w:rsidRPr="005754E5">
        <w:t xml:space="preserve"> </w:t>
      </w:r>
      <w:r w:rsidR="005754E5" w:rsidRPr="00E87AFF">
        <w:rPr>
          <w:i/>
          <w:iCs/>
        </w:rPr>
        <w:t xml:space="preserve">South African </w:t>
      </w:r>
      <w:proofErr w:type="spellStart"/>
      <w:r w:rsidR="005754E5" w:rsidRPr="00E87AFF">
        <w:rPr>
          <w:i/>
          <w:iCs/>
        </w:rPr>
        <w:t>Citizenship</w:t>
      </w:r>
      <w:proofErr w:type="spellEnd"/>
      <w:r w:rsidR="005754E5" w:rsidRPr="00E87AFF">
        <w:rPr>
          <w:i/>
          <w:iCs/>
        </w:rPr>
        <w:t xml:space="preserve"> Act, 1949</w:t>
      </w:r>
      <w:r w:rsidR="005754E5" w:rsidRPr="005754E5">
        <w:t xml:space="preserve"> [sisältää myöh</w:t>
      </w:r>
      <w:r w:rsidR="005754E5">
        <w:t>emmin tulleet muutokset].</w:t>
      </w:r>
      <w:r w:rsidR="00253268">
        <w:t xml:space="preserve"> </w:t>
      </w:r>
      <w:r w:rsidR="005754E5" w:rsidRPr="00253268">
        <w:t xml:space="preserve">Saatavilla </w:t>
      </w:r>
      <w:proofErr w:type="spellStart"/>
      <w:r w:rsidR="005754E5" w:rsidRPr="00253268">
        <w:t>Refworld</w:t>
      </w:r>
      <w:proofErr w:type="spellEnd"/>
      <w:r w:rsidR="005754E5" w:rsidRPr="00253268">
        <w:t xml:space="preserve">-tietokannassa: </w:t>
      </w:r>
      <w:hyperlink r:id="rId17" w:history="1">
        <w:r w:rsidR="005754E5" w:rsidRPr="00253268">
          <w:rPr>
            <w:rStyle w:val="Hyperlinkki"/>
          </w:rPr>
          <w:t>https://www.refworld.org/legal/legislation/natlegbod/1949/72765</w:t>
        </w:r>
      </w:hyperlink>
      <w:r w:rsidR="005754E5" w:rsidRPr="00253268">
        <w:t xml:space="preserve"> (käyty 7.10.2026) </w:t>
      </w:r>
      <w:r w:rsidR="00253268" w:rsidRPr="00253268">
        <w:t xml:space="preserve">ja </w:t>
      </w:r>
      <w:r w:rsidR="009643AE" w:rsidRPr="00253268">
        <w:rPr>
          <w:i/>
          <w:iCs/>
        </w:rPr>
        <w:t xml:space="preserve">South African </w:t>
      </w:r>
      <w:proofErr w:type="spellStart"/>
      <w:r w:rsidR="009643AE" w:rsidRPr="00253268">
        <w:rPr>
          <w:i/>
          <w:iCs/>
        </w:rPr>
        <w:t>Citizenship</w:t>
      </w:r>
      <w:proofErr w:type="spellEnd"/>
      <w:r w:rsidR="009643AE" w:rsidRPr="00253268">
        <w:rPr>
          <w:i/>
          <w:iCs/>
        </w:rPr>
        <w:t xml:space="preserve"> Act 44 of 1949 [</w:t>
      </w:r>
      <w:proofErr w:type="spellStart"/>
      <w:r w:rsidR="009643AE" w:rsidRPr="00253268">
        <w:rPr>
          <w:i/>
          <w:iCs/>
        </w:rPr>
        <w:t>Repealed</w:t>
      </w:r>
      <w:proofErr w:type="spellEnd"/>
      <w:r w:rsidR="009643AE" w:rsidRPr="00253268">
        <w:rPr>
          <w:i/>
          <w:iCs/>
        </w:rPr>
        <w:t>]</w:t>
      </w:r>
      <w:r w:rsidR="00253268" w:rsidRPr="00253268">
        <w:rPr>
          <w:i/>
          <w:iCs/>
        </w:rPr>
        <w:t xml:space="preserve"> </w:t>
      </w:r>
      <w:r w:rsidR="00253268" w:rsidRPr="00253268">
        <w:t>[alkuperäinen laki</w:t>
      </w:r>
      <w:r w:rsidR="00253268">
        <w:t xml:space="preserve"> ilman myöhempiä muutoksia]</w:t>
      </w:r>
      <w:r w:rsidR="009643AE" w:rsidRPr="00253268">
        <w:rPr>
          <w:i/>
          <w:iCs/>
        </w:rPr>
        <w:t>.</w:t>
      </w:r>
      <w:r w:rsidR="009643AE" w:rsidRPr="00253268">
        <w:t xml:space="preserve"> </w:t>
      </w:r>
      <w:hyperlink r:id="rId18" w:history="1">
        <w:r w:rsidR="00A46B8E" w:rsidRPr="000A3406">
          <w:rPr>
            <w:rStyle w:val="Hyperlinkki"/>
          </w:rPr>
          <w:t>https://www.gov.za/sites/default/files/gcis_document/201505/act-44-1949.pdf</w:t>
        </w:r>
      </w:hyperlink>
      <w:r w:rsidR="00A46B8E">
        <w:t xml:space="preserve"> </w:t>
      </w:r>
      <w:r w:rsidR="009643AE" w:rsidRPr="00A62643">
        <w:t>(kä</w:t>
      </w:r>
      <w:r w:rsidR="009643AE">
        <w:t>yty 7.10.2026).</w:t>
      </w:r>
    </w:p>
    <w:p w14:paraId="3A555ABF" w14:textId="5916F341" w:rsidR="008C7240" w:rsidRPr="008C7240" w:rsidRDefault="008C7240" w:rsidP="00E44155">
      <w:pPr>
        <w:jc w:val="left"/>
      </w:pPr>
      <w:r>
        <w:rPr>
          <w:lang w:val="en-US"/>
        </w:rPr>
        <w:t xml:space="preserve">University of Toronto </w:t>
      </w:r>
      <w:r w:rsidR="009420C7">
        <w:rPr>
          <w:lang w:val="en-US"/>
        </w:rPr>
        <w:t>2016</w:t>
      </w:r>
      <w:r>
        <w:rPr>
          <w:lang w:val="en-US"/>
        </w:rPr>
        <w:t xml:space="preserve">. </w:t>
      </w:r>
      <w:r w:rsidRPr="00E87AFF">
        <w:rPr>
          <w:i/>
          <w:iCs/>
          <w:lang w:val="en-US"/>
        </w:rPr>
        <w:t>Reaching the Hard to Reach: A Case Study of Birth Registration in South Africa.</w:t>
      </w:r>
      <w:r>
        <w:rPr>
          <w:lang w:val="en-US"/>
        </w:rPr>
        <w:t xml:space="preserve"> </w:t>
      </w:r>
      <w:r w:rsidRPr="008C7240">
        <w:t>Saat</w:t>
      </w:r>
      <w:r>
        <w:t>avilla Reach Alliance</w:t>
      </w:r>
      <w:r>
        <w:rPr>
          <w:rStyle w:val="Alaviitteenviite"/>
        </w:rPr>
        <w:footnoteReference w:id="30"/>
      </w:r>
      <w:r>
        <w:t xml:space="preserve"> -konsortion verkkosivuilla:</w:t>
      </w:r>
      <w:r w:rsidRPr="008C7240">
        <w:t xml:space="preserve"> </w:t>
      </w:r>
      <w:hyperlink r:id="rId19" w:history="1">
        <w:r w:rsidRPr="008C7240">
          <w:rPr>
            <w:rStyle w:val="Hyperlinkki"/>
          </w:rPr>
          <w:t>https://reachalliance.org/wp-content/uploads/2021/04/2016_South-Africa_Brith-Registry.pdf</w:t>
        </w:r>
      </w:hyperlink>
      <w:r w:rsidRPr="008C7240">
        <w:t xml:space="preserve"> </w:t>
      </w:r>
      <w:r w:rsidR="00F163B8">
        <w:t>(käyty 16.10.2026).</w:t>
      </w:r>
    </w:p>
    <w:p w14:paraId="6A66C774" w14:textId="6C063F1E" w:rsidR="00A62643" w:rsidRPr="00A62643" w:rsidRDefault="005C725C" w:rsidP="00E44155">
      <w:pPr>
        <w:jc w:val="left"/>
      </w:pPr>
      <w:r w:rsidRPr="005C725C">
        <w:rPr>
          <w:lang w:val="en-US"/>
        </w:rPr>
        <w:t>USDOS (United States Department o</w:t>
      </w:r>
      <w:r>
        <w:rPr>
          <w:lang w:val="en-US"/>
        </w:rPr>
        <w:t>f State) 2/1987.</w:t>
      </w:r>
      <w:r w:rsidRPr="005C725C">
        <w:rPr>
          <w:lang w:val="en-US"/>
        </w:rPr>
        <w:t xml:space="preserve"> </w:t>
      </w:r>
      <w:r w:rsidR="004E4ABA" w:rsidRPr="004E4ABA">
        <w:rPr>
          <w:i/>
          <w:iCs/>
          <w:lang w:val="en-US"/>
        </w:rPr>
        <w:t xml:space="preserve">Country Report on Human Rights Practices for 1986. </w:t>
      </w:r>
      <w:r w:rsidR="004E4ABA" w:rsidRPr="004E4ABA">
        <w:rPr>
          <w:i/>
          <w:iCs/>
        </w:rPr>
        <w:t>South Africa.</w:t>
      </w:r>
      <w:r w:rsidR="004E4ABA">
        <w:t xml:space="preserve"> </w:t>
      </w:r>
      <w:r w:rsidR="004E4ABA" w:rsidRPr="004E4ABA">
        <w:t xml:space="preserve">Saatavilla </w:t>
      </w:r>
      <w:r w:rsidR="004E4ABA">
        <w:t>E</w:t>
      </w:r>
      <w:r w:rsidR="004E4ABA" w:rsidRPr="004E4ABA">
        <w:t>coi</w:t>
      </w:r>
      <w:r w:rsidR="00492C1F">
        <w:t>.</w:t>
      </w:r>
      <w:r w:rsidR="004E4ABA" w:rsidRPr="004E4ABA">
        <w:t xml:space="preserve">net-tietokannassa: </w:t>
      </w:r>
      <w:hyperlink r:id="rId20" w:history="1">
        <w:r w:rsidR="004E4ABA" w:rsidRPr="004E4ABA">
          <w:rPr>
            <w:rStyle w:val="Hyperlinkki"/>
          </w:rPr>
          <w:t>https://www.ecoi.net/en/document/1248377.html</w:t>
        </w:r>
      </w:hyperlink>
      <w:r w:rsidRPr="004E4ABA">
        <w:t xml:space="preserve"> </w:t>
      </w:r>
      <w:r w:rsidR="00A62643" w:rsidRPr="00A62643">
        <w:t>(kä</w:t>
      </w:r>
      <w:r w:rsidR="00A62643">
        <w:t>yty 8.10.2026).</w:t>
      </w:r>
    </w:p>
    <w:p w14:paraId="245E4A27" w14:textId="03FE8B68" w:rsidR="005C725C" w:rsidRPr="004E4ABA" w:rsidRDefault="005C725C" w:rsidP="005C725C"/>
    <w:p w14:paraId="0471D244" w14:textId="77777777" w:rsidR="00082DFE" w:rsidRPr="001D5CAA" w:rsidRDefault="009E68D6" w:rsidP="00082DFE">
      <w:pPr>
        <w:pStyle w:val="LeiptekstiMigri"/>
        <w:ind w:left="0"/>
        <w:rPr>
          <w:lang w:val="en-GB"/>
        </w:rPr>
      </w:pPr>
      <w:r>
        <w:rPr>
          <w:b/>
        </w:rPr>
        <w:pict w14:anchorId="4A96A26B">
          <v:rect id="_x0000_i1029" style="width:0;height:1.5pt" o:hralign="center" o:hrstd="t" o:hr="t" fillcolor="#a0a0a0" stroked="f"/>
        </w:pict>
      </w:r>
    </w:p>
    <w:p w14:paraId="1D9C1E4C" w14:textId="77777777" w:rsidR="00082DFE" w:rsidRDefault="001D63F6" w:rsidP="00810134">
      <w:pPr>
        <w:pStyle w:val="Numeroimatonotsikko"/>
      </w:pPr>
      <w:r>
        <w:t>Tietoja vastauksesta</w:t>
      </w:r>
    </w:p>
    <w:p w14:paraId="094307CE"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6B8F142B" w14:textId="77777777" w:rsidR="001D63F6" w:rsidRPr="00BC367A" w:rsidRDefault="001D63F6" w:rsidP="00810134">
      <w:pPr>
        <w:pStyle w:val="Numeroimatonotsikko"/>
        <w:rPr>
          <w:lang w:val="en-GB"/>
        </w:rPr>
      </w:pPr>
      <w:r w:rsidRPr="00BC367A">
        <w:rPr>
          <w:lang w:val="en-GB"/>
        </w:rPr>
        <w:t>Information on the response</w:t>
      </w:r>
    </w:p>
    <w:p w14:paraId="6B05A783" w14:textId="77777777" w:rsidR="00A35BCB" w:rsidRPr="00A35BCB" w:rsidRDefault="00A35BCB" w:rsidP="00A35BCB">
      <w:pPr>
        <w:rPr>
          <w:lang w:val="en-GB"/>
        </w:rPr>
      </w:pPr>
      <w:r w:rsidRPr="00A35BCB">
        <w:rPr>
          <w:lang w:val="en-GB"/>
        </w:rPr>
        <w:t xml:space="preserve">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w:t>
      </w:r>
      <w:r w:rsidRPr="00A35BCB">
        <w:rPr>
          <w:lang w:val="en-GB"/>
        </w:rPr>
        <w:lastRenderedPageBreak/>
        <w:t>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52F82A06" w14:textId="77777777" w:rsidR="00B112B8" w:rsidRPr="00A35BCB" w:rsidRDefault="00B112B8" w:rsidP="00A35BCB">
      <w:pPr>
        <w:rPr>
          <w:lang w:val="en-GB"/>
        </w:rPr>
      </w:pPr>
    </w:p>
    <w:sectPr w:rsidR="00B112B8" w:rsidRPr="00A35BCB" w:rsidSect="00072438">
      <w:headerReference w:type="default" r:id="rId21"/>
      <w:headerReference w:type="first" r:id="rId22"/>
      <w:footerReference w:type="first" r:id="rId23"/>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1B1F4B9" w14:textId="77777777" w:rsidR="00500B84" w:rsidRDefault="00500B84" w:rsidP="007E0069">
      <w:pPr>
        <w:spacing w:after="0" w:line="240" w:lineRule="auto"/>
      </w:pPr>
      <w:r>
        <w:separator/>
      </w:r>
    </w:p>
  </w:endnote>
  <w:endnote w:type="continuationSeparator" w:id="0">
    <w:p w14:paraId="2257C391" w14:textId="77777777" w:rsidR="00500B84" w:rsidRDefault="00500B84"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A1CD0C"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23733D5E" w14:textId="77777777" w:rsidTr="00483E37">
      <w:trPr>
        <w:trHeight w:val="189"/>
      </w:trPr>
      <w:tc>
        <w:tcPr>
          <w:tcW w:w="1560" w:type="dxa"/>
        </w:tcPr>
        <w:p w14:paraId="0D4437C7" w14:textId="77777777" w:rsidR="004D76E3" w:rsidRPr="00A83D54" w:rsidRDefault="004D76E3" w:rsidP="00337E76">
          <w:pPr>
            <w:pStyle w:val="Alatunniste"/>
            <w:rPr>
              <w:sz w:val="14"/>
              <w:szCs w:val="14"/>
            </w:rPr>
          </w:pPr>
        </w:p>
      </w:tc>
      <w:tc>
        <w:tcPr>
          <w:tcW w:w="2551" w:type="dxa"/>
        </w:tcPr>
        <w:p w14:paraId="0D1C8EC9" w14:textId="77777777" w:rsidR="004D76E3" w:rsidRPr="00A83D54" w:rsidRDefault="004D76E3" w:rsidP="00337E76">
          <w:pPr>
            <w:pStyle w:val="Alatunniste"/>
            <w:rPr>
              <w:sz w:val="14"/>
              <w:szCs w:val="14"/>
            </w:rPr>
          </w:pPr>
        </w:p>
      </w:tc>
      <w:tc>
        <w:tcPr>
          <w:tcW w:w="2552" w:type="dxa"/>
        </w:tcPr>
        <w:p w14:paraId="1B9E5F0F" w14:textId="77777777" w:rsidR="004D76E3" w:rsidRPr="00A83D54" w:rsidRDefault="004D76E3" w:rsidP="00337E76">
          <w:pPr>
            <w:pStyle w:val="Alatunniste"/>
            <w:rPr>
              <w:sz w:val="14"/>
              <w:szCs w:val="14"/>
            </w:rPr>
          </w:pPr>
        </w:p>
      </w:tc>
      <w:tc>
        <w:tcPr>
          <w:tcW w:w="2830" w:type="dxa"/>
        </w:tcPr>
        <w:p w14:paraId="25B1721B" w14:textId="77777777" w:rsidR="004D76E3" w:rsidRPr="00A83D54" w:rsidRDefault="004D76E3" w:rsidP="00337E76">
          <w:pPr>
            <w:pStyle w:val="Alatunniste"/>
            <w:rPr>
              <w:sz w:val="14"/>
              <w:szCs w:val="14"/>
            </w:rPr>
          </w:pPr>
        </w:p>
      </w:tc>
    </w:tr>
    <w:tr w:rsidR="004D76E3" w:rsidRPr="00A83D54" w14:paraId="24F6D484" w14:textId="77777777" w:rsidTr="00483E37">
      <w:trPr>
        <w:trHeight w:val="189"/>
      </w:trPr>
      <w:tc>
        <w:tcPr>
          <w:tcW w:w="1560" w:type="dxa"/>
        </w:tcPr>
        <w:p w14:paraId="17060489" w14:textId="77777777" w:rsidR="004D76E3" w:rsidRPr="00A83D54" w:rsidRDefault="004D76E3" w:rsidP="00337E76">
          <w:pPr>
            <w:pStyle w:val="Alatunniste"/>
            <w:rPr>
              <w:sz w:val="14"/>
              <w:szCs w:val="14"/>
            </w:rPr>
          </w:pPr>
        </w:p>
      </w:tc>
      <w:tc>
        <w:tcPr>
          <w:tcW w:w="2551" w:type="dxa"/>
        </w:tcPr>
        <w:p w14:paraId="5CE8B6E3" w14:textId="77777777" w:rsidR="004D76E3" w:rsidRPr="00A83D54" w:rsidRDefault="004D76E3" w:rsidP="00337E76">
          <w:pPr>
            <w:pStyle w:val="Alatunniste"/>
            <w:rPr>
              <w:sz w:val="14"/>
              <w:szCs w:val="14"/>
            </w:rPr>
          </w:pPr>
        </w:p>
      </w:tc>
      <w:tc>
        <w:tcPr>
          <w:tcW w:w="2552" w:type="dxa"/>
        </w:tcPr>
        <w:p w14:paraId="66BD085E" w14:textId="77777777" w:rsidR="004D76E3" w:rsidRPr="00A83D54" w:rsidRDefault="004D76E3" w:rsidP="00337E76">
          <w:pPr>
            <w:pStyle w:val="Alatunniste"/>
            <w:rPr>
              <w:sz w:val="14"/>
              <w:szCs w:val="14"/>
            </w:rPr>
          </w:pPr>
        </w:p>
      </w:tc>
      <w:tc>
        <w:tcPr>
          <w:tcW w:w="2830" w:type="dxa"/>
        </w:tcPr>
        <w:p w14:paraId="7CF6D92F" w14:textId="77777777" w:rsidR="004D76E3" w:rsidRPr="00A83D54" w:rsidRDefault="004D76E3" w:rsidP="00337E76">
          <w:pPr>
            <w:pStyle w:val="Alatunniste"/>
            <w:rPr>
              <w:sz w:val="14"/>
              <w:szCs w:val="14"/>
            </w:rPr>
          </w:pPr>
        </w:p>
      </w:tc>
    </w:tr>
    <w:tr w:rsidR="004D76E3" w:rsidRPr="00A83D54" w14:paraId="006A612B" w14:textId="77777777" w:rsidTr="00483E37">
      <w:trPr>
        <w:trHeight w:val="189"/>
      </w:trPr>
      <w:tc>
        <w:tcPr>
          <w:tcW w:w="1560" w:type="dxa"/>
        </w:tcPr>
        <w:p w14:paraId="2C4389EC" w14:textId="77777777" w:rsidR="004D76E3" w:rsidRPr="00A83D54" w:rsidRDefault="004D76E3" w:rsidP="00337E76">
          <w:pPr>
            <w:pStyle w:val="Alatunniste"/>
            <w:rPr>
              <w:sz w:val="14"/>
              <w:szCs w:val="14"/>
            </w:rPr>
          </w:pPr>
        </w:p>
      </w:tc>
      <w:tc>
        <w:tcPr>
          <w:tcW w:w="2551" w:type="dxa"/>
        </w:tcPr>
        <w:p w14:paraId="360EDE87" w14:textId="77777777" w:rsidR="004D76E3" w:rsidRPr="00A83D54" w:rsidRDefault="004D76E3" w:rsidP="00337E76">
          <w:pPr>
            <w:pStyle w:val="Alatunniste"/>
            <w:rPr>
              <w:sz w:val="14"/>
              <w:szCs w:val="14"/>
            </w:rPr>
          </w:pPr>
        </w:p>
      </w:tc>
      <w:tc>
        <w:tcPr>
          <w:tcW w:w="2552" w:type="dxa"/>
        </w:tcPr>
        <w:p w14:paraId="737BB8EE" w14:textId="77777777" w:rsidR="004D76E3" w:rsidRPr="00A83D54" w:rsidRDefault="004D76E3" w:rsidP="00337E76">
          <w:pPr>
            <w:pStyle w:val="Alatunniste"/>
            <w:rPr>
              <w:sz w:val="14"/>
              <w:szCs w:val="14"/>
            </w:rPr>
          </w:pPr>
        </w:p>
      </w:tc>
      <w:tc>
        <w:tcPr>
          <w:tcW w:w="2830" w:type="dxa"/>
        </w:tcPr>
        <w:p w14:paraId="6C728522" w14:textId="77777777" w:rsidR="004D76E3" w:rsidRPr="00A83D54" w:rsidRDefault="004D76E3" w:rsidP="00337E76">
          <w:pPr>
            <w:pStyle w:val="Alatunniste"/>
            <w:rPr>
              <w:sz w:val="14"/>
              <w:szCs w:val="14"/>
            </w:rPr>
          </w:pPr>
        </w:p>
      </w:tc>
    </w:tr>
  </w:tbl>
  <w:p w14:paraId="0C1E4CD2"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10EFFA7E" wp14:editId="61696992">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0175CF7D"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B8734E" w14:textId="77777777" w:rsidR="00500B84" w:rsidRDefault="00500B84" w:rsidP="007E0069">
      <w:pPr>
        <w:spacing w:after="0" w:line="240" w:lineRule="auto"/>
      </w:pPr>
      <w:r>
        <w:separator/>
      </w:r>
    </w:p>
  </w:footnote>
  <w:footnote w:type="continuationSeparator" w:id="0">
    <w:p w14:paraId="074082D4" w14:textId="77777777" w:rsidR="00500B84" w:rsidRDefault="00500B84" w:rsidP="007E0069">
      <w:pPr>
        <w:spacing w:after="0" w:line="240" w:lineRule="auto"/>
      </w:pPr>
      <w:r>
        <w:continuationSeparator/>
      </w:r>
    </w:p>
  </w:footnote>
  <w:footnote w:id="1">
    <w:p w14:paraId="5CA3E62B" w14:textId="1D0CA974" w:rsidR="00125E38" w:rsidRPr="00065F29" w:rsidRDefault="00125E38" w:rsidP="00A46B8E">
      <w:pPr>
        <w:spacing w:before="0" w:after="0"/>
      </w:pPr>
      <w:r>
        <w:rPr>
          <w:rStyle w:val="Alaviitteenviite"/>
        </w:rPr>
        <w:footnoteRef/>
      </w:r>
      <w:r w:rsidRPr="00065F29">
        <w:t xml:space="preserve"> </w:t>
      </w:r>
      <w:r w:rsidR="00065F29" w:rsidRPr="00065F29">
        <w:t>Unionilla viitattiin Etelä-Afrikan s</w:t>
      </w:r>
      <w:r w:rsidR="00065F29">
        <w:t xml:space="preserve">illoiseen nimeen Union of South Africa. </w:t>
      </w:r>
    </w:p>
  </w:footnote>
  <w:footnote w:id="2">
    <w:p w14:paraId="30DA4716" w14:textId="4D41E96D" w:rsidR="00982C17" w:rsidRPr="009C2668" w:rsidRDefault="00982C17" w:rsidP="00A46B8E">
      <w:pPr>
        <w:spacing w:before="0" w:after="0"/>
        <w:rPr>
          <w:lang w:val="en-US"/>
        </w:rPr>
      </w:pPr>
      <w:r>
        <w:rPr>
          <w:rStyle w:val="Alaviitteenviite"/>
        </w:rPr>
        <w:footnoteRef/>
      </w:r>
      <w:r w:rsidRPr="00982C17">
        <w:t xml:space="preserve"> Rekisteröintilakia on sittemmin muutettu/</w:t>
      </w:r>
      <w:r>
        <w:t>korvattu kokonaan useita kertoja</w:t>
      </w:r>
      <w:r w:rsidR="001F71AD">
        <w:t xml:space="preserve"> 1990-luvulla</w:t>
      </w:r>
      <w:r>
        <w:t xml:space="preserve">. Kaikki lakimuutokset ks. </w:t>
      </w:r>
      <w:proofErr w:type="spellStart"/>
      <w:r w:rsidR="00951FC5">
        <w:t>Republic</w:t>
      </w:r>
      <w:proofErr w:type="spellEnd"/>
      <w:r w:rsidR="00951FC5">
        <w:t xml:space="preserve"> of South Africa 1992, </w:t>
      </w:r>
      <w:r w:rsidRPr="00C432A8">
        <w:t xml:space="preserve">s. 21–22 [numeroimattomat sivut]. </w:t>
      </w:r>
      <w:r w:rsidRPr="00982C17">
        <w:t xml:space="preserve">Vuonna 1974 </w:t>
      </w:r>
      <w:r w:rsidR="001F71AD">
        <w:t xml:space="preserve">(eli vuosien 1963 ja 1982 välillä) </w:t>
      </w:r>
      <w:r w:rsidRPr="00982C17">
        <w:t xml:space="preserve">tehdyssä rekisterilain muutoslaissa ei </w:t>
      </w:r>
      <w:r>
        <w:t>määrätä muutoksia syntymän rekisteröintiin</w:t>
      </w:r>
      <w:r w:rsidR="001F71AD">
        <w:t xml:space="preserve"> (</w:t>
      </w:r>
      <w:proofErr w:type="spellStart"/>
      <w:r w:rsidR="001F71AD" w:rsidRPr="001F71AD">
        <w:t>Republic</w:t>
      </w:r>
      <w:proofErr w:type="spellEnd"/>
      <w:r w:rsidR="001F71AD" w:rsidRPr="001F71AD">
        <w:t xml:space="preserve"> of South Africa </w:t>
      </w:r>
      <w:r w:rsidR="001F71AD">
        <w:t>1974).</w:t>
      </w:r>
      <w:r w:rsidR="00084348">
        <w:t xml:space="preserve"> </w:t>
      </w:r>
      <w:proofErr w:type="spellStart"/>
      <w:r w:rsidR="00084348" w:rsidRPr="009C2668">
        <w:rPr>
          <w:lang w:val="en-US"/>
        </w:rPr>
        <w:t>Rekisteröintilakia</w:t>
      </w:r>
      <w:proofErr w:type="spellEnd"/>
      <w:r w:rsidR="00084348" w:rsidRPr="009C2668">
        <w:rPr>
          <w:lang w:val="en-US"/>
        </w:rPr>
        <w:t xml:space="preserve"> </w:t>
      </w:r>
      <w:proofErr w:type="spellStart"/>
      <w:r w:rsidR="00084348" w:rsidRPr="009C2668">
        <w:rPr>
          <w:lang w:val="en-US"/>
        </w:rPr>
        <w:t>muutettiin</w:t>
      </w:r>
      <w:proofErr w:type="spellEnd"/>
      <w:r w:rsidR="00084348" w:rsidRPr="009C2668">
        <w:rPr>
          <w:lang w:val="en-US"/>
        </w:rPr>
        <w:t xml:space="preserve"> </w:t>
      </w:r>
      <w:proofErr w:type="spellStart"/>
      <w:r w:rsidR="00084348" w:rsidRPr="009C2668">
        <w:rPr>
          <w:lang w:val="en-US"/>
        </w:rPr>
        <w:t>jälleen</w:t>
      </w:r>
      <w:proofErr w:type="spellEnd"/>
      <w:r w:rsidR="00084348" w:rsidRPr="009C2668">
        <w:rPr>
          <w:lang w:val="en-US"/>
        </w:rPr>
        <w:t xml:space="preserve"> </w:t>
      </w:r>
      <w:proofErr w:type="spellStart"/>
      <w:r w:rsidR="00084348" w:rsidRPr="009C2668">
        <w:rPr>
          <w:lang w:val="en-US"/>
        </w:rPr>
        <w:t>vuoden</w:t>
      </w:r>
      <w:proofErr w:type="spellEnd"/>
      <w:r w:rsidR="00084348" w:rsidRPr="009C2668">
        <w:rPr>
          <w:lang w:val="en-US"/>
        </w:rPr>
        <w:t xml:space="preserve"> 1992 </w:t>
      </w:r>
      <w:proofErr w:type="spellStart"/>
      <w:r w:rsidR="00084348" w:rsidRPr="009C2668">
        <w:rPr>
          <w:lang w:val="en-US"/>
        </w:rPr>
        <w:t>toukokuussa</w:t>
      </w:r>
      <w:proofErr w:type="spellEnd"/>
      <w:r w:rsidR="00084348" w:rsidRPr="009C2668">
        <w:rPr>
          <w:lang w:val="en-US"/>
        </w:rPr>
        <w:t>. (Republic of South Africa 1992.)</w:t>
      </w:r>
    </w:p>
  </w:footnote>
  <w:footnote w:id="3">
    <w:p w14:paraId="031E5583" w14:textId="570EC7C5" w:rsidR="003251B9" w:rsidRPr="00C432A8" w:rsidRDefault="003251B9">
      <w:pPr>
        <w:pStyle w:val="Alaviitteenteksti"/>
        <w:rPr>
          <w:lang w:val="en-US"/>
        </w:rPr>
      </w:pPr>
      <w:r>
        <w:rPr>
          <w:rStyle w:val="Alaviitteenviite"/>
        </w:rPr>
        <w:footnoteRef/>
      </w:r>
      <w:r w:rsidRPr="00C432A8">
        <w:rPr>
          <w:lang w:val="en-US"/>
        </w:rPr>
        <w:t xml:space="preserve"> Republic of South Africa 1949</w:t>
      </w:r>
      <w:r w:rsidR="006634DC" w:rsidRPr="00C432A8">
        <w:rPr>
          <w:lang w:val="en-US"/>
        </w:rPr>
        <w:t>.</w:t>
      </w:r>
    </w:p>
  </w:footnote>
  <w:footnote w:id="4">
    <w:p w14:paraId="316B674F" w14:textId="77777777" w:rsidR="00DB4197" w:rsidRPr="00DB4197" w:rsidRDefault="00DB4197" w:rsidP="00DB4197">
      <w:pPr>
        <w:pStyle w:val="Alaviitteenteksti"/>
        <w:rPr>
          <w:lang w:val="en-US"/>
        </w:rPr>
      </w:pPr>
      <w:r>
        <w:rPr>
          <w:rStyle w:val="Alaviitteenviite"/>
        </w:rPr>
        <w:footnoteRef/>
      </w:r>
      <w:r w:rsidRPr="00DB4197">
        <w:rPr>
          <w:lang w:val="en-US"/>
        </w:rPr>
        <w:t xml:space="preserve"> </w:t>
      </w:r>
      <w:r w:rsidRPr="006634DC">
        <w:rPr>
          <w:lang w:val="en-US"/>
        </w:rPr>
        <w:t>R</w:t>
      </w:r>
      <w:r>
        <w:rPr>
          <w:lang w:val="en-US"/>
        </w:rPr>
        <w:t>epublic of South Africa 1949.</w:t>
      </w:r>
    </w:p>
  </w:footnote>
  <w:footnote w:id="5">
    <w:p w14:paraId="0F199DF0" w14:textId="77777777" w:rsidR="00125E38" w:rsidRPr="00982C17" w:rsidRDefault="00125E38" w:rsidP="00125E38">
      <w:pPr>
        <w:pStyle w:val="Alaviitteenteksti"/>
        <w:rPr>
          <w:lang w:val="en-US"/>
        </w:rPr>
      </w:pPr>
      <w:r>
        <w:rPr>
          <w:rStyle w:val="Alaviitteenviite"/>
        </w:rPr>
        <w:footnoteRef/>
      </w:r>
      <w:r w:rsidRPr="00982C17">
        <w:rPr>
          <w:lang w:val="en-US"/>
        </w:rPr>
        <w:t xml:space="preserve"> Republic of South Africa </w:t>
      </w:r>
      <w:r>
        <w:rPr>
          <w:lang w:val="en-US"/>
        </w:rPr>
        <w:t>1963.</w:t>
      </w:r>
    </w:p>
  </w:footnote>
  <w:footnote w:id="6">
    <w:p w14:paraId="64CCCC2A" w14:textId="77777777" w:rsidR="00125E38" w:rsidRPr="00982C17" w:rsidRDefault="00125E38" w:rsidP="00125E38">
      <w:pPr>
        <w:pStyle w:val="Alaviitteenteksti"/>
        <w:rPr>
          <w:lang w:val="en-US"/>
        </w:rPr>
      </w:pPr>
      <w:r>
        <w:rPr>
          <w:rStyle w:val="Alaviitteenviite"/>
        </w:rPr>
        <w:footnoteRef/>
      </w:r>
      <w:r w:rsidRPr="00982C17">
        <w:rPr>
          <w:lang w:val="en-US"/>
        </w:rPr>
        <w:t xml:space="preserve"> Republic of South Africa </w:t>
      </w:r>
      <w:r>
        <w:rPr>
          <w:lang w:val="en-US"/>
        </w:rPr>
        <w:t>1963.</w:t>
      </w:r>
    </w:p>
  </w:footnote>
  <w:footnote w:id="7">
    <w:p w14:paraId="1FC14824" w14:textId="77777777" w:rsidR="00125E38" w:rsidRPr="00982C17" w:rsidRDefault="00125E38" w:rsidP="00125E38">
      <w:pPr>
        <w:pStyle w:val="Alaviitteenteksti"/>
        <w:rPr>
          <w:lang w:val="en-US"/>
        </w:rPr>
      </w:pPr>
      <w:r>
        <w:rPr>
          <w:rStyle w:val="Alaviitteenviite"/>
        </w:rPr>
        <w:footnoteRef/>
      </w:r>
      <w:r w:rsidRPr="00982C17">
        <w:rPr>
          <w:lang w:val="en-US"/>
        </w:rPr>
        <w:t xml:space="preserve"> Republic of South Africa </w:t>
      </w:r>
      <w:r>
        <w:rPr>
          <w:lang w:val="en-US"/>
        </w:rPr>
        <w:t>1963.</w:t>
      </w:r>
    </w:p>
  </w:footnote>
  <w:footnote w:id="8">
    <w:p w14:paraId="36D800D6" w14:textId="77777777" w:rsidR="00872F32" w:rsidRPr="00982C17" w:rsidRDefault="00872F32" w:rsidP="00872F32">
      <w:pPr>
        <w:pStyle w:val="Alaviitteenteksti"/>
        <w:rPr>
          <w:lang w:val="en-US"/>
        </w:rPr>
      </w:pPr>
      <w:r>
        <w:rPr>
          <w:rStyle w:val="Alaviitteenviite"/>
        </w:rPr>
        <w:footnoteRef/>
      </w:r>
      <w:r w:rsidRPr="00982C17">
        <w:rPr>
          <w:lang w:val="en-US"/>
        </w:rPr>
        <w:t xml:space="preserve"> Republic of South Africa </w:t>
      </w:r>
      <w:r>
        <w:rPr>
          <w:lang w:val="en-US"/>
        </w:rPr>
        <w:t>1963.</w:t>
      </w:r>
    </w:p>
  </w:footnote>
  <w:footnote w:id="9">
    <w:p w14:paraId="0AE88B6C" w14:textId="37912700" w:rsidR="006B58C1" w:rsidRPr="006B58C1" w:rsidRDefault="006B58C1">
      <w:pPr>
        <w:pStyle w:val="Alaviitteenteksti"/>
        <w:rPr>
          <w:lang w:val="en-US"/>
        </w:rPr>
      </w:pPr>
      <w:r>
        <w:rPr>
          <w:rStyle w:val="Alaviitteenviite"/>
        </w:rPr>
        <w:footnoteRef/>
      </w:r>
      <w:r w:rsidRPr="006B58C1">
        <w:rPr>
          <w:lang w:val="en-US"/>
        </w:rPr>
        <w:t xml:space="preserve"> Stats S</w:t>
      </w:r>
      <w:r>
        <w:rPr>
          <w:lang w:val="en-US"/>
        </w:rPr>
        <w:t>outh Africa.</w:t>
      </w:r>
    </w:p>
  </w:footnote>
  <w:footnote w:id="10">
    <w:p w14:paraId="4A2BF699" w14:textId="3BA81990" w:rsidR="003106C6" w:rsidRPr="00C10032" w:rsidRDefault="003106C6">
      <w:pPr>
        <w:pStyle w:val="Alaviitteenteksti"/>
        <w:rPr>
          <w:lang w:val="en-GB"/>
        </w:rPr>
      </w:pPr>
      <w:r>
        <w:rPr>
          <w:rStyle w:val="Alaviitteenviite"/>
        </w:rPr>
        <w:footnoteRef/>
      </w:r>
      <w:r w:rsidRPr="00C10032">
        <w:rPr>
          <w:lang w:val="en-GB"/>
        </w:rPr>
        <w:t xml:space="preserve"> University of Toronto 2016, s. 3–4. </w:t>
      </w:r>
      <w:r w:rsidRPr="00D877AD">
        <w:t>Lähteessä käsitellään myös 30 v</w:t>
      </w:r>
      <w:r w:rsidR="00F163B8">
        <w:t>uorokauden</w:t>
      </w:r>
      <w:r w:rsidRPr="00D877AD">
        <w:t xml:space="preserve"> s</w:t>
      </w:r>
      <w:r>
        <w:t>isällä syntymästä rekisteröityjä</w:t>
      </w:r>
      <w:r w:rsidR="0033507C">
        <w:t xml:space="preserve">, ks. </w:t>
      </w:r>
      <w:r w:rsidR="0033507C" w:rsidRPr="00C10032">
        <w:rPr>
          <w:lang w:val="en-GB"/>
        </w:rPr>
        <w:t>University of Toronto 2016, s. 30.</w:t>
      </w:r>
    </w:p>
  </w:footnote>
  <w:footnote w:id="11">
    <w:p w14:paraId="4F3EB19E" w14:textId="77F74155" w:rsidR="009C11F7" w:rsidRPr="0019157F" w:rsidRDefault="009C11F7">
      <w:pPr>
        <w:pStyle w:val="Alaviitteenteksti"/>
        <w:rPr>
          <w:lang w:val="en-US"/>
        </w:rPr>
      </w:pPr>
      <w:r>
        <w:rPr>
          <w:rStyle w:val="Alaviitteenviite"/>
        </w:rPr>
        <w:footnoteRef/>
      </w:r>
      <w:r w:rsidRPr="0019157F">
        <w:rPr>
          <w:lang w:val="en-US"/>
        </w:rPr>
        <w:t xml:space="preserve"> </w:t>
      </w:r>
      <w:r w:rsidR="008C7240" w:rsidRPr="0019157F">
        <w:rPr>
          <w:lang w:val="en-US"/>
        </w:rPr>
        <w:t xml:space="preserve">University of Toronto </w:t>
      </w:r>
      <w:r w:rsidR="009420C7" w:rsidRPr="0019157F">
        <w:rPr>
          <w:lang w:val="en-US"/>
        </w:rPr>
        <w:t>2016</w:t>
      </w:r>
      <w:r w:rsidR="008C7240" w:rsidRPr="0019157F">
        <w:rPr>
          <w:lang w:val="en-US"/>
        </w:rPr>
        <w:t>,</w:t>
      </w:r>
      <w:r w:rsidRPr="0019157F">
        <w:rPr>
          <w:lang w:val="en-US"/>
        </w:rPr>
        <w:t xml:space="preserve"> s. </w:t>
      </w:r>
      <w:r w:rsidR="006B58C1" w:rsidRPr="0019157F">
        <w:rPr>
          <w:lang w:val="en-US"/>
        </w:rPr>
        <w:t>3</w:t>
      </w:r>
      <w:r w:rsidRPr="0019157F">
        <w:rPr>
          <w:lang w:val="en-US"/>
        </w:rPr>
        <w:t>.</w:t>
      </w:r>
    </w:p>
  </w:footnote>
  <w:footnote w:id="12">
    <w:p w14:paraId="0DAA013B" w14:textId="21631CE3" w:rsidR="0019157F" w:rsidRPr="0019157F" w:rsidRDefault="0019157F">
      <w:pPr>
        <w:pStyle w:val="Alaviitteenteksti"/>
        <w:rPr>
          <w:lang w:val="en-US"/>
        </w:rPr>
      </w:pPr>
      <w:r>
        <w:rPr>
          <w:rStyle w:val="Alaviitteenviite"/>
        </w:rPr>
        <w:footnoteRef/>
      </w:r>
      <w:r w:rsidRPr="0019157F">
        <w:rPr>
          <w:lang w:val="en-US"/>
        </w:rPr>
        <w:t xml:space="preserve"> University of Toronto 2016, s. 2</w:t>
      </w:r>
      <w:r>
        <w:rPr>
          <w:lang w:val="en-US"/>
        </w:rPr>
        <w:t>4.</w:t>
      </w:r>
    </w:p>
  </w:footnote>
  <w:footnote w:id="13">
    <w:p w14:paraId="6FDD401C" w14:textId="472059C0" w:rsidR="00E87AFF" w:rsidRPr="00E87AFF" w:rsidRDefault="00E87AFF">
      <w:pPr>
        <w:pStyle w:val="Alaviitteenteksti"/>
        <w:rPr>
          <w:lang w:val="en-US"/>
        </w:rPr>
      </w:pPr>
      <w:r>
        <w:rPr>
          <w:rStyle w:val="Alaviitteenviite"/>
        </w:rPr>
        <w:footnoteRef/>
      </w:r>
      <w:r w:rsidRPr="00E87AFF">
        <w:rPr>
          <w:lang w:val="en-US"/>
        </w:rPr>
        <w:t xml:space="preserve"> </w:t>
      </w:r>
      <w:r w:rsidRPr="002A05EF">
        <w:rPr>
          <w:lang w:val="en-US"/>
        </w:rPr>
        <w:t>Republic of South Africa 1949.</w:t>
      </w:r>
    </w:p>
  </w:footnote>
  <w:footnote w:id="14">
    <w:p w14:paraId="6211B6C6" w14:textId="3D1FB09A" w:rsidR="00292A96" w:rsidRPr="00292A96" w:rsidRDefault="00292A96">
      <w:pPr>
        <w:pStyle w:val="Alaviitteenteksti"/>
        <w:rPr>
          <w:lang w:val="en-US"/>
        </w:rPr>
      </w:pPr>
      <w:r>
        <w:rPr>
          <w:rStyle w:val="Alaviitteenviite"/>
        </w:rPr>
        <w:footnoteRef/>
      </w:r>
      <w:r w:rsidRPr="00292A96">
        <w:rPr>
          <w:lang w:val="en-US"/>
        </w:rPr>
        <w:t xml:space="preserve"> </w:t>
      </w:r>
      <w:r w:rsidRPr="006634DC">
        <w:rPr>
          <w:lang w:val="en-US"/>
        </w:rPr>
        <w:t>R</w:t>
      </w:r>
      <w:r>
        <w:rPr>
          <w:lang w:val="en-US"/>
        </w:rPr>
        <w:t>epublic of South Africa 1949.</w:t>
      </w:r>
    </w:p>
  </w:footnote>
  <w:footnote w:id="15">
    <w:p w14:paraId="0F4C6137" w14:textId="1909C8F5" w:rsidR="0041031D" w:rsidRPr="0041031D" w:rsidRDefault="0041031D">
      <w:pPr>
        <w:pStyle w:val="Alaviitteenteksti"/>
        <w:rPr>
          <w:lang w:val="en-US"/>
        </w:rPr>
      </w:pPr>
      <w:r>
        <w:rPr>
          <w:rStyle w:val="Alaviitteenviite"/>
        </w:rPr>
        <w:footnoteRef/>
      </w:r>
      <w:r w:rsidRPr="0041031D">
        <w:rPr>
          <w:lang w:val="en-US"/>
        </w:rPr>
        <w:t xml:space="preserve"> </w:t>
      </w:r>
      <w:r w:rsidRPr="006634DC">
        <w:rPr>
          <w:lang w:val="en-US"/>
        </w:rPr>
        <w:t>R</w:t>
      </w:r>
      <w:r>
        <w:rPr>
          <w:lang w:val="en-US"/>
        </w:rPr>
        <w:t>epublic of South Africa 1981.</w:t>
      </w:r>
    </w:p>
  </w:footnote>
  <w:footnote w:id="16">
    <w:p w14:paraId="6D1EB397" w14:textId="042731A6" w:rsidR="0041031D" w:rsidRPr="0041031D" w:rsidRDefault="0041031D">
      <w:pPr>
        <w:pStyle w:val="Alaviitteenteksti"/>
        <w:rPr>
          <w:lang w:val="en-US"/>
        </w:rPr>
      </w:pPr>
      <w:r>
        <w:rPr>
          <w:rStyle w:val="Alaviitteenviite"/>
        </w:rPr>
        <w:footnoteRef/>
      </w:r>
      <w:r w:rsidRPr="0041031D">
        <w:rPr>
          <w:lang w:val="en-US"/>
        </w:rPr>
        <w:t xml:space="preserve"> </w:t>
      </w:r>
      <w:r w:rsidRPr="006634DC">
        <w:rPr>
          <w:lang w:val="en-US"/>
        </w:rPr>
        <w:t>R</w:t>
      </w:r>
      <w:r>
        <w:rPr>
          <w:lang w:val="en-US"/>
        </w:rPr>
        <w:t>epublic of South Africa 1984.</w:t>
      </w:r>
    </w:p>
  </w:footnote>
  <w:footnote w:id="17">
    <w:p w14:paraId="55CA8142" w14:textId="77777777" w:rsidR="000E0536" w:rsidRPr="00B62FF8" w:rsidRDefault="000E0536" w:rsidP="000E0536">
      <w:pPr>
        <w:pStyle w:val="Alaviitteenteksti"/>
        <w:rPr>
          <w:lang w:val="en-US"/>
        </w:rPr>
      </w:pPr>
      <w:r>
        <w:rPr>
          <w:rStyle w:val="Alaviitteenviite"/>
        </w:rPr>
        <w:footnoteRef/>
      </w:r>
      <w:r w:rsidRPr="00B62FF8">
        <w:rPr>
          <w:lang w:val="en-US"/>
        </w:rPr>
        <w:t xml:space="preserve"> </w:t>
      </w:r>
      <w:r w:rsidRPr="006634DC">
        <w:rPr>
          <w:lang w:val="en-US"/>
        </w:rPr>
        <w:t>R</w:t>
      </w:r>
      <w:r>
        <w:rPr>
          <w:lang w:val="en-US"/>
        </w:rPr>
        <w:t>epublic of South Africa 1949.</w:t>
      </w:r>
    </w:p>
  </w:footnote>
  <w:footnote w:id="18">
    <w:p w14:paraId="54CD98F1" w14:textId="77777777" w:rsidR="000E0536" w:rsidRPr="00B62FF8" w:rsidRDefault="000E0536" w:rsidP="000E0536">
      <w:pPr>
        <w:pStyle w:val="Alaviitteenteksti"/>
        <w:rPr>
          <w:lang w:val="en-US"/>
        </w:rPr>
      </w:pPr>
      <w:r>
        <w:rPr>
          <w:rStyle w:val="Alaviitteenviite"/>
        </w:rPr>
        <w:footnoteRef/>
      </w:r>
      <w:r w:rsidRPr="00B62FF8">
        <w:rPr>
          <w:lang w:val="en-US"/>
        </w:rPr>
        <w:t xml:space="preserve"> </w:t>
      </w:r>
      <w:r w:rsidRPr="006634DC">
        <w:rPr>
          <w:lang w:val="en-US"/>
        </w:rPr>
        <w:t>R</w:t>
      </w:r>
      <w:r>
        <w:rPr>
          <w:lang w:val="en-US"/>
        </w:rPr>
        <w:t>epublic of South Africa 1981.</w:t>
      </w:r>
    </w:p>
  </w:footnote>
  <w:footnote w:id="19">
    <w:p w14:paraId="6E7138D4" w14:textId="77777777" w:rsidR="000E0536" w:rsidRPr="00C10032" w:rsidRDefault="000E0536" w:rsidP="000E0536">
      <w:pPr>
        <w:pStyle w:val="Alaviitteenteksti"/>
      </w:pPr>
      <w:r>
        <w:rPr>
          <w:rStyle w:val="Alaviitteenviite"/>
        </w:rPr>
        <w:footnoteRef/>
      </w:r>
      <w:r w:rsidRPr="00C10032">
        <w:t xml:space="preserve"> Republic of South Africa 1984.</w:t>
      </w:r>
    </w:p>
  </w:footnote>
  <w:footnote w:id="20">
    <w:p w14:paraId="089E10B5" w14:textId="77777777" w:rsidR="000E0536" w:rsidRPr="002A05EF" w:rsidRDefault="000E0536" w:rsidP="000E0536">
      <w:pPr>
        <w:pStyle w:val="Alaviitteenteksti"/>
        <w:rPr>
          <w:lang w:val="en-US"/>
        </w:rPr>
      </w:pPr>
      <w:r>
        <w:rPr>
          <w:rStyle w:val="Alaviitteenviite"/>
        </w:rPr>
        <w:footnoteRef/>
      </w:r>
      <w:r>
        <w:t xml:space="preserve"> </w:t>
      </w:r>
      <w:r w:rsidRPr="00CE2C78">
        <w:t>Vuonna 1986 voimaan tullut</w:t>
      </w:r>
      <w:r>
        <w:t xml:space="preserve"> muutos palautti kansalaisuuden niille mustaihoisille, jotka olivat menettäneet Etelä-Afrikan kansalaisuutensa vastentahtoisesti mustien ”kotimaille” myönnetyn ”itsenäisyyden” jälkeen. </w:t>
      </w:r>
      <w:r w:rsidRPr="002A05EF">
        <w:rPr>
          <w:lang w:val="en-US"/>
        </w:rPr>
        <w:t>(USDOS 2/1987.)</w:t>
      </w:r>
    </w:p>
  </w:footnote>
  <w:footnote w:id="21">
    <w:p w14:paraId="544CD480" w14:textId="77777777" w:rsidR="00E87AFF" w:rsidRPr="002A05EF" w:rsidRDefault="00E87AFF" w:rsidP="00E87AFF">
      <w:pPr>
        <w:pStyle w:val="Alaviitteenteksti"/>
        <w:rPr>
          <w:lang w:val="en-US"/>
        </w:rPr>
      </w:pPr>
      <w:r>
        <w:rPr>
          <w:rStyle w:val="Alaviitteenviite"/>
        </w:rPr>
        <w:footnoteRef/>
      </w:r>
      <w:r w:rsidRPr="002A05EF">
        <w:rPr>
          <w:lang w:val="en-US"/>
        </w:rPr>
        <w:t xml:space="preserve"> Republic of South Africa 1949.</w:t>
      </w:r>
    </w:p>
  </w:footnote>
  <w:footnote w:id="22">
    <w:p w14:paraId="6880BE84" w14:textId="6FA2B9FD" w:rsidR="00A46B8E" w:rsidRPr="00A46B8E" w:rsidRDefault="00A46B8E">
      <w:pPr>
        <w:pStyle w:val="Alaviitteenteksti"/>
      </w:pPr>
      <w:r>
        <w:rPr>
          <w:rStyle w:val="Alaviitteenviite"/>
        </w:rPr>
        <w:footnoteRef/>
      </w:r>
      <w:r w:rsidRPr="00A46B8E">
        <w:t xml:space="preserve"> Päätös löytyy osoitteesta </w:t>
      </w:r>
      <w:hyperlink r:id="rId1" w:history="1">
        <w:r w:rsidRPr="000A3406">
          <w:rPr>
            <w:rStyle w:val="Hyperlinkki"/>
          </w:rPr>
          <w:t>https://www.saflii.org/za/cases/ZACC/2020/20.html</w:t>
        </w:r>
      </w:hyperlink>
      <w:r>
        <w:t xml:space="preserve"> </w:t>
      </w:r>
    </w:p>
  </w:footnote>
  <w:footnote w:id="23">
    <w:p w14:paraId="002E6E71" w14:textId="77777777" w:rsidR="00996D71" w:rsidRPr="007B0B99" w:rsidRDefault="00996D71" w:rsidP="00996D71">
      <w:pPr>
        <w:pStyle w:val="Alaviitteenteksti"/>
        <w:rPr>
          <w:lang w:val="en-US"/>
        </w:rPr>
      </w:pPr>
      <w:r>
        <w:rPr>
          <w:rStyle w:val="Alaviitteenviite"/>
        </w:rPr>
        <w:footnoteRef/>
      </w:r>
      <w:r w:rsidRPr="007B0B99">
        <w:rPr>
          <w:lang w:val="en-US"/>
        </w:rPr>
        <w:t xml:space="preserve"> Citizenship Rights for Africa Initiative</w:t>
      </w:r>
      <w:r>
        <w:rPr>
          <w:lang w:val="en-US"/>
        </w:rPr>
        <w:t xml:space="preserve"> / Broughton 24.7.2020.</w:t>
      </w:r>
    </w:p>
  </w:footnote>
  <w:footnote w:id="24">
    <w:p w14:paraId="798676B3" w14:textId="77777777" w:rsidR="00880750" w:rsidRPr="00C10032" w:rsidRDefault="00880750" w:rsidP="00880750">
      <w:pPr>
        <w:pStyle w:val="Alaviitteenteksti"/>
      </w:pPr>
      <w:r>
        <w:rPr>
          <w:rStyle w:val="Alaviitteenviite"/>
        </w:rPr>
        <w:footnoteRef/>
      </w:r>
      <w:r w:rsidRPr="00C10032">
        <w:t xml:space="preserve"> LHR 3/2013, s. 2 [numeroimaton].</w:t>
      </w:r>
    </w:p>
  </w:footnote>
  <w:footnote w:id="25">
    <w:p w14:paraId="24F0269C" w14:textId="7A1CA1DB" w:rsidR="00B02E56" w:rsidRPr="00C10032" w:rsidRDefault="00B02E56">
      <w:pPr>
        <w:pStyle w:val="Alaviitteenteksti"/>
      </w:pPr>
      <w:r>
        <w:rPr>
          <w:rStyle w:val="Alaviitteenviite"/>
        </w:rPr>
        <w:footnoteRef/>
      </w:r>
      <w:r w:rsidRPr="00C10032">
        <w:t xml:space="preserve"> LHR 3/2013, s. 16.</w:t>
      </w:r>
    </w:p>
  </w:footnote>
  <w:footnote w:id="26">
    <w:p w14:paraId="626DB615" w14:textId="4E390C17" w:rsidR="00100FA0" w:rsidRPr="00C10032" w:rsidRDefault="00100FA0">
      <w:pPr>
        <w:pStyle w:val="Alaviitteenteksti"/>
      </w:pPr>
      <w:r>
        <w:rPr>
          <w:rStyle w:val="Alaviitteenviite"/>
        </w:rPr>
        <w:footnoteRef/>
      </w:r>
      <w:r w:rsidRPr="00C10032">
        <w:t xml:space="preserve"> University of Toronto 2016, s. 30.</w:t>
      </w:r>
    </w:p>
  </w:footnote>
  <w:footnote w:id="27">
    <w:p w14:paraId="30EAEBF8" w14:textId="7148FA68" w:rsidR="00996D71" w:rsidRPr="00996D71" w:rsidRDefault="00996D71">
      <w:pPr>
        <w:pStyle w:val="Alaviitteenteksti"/>
      </w:pPr>
      <w:r>
        <w:rPr>
          <w:rStyle w:val="Alaviitteenviite"/>
        </w:rPr>
        <w:footnoteRef/>
      </w:r>
      <w:r w:rsidRPr="00996D71">
        <w:t xml:space="preserve"> </w:t>
      </w:r>
      <w:proofErr w:type="spellStart"/>
      <w:r w:rsidRPr="00996D71">
        <w:t>Legalfundi</w:t>
      </w:r>
      <w:proofErr w:type="spellEnd"/>
      <w:r w:rsidRPr="00996D71">
        <w:t xml:space="preserve"> on rekisteröity, voittoa t</w:t>
      </w:r>
      <w:r>
        <w:t xml:space="preserve">uottamaton yritys, joka tarjoaa lakiapua teknisen ja on oikeudellisen asiantuntijatiiminsä avulla. Ks. lisätietoja: </w:t>
      </w:r>
      <w:hyperlink r:id="rId2" w:history="1">
        <w:r w:rsidRPr="00FF558F">
          <w:rPr>
            <w:rStyle w:val="Hyperlinkki"/>
          </w:rPr>
          <w:t>https://legalfundi.com/who-we-are/</w:t>
        </w:r>
      </w:hyperlink>
      <w:r>
        <w:t xml:space="preserve"> </w:t>
      </w:r>
    </w:p>
  </w:footnote>
  <w:footnote w:id="28">
    <w:p w14:paraId="1ABD4D6D" w14:textId="126EA693" w:rsidR="00A46B8E" w:rsidRDefault="00A46B8E">
      <w:pPr>
        <w:pStyle w:val="Alaviitteenteksti"/>
      </w:pPr>
      <w:r>
        <w:rPr>
          <w:rStyle w:val="Alaviitteenviite"/>
        </w:rPr>
        <w:footnoteRef/>
      </w:r>
      <w:r>
        <w:t xml:space="preserve"> Ilmeisesti BI-24-lomakkeen voi täyttää nykyisin myös sähköisesti, ks. </w:t>
      </w:r>
      <w:hyperlink r:id="rId3" w:history="1">
        <w:r w:rsidRPr="000A3406">
          <w:rPr>
            <w:rStyle w:val="Hyperlinkki"/>
          </w:rPr>
          <w:t>https://fillmein.co.za/forms/bi-24/</w:t>
        </w:r>
      </w:hyperlink>
      <w:r>
        <w:t xml:space="preserve"> </w:t>
      </w:r>
    </w:p>
  </w:footnote>
  <w:footnote w:id="29">
    <w:p w14:paraId="09EE94D2" w14:textId="3E0782FF" w:rsidR="006879E0" w:rsidRPr="00C10032" w:rsidRDefault="006879E0">
      <w:pPr>
        <w:pStyle w:val="Alaviitteenteksti"/>
      </w:pPr>
      <w:r>
        <w:rPr>
          <w:rStyle w:val="Alaviitteenviite"/>
        </w:rPr>
        <w:footnoteRef/>
      </w:r>
      <w:r w:rsidRPr="00C10032">
        <w:t xml:space="preserve"> </w:t>
      </w:r>
      <w:proofErr w:type="spellStart"/>
      <w:r w:rsidRPr="00C10032">
        <w:t>Legalfundi</w:t>
      </w:r>
      <w:proofErr w:type="spellEnd"/>
      <w:r w:rsidRPr="00C10032">
        <w:t xml:space="preserve"> 2025.</w:t>
      </w:r>
    </w:p>
    <w:p w14:paraId="65124C98" w14:textId="77777777" w:rsidR="00996D71" w:rsidRPr="00C10032" w:rsidRDefault="00996D71">
      <w:pPr>
        <w:pStyle w:val="Alaviitteenteksti"/>
      </w:pPr>
    </w:p>
  </w:footnote>
  <w:footnote w:id="30">
    <w:p w14:paraId="74571177" w14:textId="2C5A6413" w:rsidR="008C7240" w:rsidRDefault="008C7240">
      <w:pPr>
        <w:pStyle w:val="Alaviitteenteksti"/>
      </w:pPr>
      <w:r>
        <w:rPr>
          <w:rStyle w:val="Alaviitteenviite"/>
        </w:rPr>
        <w:footnoteRef/>
      </w:r>
      <w:r>
        <w:t xml:space="preserve"> Reach Alliance on maailmanlaajuinen konsortio, joka</w:t>
      </w:r>
      <w:r w:rsidR="009420C7">
        <w:t xml:space="preserve"> tuottaa monitieteisen tutkimuksen kautta kehittämisehdotuksia ilmasto-, kansanterveys- ja talousratkaisuja vaikeasti saavutettavien yhteisöjen kanssa. Lisätietoja ks. </w:t>
      </w:r>
      <w:hyperlink r:id="rId4" w:history="1">
        <w:r w:rsidR="009420C7" w:rsidRPr="00FF558F">
          <w:rPr>
            <w:rStyle w:val="Hyperlinkki"/>
          </w:rPr>
          <w:t>https://reachalliance.org/team/</w:t>
        </w:r>
      </w:hyperlink>
      <w:r w:rsidR="009420C7">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715CF061" w14:textId="77777777" w:rsidTr="00110B17">
      <w:trPr>
        <w:tblHeader/>
      </w:trPr>
      <w:tc>
        <w:tcPr>
          <w:tcW w:w="3005" w:type="dxa"/>
          <w:tcBorders>
            <w:top w:val="nil"/>
            <w:left w:val="nil"/>
            <w:bottom w:val="nil"/>
            <w:right w:val="nil"/>
          </w:tcBorders>
        </w:tcPr>
        <w:p w14:paraId="52ADC77F" w14:textId="77777777" w:rsidR="0064460B" w:rsidRPr="00A058E4" w:rsidRDefault="0064460B">
          <w:pPr>
            <w:pStyle w:val="Yltunniste"/>
            <w:rPr>
              <w:sz w:val="16"/>
              <w:szCs w:val="16"/>
            </w:rPr>
          </w:pPr>
        </w:p>
      </w:tc>
      <w:tc>
        <w:tcPr>
          <w:tcW w:w="3005" w:type="dxa"/>
          <w:tcBorders>
            <w:top w:val="nil"/>
            <w:left w:val="nil"/>
            <w:bottom w:val="nil"/>
            <w:right w:val="nil"/>
          </w:tcBorders>
        </w:tcPr>
        <w:p w14:paraId="6FCB330B" w14:textId="77777777" w:rsidR="0064460B" w:rsidRPr="00A058E4" w:rsidRDefault="0064460B">
          <w:pPr>
            <w:pStyle w:val="Yltunniste"/>
            <w:rPr>
              <w:b/>
              <w:sz w:val="16"/>
              <w:szCs w:val="16"/>
            </w:rPr>
          </w:pPr>
        </w:p>
      </w:tc>
      <w:tc>
        <w:tcPr>
          <w:tcW w:w="3006" w:type="dxa"/>
          <w:tcBorders>
            <w:top w:val="nil"/>
            <w:left w:val="nil"/>
            <w:bottom w:val="nil"/>
            <w:right w:val="nil"/>
          </w:tcBorders>
        </w:tcPr>
        <w:p w14:paraId="61721A04"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15D60453" w14:textId="77777777" w:rsidTr="00421708">
      <w:tc>
        <w:tcPr>
          <w:tcW w:w="3005" w:type="dxa"/>
          <w:tcBorders>
            <w:top w:val="nil"/>
            <w:left w:val="nil"/>
            <w:bottom w:val="nil"/>
            <w:right w:val="nil"/>
          </w:tcBorders>
        </w:tcPr>
        <w:p w14:paraId="157EACC8" w14:textId="77777777" w:rsidR="0064460B" w:rsidRPr="00A058E4" w:rsidRDefault="0064460B">
          <w:pPr>
            <w:pStyle w:val="Yltunniste"/>
            <w:rPr>
              <w:sz w:val="16"/>
              <w:szCs w:val="16"/>
            </w:rPr>
          </w:pPr>
        </w:p>
      </w:tc>
      <w:tc>
        <w:tcPr>
          <w:tcW w:w="3005" w:type="dxa"/>
          <w:tcBorders>
            <w:top w:val="nil"/>
            <w:left w:val="nil"/>
            <w:bottom w:val="nil"/>
            <w:right w:val="nil"/>
          </w:tcBorders>
        </w:tcPr>
        <w:p w14:paraId="37B72BBB" w14:textId="77777777" w:rsidR="0064460B" w:rsidRPr="00A058E4" w:rsidRDefault="0064460B">
          <w:pPr>
            <w:pStyle w:val="Yltunniste"/>
            <w:rPr>
              <w:sz w:val="16"/>
              <w:szCs w:val="16"/>
            </w:rPr>
          </w:pPr>
        </w:p>
      </w:tc>
      <w:tc>
        <w:tcPr>
          <w:tcW w:w="3006" w:type="dxa"/>
          <w:tcBorders>
            <w:top w:val="nil"/>
            <w:left w:val="nil"/>
            <w:bottom w:val="nil"/>
            <w:right w:val="nil"/>
          </w:tcBorders>
        </w:tcPr>
        <w:p w14:paraId="09156BD2" w14:textId="77777777" w:rsidR="0064460B" w:rsidRPr="00A058E4" w:rsidRDefault="0064460B" w:rsidP="00A058E4">
          <w:pPr>
            <w:pStyle w:val="Yltunniste"/>
            <w:jc w:val="right"/>
            <w:rPr>
              <w:sz w:val="16"/>
              <w:szCs w:val="16"/>
            </w:rPr>
          </w:pPr>
        </w:p>
      </w:tc>
    </w:tr>
    <w:tr w:rsidR="0064460B" w:rsidRPr="00A058E4" w14:paraId="72DF9AFA" w14:textId="77777777" w:rsidTr="00421708">
      <w:tc>
        <w:tcPr>
          <w:tcW w:w="3005" w:type="dxa"/>
          <w:tcBorders>
            <w:top w:val="nil"/>
            <w:left w:val="nil"/>
            <w:bottom w:val="nil"/>
            <w:right w:val="nil"/>
          </w:tcBorders>
        </w:tcPr>
        <w:p w14:paraId="4E709DFF" w14:textId="77777777" w:rsidR="0064460B" w:rsidRPr="00A058E4" w:rsidRDefault="0064460B">
          <w:pPr>
            <w:pStyle w:val="Yltunniste"/>
            <w:rPr>
              <w:sz w:val="16"/>
              <w:szCs w:val="16"/>
            </w:rPr>
          </w:pPr>
        </w:p>
      </w:tc>
      <w:tc>
        <w:tcPr>
          <w:tcW w:w="3005" w:type="dxa"/>
          <w:tcBorders>
            <w:top w:val="nil"/>
            <w:left w:val="nil"/>
            <w:bottom w:val="nil"/>
            <w:right w:val="nil"/>
          </w:tcBorders>
        </w:tcPr>
        <w:p w14:paraId="516A222B" w14:textId="77777777" w:rsidR="0064460B" w:rsidRPr="00A058E4" w:rsidRDefault="0064460B">
          <w:pPr>
            <w:pStyle w:val="Yltunniste"/>
            <w:rPr>
              <w:sz w:val="16"/>
              <w:szCs w:val="16"/>
            </w:rPr>
          </w:pPr>
        </w:p>
      </w:tc>
      <w:tc>
        <w:tcPr>
          <w:tcW w:w="3006" w:type="dxa"/>
          <w:tcBorders>
            <w:top w:val="nil"/>
            <w:left w:val="nil"/>
            <w:bottom w:val="nil"/>
            <w:right w:val="nil"/>
          </w:tcBorders>
        </w:tcPr>
        <w:p w14:paraId="6FAD9FFD" w14:textId="77777777" w:rsidR="0064460B" w:rsidRPr="00A058E4" w:rsidRDefault="0064460B" w:rsidP="00A058E4">
          <w:pPr>
            <w:pStyle w:val="Yltunniste"/>
            <w:jc w:val="right"/>
            <w:rPr>
              <w:sz w:val="16"/>
              <w:szCs w:val="16"/>
            </w:rPr>
          </w:pPr>
        </w:p>
      </w:tc>
    </w:tr>
  </w:tbl>
  <w:p w14:paraId="07496295"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2B041108" wp14:editId="560E3BFE">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21CCF520" w14:textId="77777777" w:rsidTr="004B2B44">
      <w:tc>
        <w:tcPr>
          <w:tcW w:w="3005" w:type="dxa"/>
          <w:tcBorders>
            <w:top w:val="nil"/>
            <w:left w:val="nil"/>
            <w:bottom w:val="nil"/>
            <w:right w:val="nil"/>
          </w:tcBorders>
        </w:tcPr>
        <w:p w14:paraId="2ED6BDDC" w14:textId="77777777" w:rsidR="00873A37" w:rsidRPr="00A058E4" w:rsidRDefault="00873A37">
          <w:pPr>
            <w:pStyle w:val="Yltunniste"/>
            <w:rPr>
              <w:sz w:val="16"/>
              <w:szCs w:val="16"/>
            </w:rPr>
          </w:pPr>
        </w:p>
      </w:tc>
      <w:tc>
        <w:tcPr>
          <w:tcW w:w="3005" w:type="dxa"/>
          <w:tcBorders>
            <w:top w:val="nil"/>
            <w:left w:val="nil"/>
            <w:bottom w:val="nil"/>
            <w:right w:val="nil"/>
          </w:tcBorders>
        </w:tcPr>
        <w:p w14:paraId="7F3E712B" w14:textId="77777777" w:rsidR="00873A37" w:rsidRPr="00A058E4" w:rsidRDefault="00873A37">
          <w:pPr>
            <w:pStyle w:val="Yltunniste"/>
            <w:rPr>
              <w:b/>
              <w:sz w:val="16"/>
              <w:szCs w:val="16"/>
            </w:rPr>
          </w:pPr>
        </w:p>
      </w:tc>
      <w:tc>
        <w:tcPr>
          <w:tcW w:w="3006" w:type="dxa"/>
          <w:tcBorders>
            <w:top w:val="nil"/>
            <w:left w:val="nil"/>
            <w:bottom w:val="nil"/>
            <w:right w:val="nil"/>
          </w:tcBorders>
        </w:tcPr>
        <w:p w14:paraId="19886D11"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0ADC1042" w14:textId="77777777" w:rsidTr="004B2B44">
      <w:tc>
        <w:tcPr>
          <w:tcW w:w="3005" w:type="dxa"/>
          <w:tcBorders>
            <w:top w:val="nil"/>
            <w:left w:val="nil"/>
            <w:bottom w:val="nil"/>
            <w:right w:val="nil"/>
          </w:tcBorders>
        </w:tcPr>
        <w:p w14:paraId="4EE49F32" w14:textId="77777777" w:rsidR="00873A37" w:rsidRPr="00A058E4" w:rsidRDefault="00873A37">
          <w:pPr>
            <w:pStyle w:val="Yltunniste"/>
            <w:rPr>
              <w:sz w:val="16"/>
              <w:szCs w:val="16"/>
            </w:rPr>
          </w:pPr>
        </w:p>
      </w:tc>
      <w:tc>
        <w:tcPr>
          <w:tcW w:w="3005" w:type="dxa"/>
          <w:tcBorders>
            <w:top w:val="nil"/>
            <w:left w:val="nil"/>
            <w:bottom w:val="nil"/>
            <w:right w:val="nil"/>
          </w:tcBorders>
        </w:tcPr>
        <w:p w14:paraId="33BC2173" w14:textId="77777777" w:rsidR="00873A37" w:rsidRPr="00A058E4" w:rsidRDefault="00873A37">
          <w:pPr>
            <w:pStyle w:val="Yltunniste"/>
            <w:rPr>
              <w:sz w:val="16"/>
              <w:szCs w:val="16"/>
            </w:rPr>
          </w:pPr>
        </w:p>
      </w:tc>
      <w:tc>
        <w:tcPr>
          <w:tcW w:w="3006" w:type="dxa"/>
          <w:tcBorders>
            <w:top w:val="nil"/>
            <w:left w:val="nil"/>
            <w:bottom w:val="nil"/>
            <w:right w:val="nil"/>
          </w:tcBorders>
        </w:tcPr>
        <w:p w14:paraId="535BFBEA" w14:textId="77777777" w:rsidR="00873A37" w:rsidRPr="00A058E4" w:rsidRDefault="00873A37" w:rsidP="00A058E4">
          <w:pPr>
            <w:pStyle w:val="Yltunniste"/>
            <w:jc w:val="right"/>
            <w:rPr>
              <w:sz w:val="16"/>
              <w:szCs w:val="16"/>
            </w:rPr>
          </w:pPr>
        </w:p>
      </w:tc>
    </w:tr>
    <w:tr w:rsidR="00873A37" w:rsidRPr="00A058E4" w14:paraId="3BA008A1" w14:textId="77777777" w:rsidTr="004B2B44">
      <w:tc>
        <w:tcPr>
          <w:tcW w:w="3005" w:type="dxa"/>
          <w:tcBorders>
            <w:top w:val="nil"/>
            <w:left w:val="nil"/>
            <w:bottom w:val="nil"/>
            <w:right w:val="nil"/>
          </w:tcBorders>
        </w:tcPr>
        <w:p w14:paraId="37687C0F" w14:textId="77777777" w:rsidR="00873A37" w:rsidRPr="00A058E4" w:rsidRDefault="00873A37">
          <w:pPr>
            <w:pStyle w:val="Yltunniste"/>
            <w:rPr>
              <w:sz w:val="16"/>
              <w:szCs w:val="16"/>
            </w:rPr>
          </w:pPr>
        </w:p>
      </w:tc>
      <w:tc>
        <w:tcPr>
          <w:tcW w:w="3005" w:type="dxa"/>
          <w:tcBorders>
            <w:top w:val="nil"/>
            <w:left w:val="nil"/>
            <w:bottom w:val="nil"/>
            <w:right w:val="nil"/>
          </w:tcBorders>
        </w:tcPr>
        <w:p w14:paraId="3E6C1B40" w14:textId="77777777" w:rsidR="00873A37" w:rsidRPr="00A058E4" w:rsidRDefault="00873A37">
          <w:pPr>
            <w:pStyle w:val="Yltunniste"/>
            <w:rPr>
              <w:sz w:val="16"/>
              <w:szCs w:val="16"/>
            </w:rPr>
          </w:pPr>
        </w:p>
      </w:tc>
      <w:tc>
        <w:tcPr>
          <w:tcW w:w="3006" w:type="dxa"/>
          <w:tcBorders>
            <w:top w:val="nil"/>
            <w:left w:val="nil"/>
            <w:bottom w:val="nil"/>
            <w:right w:val="nil"/>
          </w:tcBorders>
        </w:tcPr>
        <w:p w14:paraId="545E2AE2" w14:textId="77777777" w:rsidR="00873A37" w:rsidRPr="00A058E4" w:rsidRDefault="00873A37" w:rsidP="00A058E4">
          <w:pPr>
            <w:pStyle w:val="Yltunniste"/>
            <w:jc w:val="right"/>
            <w:rPr>
              <w:sz w:val="16"/>
              <w:szCs w:val="16"/>
            </w:rPr>
          </w:pPr>
        </w:p>
      </w:tc>
    </w:tr>
  </w:tbl>
  <w:p w14:paraId="0577CAE1"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7B20622D" wp14:editId="24634F90">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numPicBullet w:numPicBulletId="0">
    <w:pict>
      <v:rect id="_x0000_i1026" style="width:0;height:1.5pt" o:hralign="center" o:bullet="t" o:hrstd="t" o:hr="t" fillcolor="#a0a0a0" stroked="f"/>
    </w:pict>
  </w:numPicBullet>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4"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5"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7"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18"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9"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0"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1"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2"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7C272BED"/>
    <w:multiLevelType w:val="multilevel"/>
    <w:tmpl w:val="EF286224"/>
    <w:numStyleLink w:val="Style1"/>
  </w:abstractNum>
  <w:abstractNum w:abstractNumId="24"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960266118">
    <w:abstractNumId w:val="24"/>
  </w:num>
  <w:num w:numId="2" w16cid:durableId="1107891526">
    <w:abstractNumId w:val="20"/>
  </w:num>
  <w:num w:numId="3" w16cid:durableId="1214316636">
    <w:abstractNumId w:val="13"/>
  </w:num>
  <w:num w:numId="4" w16cid:durableId="183709931">
    <w:abstractNumId w:val="12"/>
  </w:num>
  <w:num w:numId="5" w16cid:durableId="146016174">
    <w:abstractNumId w:val="10"/>
  </w:num>
  <w:num w:numId="6" w16cid:durableId="915090172">
    <w:abstractNumId w:val="15"/>
  </w:num>
  <w:num w:numId="7" w16cid:durableId="1343699339">
    <w:abstractNumId w:val="19"/>
  </w:num>
  <w:num w:numId="8" w16cid:durableId="735468556">
    <w:abstractNumId w:val="18"/>
  </w:num>
  <w:num w:numId="9" w16cid:durableId="1460296419">
    <w:abstractNumId w:val="18"/>
    <w:lvlOverride w:ilvl="0">
      <w:startOverride w:val="1"/>
    </w:lvlOverride>
  </w:num>
  <w:num w:numId="10" w16cid:durableId="630938653">
    <w:abstractNumId w:val="11"/>
  </w:num>
  <w:num w:numId="11" w16cid:durableId="621612582">
    <w:abstractNumId w:val="11"/>
    <w:lvlOverride w:ilvl="0">
      <w:startOverride w:val="1"/>
    </w:lvlOverride>
  </w:num>
  <w:num w:numId="12" w16cid:durableId="1542546667">
    <w:abstractNumId w:val="11"/>
    <w:lvlOverride w:ilvl="0">
      <w:startOverride w:val="1"/>
    </w:lvlOverride>
  </w:num>
  <w:num w:numId="13" w16cid:durableId="1371152363">
    <w:abstractNumId w:val="11"/>
    <w:lvlOverride w:ilvl="0">
      <w:startOverride w:val="1"/>
    </w:lvlOverride>
  </w:num>
  <w:num w:numId="14" w16cid:durableId="1423064543">
    <w:abstractNumId w:val="9"/>
  </w:num>
  <w:num w:numId="15" w16cid:durableId="1873347412">
    <w:abstractNumId w:val="2"/>
  </w:num>
  <w:num w:numId="16" w16cid:durableId="1528446103">
    <w:abstractNumId w:val="2"/>
  </w:num>
  <w:num w:numId="17" w16cid:durableId="811823338">
    <w:abstractNumId w:val="1"/>
  </w:num>
  <w:num w:numId="18" w16cid:durableId="1722095092">
    <w:abstractNumId w:val="17"/>
  </w:num>
  <w:num w:numId="19" w16cid:durableId="2057073791">
    <w:abstractNumId w:val="16"/>
  </w:num>
  <w:num w:numId="20" w16cid:durableId="461778043">
    <w:abstractNumId w:val="23"/>
  </w:num>
  <w:num w:numId="21" w16cid:durableId="1949697225">
    <w:abstractNumId w:val="6"/>
  </w:num>
  <w:num w:numId="22" w16cid:durableId="1719234069">
    <w:abstractNumId w:val="21"/>
  </w:num>
  <w:num w:numId="23" w16cid:durableId="1393315150">
    <w:abstractNumId w:val="4"/>
  </w:num>
  <w:num w:numId="24" w16cid:durableId="1515653541">
    <w:abstractNumId w:val="7"/>
  </w:num>
  <w:num w:numId="25" w16cid:durableId="1479685849">
    <w:abstractNumId w:val="0"/>
  </w:num>
  <w:num w:numId="26" w16cid:durableId="2133134996">
    <w:abstractNumId w:val="22"/>
  </w:num>
  <w:num w:numId="27" w16cid:durableId="1281231333">
    <w:abstractNumId w:val="8"/>
  </w:num>
  <w:num w:numId="28" w16cid:durableId="1082216776">
    <w:abstractNumId w:val="5"/>
  </w:num>
  <w:num w:numId="29" w16cid:durableId="453862664">
    <w:abstractNumId w:val="14"/>
  </w:num>
  <w:num w:numId="30" w16cid:durableId="67582513">
    <w:abstractNumId w:val="3"/>
  </w:num>
  <w:num w:numId="31" w16cid:durableId="858280294">
    <w:abstractNumId w:val="3"/>
  </w:num>
  <w:num w:numId="32" w16cid:durableId="1870409900">
    <w:abstractNumId w:val="3"/>
  </w:num>
  <w:num w:numId="33" w16cid:durableId="519856315">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defaultTabStop w:val="720"/>
  <w:hyphenationZone w:val="425"/>
  <w:characterSpacingControl w:val="doNotCompress"/>
  <w:hdrShapeDefaults>
    <o:shapedefaults v:ext="edit" spidmax="1126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0B84"/>
    <w:rsid w:val="00001A63"/>
    <w:rsid w:val="00010C97"/>
    <w:rsid w:val="0001289F"/>
    <w:rsid w:val="00012EC0"/>
    <w:rsid w:val="00013B40"/>
    <w:rsid w:val="00013F3D"/>
    <w:rsid w:val="000140FF"/>
    <w:rsid w:val="00017517"/>
    <w:rsid w:val="00022D94"/>
    <w:rsid w:val="00023864"/>
    <w:rsid w:val="000312A6"/>
    <w:rsid w:val="00037E07"/>
    <w:rsid w:val="000449EA"/>
    <w:rsid w:val="000455E3"/>
    <w:rsid w:val="00046783"/>
    <w:rsid w:val="000564EB"/>
    <w:rsid w:val="00065F29"/>
    <w:rsid w:val="000663E8"/>
    <w:rsid w:val="0007094E"/>
    <w:rsid w:val="00072438"/>
    <w:rsid w:val="00082DFE"/>
    <w:rsid w:val="00084348"/>
    <w:rsid w:val="0009323F"/>
    <w:rsid w:val="000B101A"/>
    <w:rsid w:val="000B7ABB"/>
    <w:rsid w:val="000D45F8"/>
    <w:rsid w:val="000E0536"/>
    <w:rsid w:val="000E1A4B"/>
    <w:rsid w:val="000E2D54"/>
    <w:rsid w:val="000E693C"/>
    <w:rsid w:val="000F4AD8"/>
    <w:rsid w:val="000F6F25"/>
    <w:rsid w:val="000F793B"/>
    <w:rsid w:val="00100FA0"/>
    <w:rsid w:val="00110468"/>
    <w:rsid w:val="00110B17"/>
    <w:rsid w:val="00117EA9"/>
    <w:rsid w:val="00125E38"/>
    <w:rsid w:val="00131B7A"/>
    <w:rsid w:val="001360E5"/>
    <w:rsid w:val="00136612"/>
    <w:rsid w:val="001366EE"/>
    <w:rsid w:val="00136FEB"/>
    <w:rsid w:val="0014115C"/>
    <w:rsid w:val="001525D6"/>
    <w:rsid w:val="0015362E"/>
    <w:rsid w:val="00162C9B"/>
    <w:rsid w:val="00163225"/>
    <w:rsid w:val="001678AD"/>
    <w:rsid w:val="001741CB"/>
    <w:rsid w:val="001758C8"/>
    <w:rsid w:val="0019157F"/>
    <w:rsid w:val="0019524D"/>
    <w:rsid w:val="00195763"/>
    <w:rsid w:val="001A4752"/>
    <w:rsid w:val="001B2917"/>
    <w:rsid w:val="001B5A04"/>
    <w:rsid w:val="001B6B07"/>
    <w:rsid w:val="001C0382"/>
    <w:rsid w:val="001C3EB2"/>
    <w:rsid w:val="001C422A"/>
    <w:rsid w:val="001D015C"/>
    <w:rsid w:val="001D1831"/>
    <w:rsid w:val="001D587F"/>
    <w:rsid w:val="001D5CAA"/>
    <w:rsid w:val="001D63F6"/>
    <w:rsid w:val="001E21A8"/>
    <w:rsid w:val="001E4B57"/>
    <w:rsid w:val="001F1B08"/>
    <w:rsid w:val="001F71AD"/>
    <w:rsid w:val="00206DFC"/>
    <w:rsid w:val="00207C23"/>
    <w:rsid w:val="0021292D"/>
    <w:rsid w:val="002248A2"/>
    <w:rsid w:val="00224FD6"/>
    <w:rsid w:val="0022712B"/>
    <w:rsid w:val="002350CB"/>
    <w:rsid w:val="00235C1B"/>
    <w:rsid w:val="00237C15"/>
    <w:rsid w:val="00252CB9"/>
    <w:rsid w:val="00252F50"/>
    <w:rsid w:val="00253268"/>
    <w:rsid w:val="0025392D"/>
    <w:rsid w:val="00253B21"/>
    <w:rsid w:val="002571E9"/>
    <w:rsid w:val="002629C5"/>
    <w:rsid w:val="00267906"/>
    <w:rsid w:val="00267E88"/>
    <w:rsid w:val="00272D9D"/>
    <w:rsid w:val="00292A96"/>
    <w:rsid w:val="00293208"/>
    <w:rsid w:val="002A05EF"/>
    <w:rsid w:val="002A6054"/>
    <w:rsid w:val="002B4328"/>
    <w:rsid w:val="002B4F5C"/>
    <w:rsid w:val="002B5E48"/>
    <w:rsid w:val="002C2668"/>
    <w:rsid w:val="002C4FEA"/>
    <w:rsid w:val="002C656A"/>
    <w:rsid w:val="002D0032"/>
    <w:rsid w:val="002D3497"/>
    <w:rsid w:val="002D70EF"/>
    <w:rsid w:val="002D7383"/>
    <w:rsid w:val="002E0B87"/>
    <w:rsid w:val="002E7DCF"/>
    <w:rsid w:val="00307006"/>
    <w:rsid w:val="003077A4"/>
    <w:rsid w:val="003106C6"/>
    <w:rsid w:val="003135FC"/>
    <w:rsid w:val="00313CBC"/>
    <w:rsid w:val="00313CBF"/>
    <w:rsid w:val="0032021E"/>
    <w:rsid w:val="003226F0"/>
    <w:rsid w:val="003251B9"/>
    <w:rsid w:val="0033507C"/>
    <w:rsid w:val="00335D68"/>
    <w:rsid w:val="0033622F"/>
    <w:rsid w:val="00337E76"/>
    <w:rsid w:val="00342A30"/>
    <w:rsid w:val="00351B7D"/>
    <w:rsid w:val="003673C0"/>
    <w:rsid w:val="00370E4F"/>
    <w:rsid w:val="00373713"/>
    <w:rsid w:val="00376326"/>
    <w:rsid w:val="00377AEB"/>
    <w:rsid w:val="0038473B"/>
    <w:rsid w:val="00385B1D"/>
    <w:rsid w:val="003860E1"/>
    <w:rsid w:val="00390DB7"/>
    <w:rsid w:val="0039232D"/>
    <w:rsid w:val="003964A3"/>
    <w:rsid w:val="003976AD"/>
    <w:rsid w:val="003A5C9E"/>
    <w:rsid w:val="003B144B"/>
    <w:rsid w:val="003B3150"/>
    <w:rsid w:val="003C1BD4"/>
    <w:rsid w:val="003C1C90"/>
    <w:rsid w:val="003C4049"/>
    <w:rsid w:val="003C5382"/>
    <w:rsid w:val="003C5435"/>
    <w:rsid w:val="003D0AB9"/>
    <w:rsid w:val="003D4732"/>
    <w:rsid w:val="003E2299"/>
    <w:rsid w:val="003F5BFA"/>
    <w:rsid w:val="004045B4"/>
    <w:rsid w:val="0041031D"/>
    <w:rsid w:val="00410407"/>
    <w:rsid w:val="0041667A"/>
    <w:rsid w:val="00417AA0"/>
    <w:rsid w:val="00421708"/>
    <w:rsid w:val="004221B0"/>
    <w:rsid w:val="00423E56"/>
    <w:rsid w:val="004260EE"/>
    <w:rsid w:val="0043343B"/>
    <w:rsid w:val="0043717D"/>
    <w:rsid w:val="00440722"/>
    <w:rsid w:val="004460C6"/>
    <w:rsid w:val="00460ADC"/>
    <w:rsid w:val="00465DC6"/>
    <w:rsid w:val="00474DD5"/>
    <w:rsid w:val="0047544F"/>
    <w:rsid w:val="00483E37"/>
    <w:rsid w:val="00490B99"/>
    <w:rsid w:val="00492C1F"/>
    <w:rsid w:val="004A3E23"/>
    <w:rsid w:val="004B2B44"/>
    <w:rsid w:val="004B34E1"/>
    <w:rsid w:val="004C1C47"/>
    <w:rsid w:val="004C23F9"/>
    <w:rsid w:val="004C6505"/>
    <w:rsid w:val="004D7499"/>
    <w:rsid w:val="004D76E3"/>
    <w:rsid w:val="004E4ABA"/>
    <w:rsid w:val="004E598B"/>
    <w:rsid w:val="004F15C9"/>
    <w:rsid w:val="004F28FE"/>
    <w:rsid w:val="004F4078"/>
    <w:rsid w:val="005004A6"/>
    <w:rsid w:val="00500B84"/>
    <w:rsid w:val="00501CCF"/>
    <w:rsid w:val="00525360"/>
    <w:rsid w:val="00527E87"/>
    <w:rsid w:val="00543B88"/>
    <w:rsid w:val="00543F66"/>
    <w:rsid w:val="00554136"/>
    <w:rsid w:val="00554A7A"/>
    <w:rsid w:val="0055582F"/>
    <w:rsid w:val="00555E75"/>
    <w:rsid w:val="00556532"/>
    <w:rsid w:val="0056613C"/>
    <w:rsid w:val="00566672"/>
    <w:rsid w:val="005719F7"/>
    <w:rsid w:val="005754E5"/>
    <w:rsid w:val="005814A1"/>
    <w:rsid w:val="00583FE4"/>
    <w:rsid w:val="005A309A"/>
    <w:rsid w:val="005B00BB"/>
    <w:rsid w:val="005B3A3F"/>
    <w:rsid w:val="005B47D8"/>
    <w:rsid w:val="005B6C91"/>
    <w:rsid w:val="005C5E97"/>
    <w:rsid w:val="005C725C"/>
    <w:rsid w:val="005D3A33"/>
    <w:rsid w:val="005D7EB5"/>
    <w:rsid w:val="005E2BC1"/>
    <w:rsid w:val="005F163B"/>
    <w:rsid w:val="005F3CAA"/>
    <w:rsid w:val="0060063B"/>
    <w:rsid w:val="00601F27"/>
    <w:rsid w:val="00613331"/>
    <w:rsid w:val="00620595"/>
    <w:rsid w:val="00620BE2"/>
    <w:rsid w:val="00627C21"/>
    <w:rsid w:val="006325F7"/>
    <w:rsid w:val="00632E42"/>
    <w:rsid w:val="00633597"/>
    <w:rsid w:val="00633BBD"/>
    <w:rsid w:val="00634FEB"/>
    <w:rsid w:val="00640246"/>
    <w:rsid w:val="006438C2"/>
    <w:rsid w:val="0064460B"/>
    <w:rsid w:val="0064589F"/>
    <w:rsid w:val="00655C4C"/>
    <w:rsid w:val="00662B56"/>
    <w:rsid w:val="006634DC"/>
    <w:rsid w:val="00666FD6"/>
    <w:rsid w:val="00671041"/>
    <w:rsid w:val="0068300D"/>
    <w:rsid w:val="0068394A"/>
    <w:rsid w:val="00686CF3"/>
    <w:rsid w:val="006879E0"/>
    <w:rsid w:val="0069181E"/>
    <w:rsid w:val="006A2F5D"/>
    <w:rsid w:val="006A4F5F"/>
    <w:rsid w:val="006B1508"/>
    <w:rsid w:val="006B3E85"/>
    <w:rsid w:val="006B4626"/>
    <w:rsid w:val="006B58C1"/>
    <w:rsid w:val="006C03BB"/>
    <w:rsid w:val="006C5A6F"/>
    <w:rsid w:val="006C7A99"/>
    <w:rsid w:val="006D3068"/>
    <w:rsid w:val="006D3399"/>
    <w:rsid w:val="006E7D0B"/>
    <w:rsid w:val="006F0B7C"/>
    <w:rsid w:val="00701339"/>
    <w:rsid w:val="0070377D"/>
    <w:rsid w:val="00710460"/>
    <w:rsid w:val="007132A6"/>
    <w:rsid w:val="007168DA"/>
    <w:rsid w:val="007212A4"/>
    <w:rsid w:val="00723843"/>
    <w:rsid w:val="007300AB"/>
    <w:rsid w:val="0073068A"/>
    <w:rsid w:val="007346CF"/>
    <w:rsid w:val="0074104A"/>
    <w:rsid w:val="0074158A"/>
    <w:rsid w:val="00751EBB"/>
    <w:rsid w:val="00772240"/>
    <w:rsid w:val="00785D58"/>
    <w:rsid w:val="00797307"/>
    <w:rsid w:val="007A5890"/>
    <w:rsid w:val="007B0B99"/>
    <w:rsid w:val="007B2D20"/>
    <w:rsid w:val="007C057B"/>
    <w:rsid w:val="007C1151"/>
    <w:rsid w:val="007C1ACF"/>
    <w:rsid w:val="007C25EB"/>
    <w:rsid w:val="007C4B6F"/>
    <w:rsid w:val="007C5BB2"/>
    <w:rsid w:val="007E0069"/>
    <w:rsid w:val="007E09E3"/>
    <w:rsid w:val="007E5A65"/>
    <w:rsid w:val="007F0C38"/>
    <w:rsid w:val="007F3770"/>
    <w:rsid w:val="007F3BAA"/>
    <w:rsid w:val="00800AA9"/>
    <w:rsid w:val="008020E6"/>
    <w:rsid w:val="00803B42"/>
    <w:rsid w:val="00810134"/>
    <w:rsid w:val="00814D4E"/>
    <w:rsid w:val="00830BD5"/>
    <w:rsid w:val="008350F0"/>
    <w:rsid w:val="00835734"/>
    <w:rsid w:val="0084029C"/>
    <w:rsid w:val="00845940"/>
    <w:rsid w:val="008571C0"/>
    <w:rsid w:val="00860C12"/>
    <w:rsid w:val="00872F32"/>
    <w:rsid w:val="0087371C"/>
    <w:rsid w:val="00873A37"/>
    <w:rsid w:val="008755BF"/>
    <w:rsid w:val="00880750"/>
    <w:rsid w:val="008850F2"/>
    <w:rsid w:val="008A00DE"/>
    <w:rsid w:val="008A0B62"/>
    <w:rsid w:val="008B2637"/>
    <w:rsid w:val="008B44DF"/>
    <w:rsid w:val="008B4C53"/>
    <w:rsid w:val="008C3171"/>
    <w:rsid w:val="008C3FF0"/>
    <w:rsid w:val="008C6A0E"/>
    <w:rsid w:val="008C7240"/>
    <w:rsid w:val="008E0129"/>
    <w:rsid w:val="008E1575"/>
    <w:rsid w:val="008F20FD"/>
    <w:rsid w:val="008F2AAB"/>
    <w:rsid w:val="0090479F"/>
    <w:rsid w:val="009162EF"/>
    <w:rsid w:val="0091650E"/>
    <w:rsid w:val="009170B9"/>
    <w:rsid w:val="009230EE"/>
    <w:rsid w:val="00941FAB"/>
    <w:rsid w:val="009420C7"/>
    <w:rsid w:val="00951FC5"/>
    <w:rsid w:val="00952982"/>
    <w:rsid w:val="00957B49"/>
    <w:rsid w:val="00962F19"/>
    <w:rsid w:val="009643AE"/>
    <w:rsid w:val="0096625B"/>
    <w:rsid w:val="00966541"/>
    <w:rsid w:val="00971149"/>
    <w:rsid w:val="009716DE"/>
    <w:rsid w:val="00972B37"/>
    <w:rsid w:val="00980F1C"/>
    <w:rsid w:val="00981808"/>
    <w:rsid w:val="00982C17"/>
    <w:rsid w:val="00993164"/>
    <w:rsid w:val="00996D71"/>
    <w:rsid w:val="009B606B"/>
    <w:rsid w:val="009C11F7"/>
    <w:rsid w:val="009C2668"/>
    <w:rsid w:val="009D26CC"/>
    <w:rsid w:val="009D44A2"/>
    <w:rsid w:val="009D7814"/>
    <w:rsid w:val="009E0F44"/>
    <w:rsid w:val="009E3B08"/>
    <w:rsid w:val="009E3C92"/>
    <w:rsid w:val="009E68D6"/>
    <w:rsid w:val="00A04FF1"/>
    <w:rsid w:val="00A058E4"/>
    <w:rsid w:val="00A07689"/>
    <w:rsid w:val="00A341CF"/>
    <w:rsid w:val="00A35BCB"/>
    <w:rsid w:val="00A46B8E"/>
    <w:rsid w:val="00A522BB"/>
    <w:rsid w:val="00A6034A"/>
    <w:rsid w:val="00A62643"/>
    <w:rsid w:val="00A6466D"/>
    <w:rsid w:val="00A74713"/>
    <w:rsid w:val="00A7678F"/>
    <w:rsid w:val="00A8295C"/>
    <w:rsid w:val="00A8658C"/>
    <w:rsid w:val="00A900EA"/>
    <w:rsid w:val="00A93B2D"/>
    <w:rsid w:val="00AC4FDE"/>
    <w:rsid w:val="00AC5E4B"/>
    <w:rsid w:val="00AE08A1"/>
    <w:rsid w:val="00AE21E8"/>
    <w:rsid w:val="00AE54AA"/>
    <w:rsid w:val="00AE7C7B"/>
    <w:rsid w:val="00AF03BC"/>
    <w:rsid w:val="00AF091C"/>
    <w:rsid w:val="00AF669F"/>
    <w:rsid w:val="00B0234C"/>
    <w:rsid w:val="00B02E56"/>
    <w:rsid w:val="00B058F4"/>
    <w:rsid w:val="00B07C42"/>
    <w:rsid w:val="00B07DB9"/>
    <w:rsid w:val="00B112B8"/>
    <w:rsid w:val="00B237C9"/>
    <w:rsid w:val="00B31CED"/>
    <w:rsid w:val="00B33381"/>
    <w:rsid w:val="00B37882"/>
    <w:rsid w:val="00B4167E"/>
    <w:rsid w:val="00B529CE"/>
    <w:rsid w:val="00B52A4D"/>
    <w:rsid w:val="00B52DD7"/>
    <w:rsid w:val="00B62FF8"/>
    <w:rsid w:val="00B65278"/>
    <w:rsid w:val="00B70293"/>
    <w:rsid w:val="00B7440B"/>
    <w:rsid w:val="00B90302"/>
    <w:rsid w:val="00B96A72"/>
    <w:rsid w:val="00BA2164"/>
    <w:rsid w:val="00BB0B29"/>
    <w:rsid w:val="00BB785D"/>
    <w:rsid w:val="00BB7F45"/>
    <w:rsid w:val="00BC1CB7"/>
    <w:rsid w:val="00BC367A"/>
    <w:rsid w:val="00BE0837"/>
    <w:rsid w:val="00BE2758"/>
    <w:rsid w:val="00BE608B"/>
    <w:rsid w:val="00BE7E5C"/>
    <w:rsid w:val="00BF0A4B"/>
    <w:rsid w:val="00BF744C"/>
    <w:rsid w:val="00C01BDF"/>
    <w:rsid w:val="00C06A16"/>
    <w:rsid w:val="00C06FCB"/>
    <w:rsid w:val="00C10032"/>
    <w:rsid w:val="00C1035E"/>
    <w:rsid w:val="00C112FB"/>
    <w:rsid w:val="00C122EB"/>
    <w:rsid w:val="00C1302F"/>
    <w:rsid w:val="00C13FE4"/>
    <w:rsid w:val="00C16602"/>
    <w:rsid w:val="00C25F4A"/>
    <w:rsid w:val="00C312C8"/>
    <w:rsid w:val="00C348A3"/>
    <w:rsid w:val="00C40956"/>
    <w:rsid w:val="00C40C80"/>
    <w:rsid w:val="00C42088"/>
    <w:rsid w:val="00C432A8"/>
    <w:rsid w:val="00C46104"/>
    <w:rsid w:val="00C747DB"/>
    <w:rsid w:val="00C846BB"/>
    <w:rsid w:val="00C90D86"/>
    <w:rsid w:val="00C94FC7"/>
    <w:rsid w:val="00C95A8B"/>
    <w:rsid w:val="00C95C02"/>
    <w:rsid w:val="00CA3851"/>
    <w:rsid w:val="00CC1C07"/>
    <w:rsid w:val="00CC25B9"/>
    <w:rsid w:val="00CC3CAE"/>
    <w:rsid w:val="00CD6F13"/>
    <w:rsid w:val="00CE26C7"/>
    <w:rsid w:val="00CE2C78"/>
    <w:rsid w:val="00CF712C"/>
    <w:rsid w:val="00D122A8"/>
    <w:rsid w:val="00D130E2"/>
    <w:rsid w:val="00D152E0"/>
    <w:rsid w:val="00D171E5"/>
    <w:rsid w:val="00D202C2"/>
    <w:rsid w:val="00D205C8"/>
    <w:rsid w:val="00D24D52"/>
    <w:rsid w:val="00D37291"/>
    <w:rsid w:val="00D47232"/>
    <w:rsid w:val="00D55FC6"/>
    <w:rsid w:val="00D6472E"/>
    <w:rsid w:val="00D721CB"/>
    <w:rsid w:val="00D724F3"/>
    <w:rsid w:val="00D7712E"/>
    <w:rsid w:val="00D80CF9"/>
    <w:rsid w:val="00D84262"/>
    <w:rsid w:val="00D85581"/>
    <w:rsid w:val="00D877AD"/>
    <w:rsid w:val="00D92142"/>
    <w:rsid w:val="00D93433"/>
    <w:rsid w:val="00D9702B"/>
    <w:rsid w:val="00DB1E92"/>
    <w:rsid w:val="00DB256D"/>
    <w:rsid w:val="00DB4197"/>
    <w:rsid w:val="00DC0C71"/>
    <w:rsid w:val="00DC1073"/>
    <w:rsid w:val="00DC5480"/>
    <w:rsid w:val="00DC565C"/>
    <w:rsid w:val="00DC6CD6"/>
    <w:rsid w:val="00DC729C"/>
    <w:rsid w:val="00DD0451"/>
    <w:rsid w:val="00DD2A80"/>
    <w:rsid w:val="00DD46AF"/>
    <w:rsid w:val="00DE1C15"/>
    <w:rsid w:val="00DE3B87"/>
    <w:rsid w:val="00DF4C39"/>
    <w:rsid w:val="00E002A5"/>
    <w:rsid w:val="00E0146F"/>
    <w:rsid w:val="00E01537"/>
    <w:rsid w:val="00E100BE"/>
    <w:rsid w:val="00E10F4B"/>
    <w:rsid w:val="00E15EE7"/>
    <w:rsid w:val="00E21232"/>
    <w:rsid w:val="00E216D4"/>
    <w:rsid w:val="00E24CDB"/>
    <w:rsid w:val="00E37B7C"/>
    <w:rsid w:val="00E424D1"/>
    <w:rsid w:val="00E44155"/>
    <w:rsid w:val="00E44896"/>
    <w:rsid w:val="00E5437B"/>
    <w:rsid w:val="00E61ADE"/>
    <w:rsid w:val="00E61B04"/>
    <w:rsid w:val="00E6371A"/>
    <w:rsid w:val="00E64CFC"/>
    <w:rsid w:val="00E66BD8"/>
    <w:rsid w:val="00E73117"/>
    <w:rsid w:val="00E80D75"/>
    <w:rsid w:val="00E83803"/>
    <w:rsid w:val="00E85D86"/>
    <w:rsid w:val="00E87AFF"/>
    <w:rsid w:val="00E9185D"/>
    <w:rsid w:val="00E9781F"/>
    <w:rsid w:val="00EA004E"/>
    <w:rsid w:val="00EA211A"/>
    <w:rsid w:val="00EA35B6"/>
    <w:rsid w:val="00EA4FE4"/>
    <w:rsid w:val="00EB031A"/>
    <w:rsid w:val="00EB0BB5"/>
    <w:rsid w:val="00EB2BE3"/>
    <w:rsid w:val="00EB347C"/>
    <w:rsid w:val="00EB6C6D"/>
    <w:rsid w:val="00EC093B"/>
    <w:rsid w:val="00EC45CF"/>
    <w:rsid w:val="00ED148F"/>
    <w:rsid w:val="00ED46FD"/>
    <w:rsid w:val="00EF6FCF"/>
    <w:rsid w:val="00F04424"/>
    <w:rsid w:val="00F04AE6"/>
    <w:rsid w:val="00F113CC"/>
    <w:rsid w:val="00F163B8"/>
    <w:rsid w:val="00F21EF3"/>
    <w:rsid w:val="00F24CAB"/>
    <w:rsid w:val="00F31EBA"/>
    <w:rsid w:val="00F40646"/>
    <w:rsid w:val="00F43553"/>
    <w:rsid w:val="00F46F21"/>
    <w:rsid w:val="00F50B13"/>
    <w:rsid w:val="00F61552"/>
    <w:rsid w:val="00F61D61"/>
    <w:rsid w:val="00F75550"/>
    <w:rsid w:val="00F81E6B"/>
    <w:rsid w:val="00F82F9C"/>
    <w:rsid w:val="00F85C8A"/>
    <w:rsid w:val="00F9210A"/>
    <w:rsid w:val="00F937B6"/>
    <w:rsid w:val="00F9400E"/>
    <w:rsid w:val="00FB0239"/>
    <w:rsid w:val="00FB090D"/>
    <w:rsid w:val="00FB4752"/>
    <w:rsid w:val="00FB7202"/>
    <w:rsid w:val="00FC0084"/>
    <w:rsid w:val="00FC6822"/>
    <w:rsid w:val="00FE48AF"/>
    <w:rsid w:val="00FF05CA"/>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11265"/>
    <o:shapelayout v:ext="edit">
      <o:idmap v:ext="edit" data="2"/>
    </o:shapelayout>
  </w:shapeDefaults>
  <w:decimalSymbol w:val=","/>
  <w:listSeparator w:val=";"/>
  <w14:docId w14:val="4617B0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character" w:styleId="Kommentinviite">
    <w:name w:val="annotation reference"/>
    <w:basedOn w:val="Kappaleenoletusfontti"/>
    <w:uiPriority w:val="99"/>
    <w:semiHidden/>
    <w:unhideWhenUsed/>
    <w:rsid w:val="00C10032"/>
    <w:rPr>
      <w:sz w:val="16"/>
      <w:szCs w:val="16"/>
    </w:rPr>
  </w:style>
  <w:style w:type="paragraph" w:styleId="Kommentinteksti">
    <w:name w:val="annotation text"/>
    <w:basedOn w:val="Normaali"/>
    <w:link w:val="KommentintekstiChar"/>
    <w:uiPriority w:val="99"/>
    <w:semiHidden/>
    <w:unhideWhenUsed/>
    <w:rsid w:val="00C10032"/>
    <w:pPr>
      <w:spacing w:line="240" w:lineRule="auto"/>
    </w:pPr>
    <w:rPr>
      <w:szCs w:val="20"/>
    </w:rPr>
  </w:style>
  <w:style w:type="character" w:customStyle="1" w:styleId="KommentintekstiChar">
    <w:name w:val="Kommentin teksti Char"/>
    <w:basedOn w:val="Kappaleenoletusfontti"/>
    <w:link w:val="Kommentinteksti"/>
    <w:uiPriority w:val="99"/>
    <w:semiHidden/>
    <w:rsid w:val="00C10032"/>
    <w:rPr>
      <w:rFonts w:ascii="Century Gothic" w:hAnsi="Century Gothic"/>
      <w:sz w:val="20"/>
      <w:szCs w:val="20"/>
    </w:rPr>
  </w:style>
  <w:style w:type="paragraph" w:styleId="Kommentinotsikko">
    <w:name w:val="annotation subject"/>
    <w:basedOn w:val="Kommentinteksti"/>
    <w:next w:val="Kommentinteksti"/>
    <w:link w:val="KommentinotsikkoChar"/>
    <w:uiPriority w:val="99"/>
    <w:semiHidden/>
    <w:unhideWhenUsed/>
    <w:rsid w:val="00C10032"/>
    <w:rPr>
      <w:b/>
      <w:bCs/>
    </w:rPr>
  </w:style>
  <w:style w:type="character" w:customStyle="1" w:styleId="KommentinotsikkoChar">
    <w:name w:val="Kommentin otsikko Char"/>
    <w:basedOn w:val="KommentintekstiChar"/>
    <w:link w:val="Kommentinotsikko"/>
    <w:uiPriority w:val="99"/>
    <w:semiHidden/>
    <w:rsid w:val="00C10032"/>
    <w:rPr>
      <w:rFonts w:ascii="Century Gothic" w:hAnsi="Century Gothic"/>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596787691">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443259598">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 w:id="20670267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https://citizenshiprightsafrica.org/en/south-africa-children-born-abroad-with-one-south-african-parent-have-right-to-citizenship/" TargetMode="External"/><Relationship Id="rId13" Type="http://schemas.openxmlformats.org/officeDocument/2006/relationships/hyperlink" Target="https://www.gov.za/documents/south-african-citizenship-amendment-act-24-mar-2015-1418" TargetMode="External"/><Relationship Id="rId18" Type="http://schemas.openxmlformats.org/officeDocument/2006/relationships/hyperlink" Target="https://www.gov.za/sites/default/files/gcis_document/201505/act-44-1949.pdf" TargetMode="External"/><Relationship Id="rId26" Type="http://schemas.openxmlformats.org/officeDocument/2006/relationships/theme" Target="theme/theme1.xml"/><Relationship Id="rId3" Type="http://schemas.openxmlformats.org/officeDocument/2006/relationships/styles" Target="styles.xml"/><Relationship Id="rId21" Type="http://schemas.openxmlformats.org/officeDocument/2006/relationships/header" Target="header1.xml"/><Relationship Id="rId7" Type="http://schemas.openxmlformats.org/officeDocument/2006/relationships/endnotes" Target="endnotes.xml"/><Relationship Id="rId12" Type="http://schemas.openxmlformats.org/officeDocument/2006/relationships/hyperlink" Target="https://www.gov.za/sites/default/files/gcis_document/201503/act-43-1984.pdf" TargetMode="External"/><Relationship Id="rId17" Type="http://schemas.openxmlformats.org/officeDocument/2006/relationships/hyperlink" Target="https://www.refworld.org/legal/legislation/natlegbod/1949/72765" TargetMode="External"/><Relationship Id="rId25" Type="http://schemas.openxmlformats.org/officeDocument/2006/relationships/glossaryDocument" Target="glossary/document.xml"/><Relationship Id="rId2" Type="http://schemas.openxmlformats.org/officeDocument/2006/relationships/numbering" Target="numbering.xml"/><Relationship Id="rId16" Type="http://schemas.openxmlformats.org/officeDocument/2006/relationships/hyperlink" Target="https://www.gov.za/documents/south-african-citizenship-amendment-act-9-apr-2015-0824" TargetMode="External"/><Relationship Id="rId20" Type="http://schemas.openxmlformats.org/officeDocument/2006/relationships/hyperlink" Target="https://www.ecoi.net/en/document/1248377.html" TargetMode="External"/><Relationship Id="rId29"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saflii.org/za/legis/consol_act/badra1992301.pdf" TargetMode="External"/><Relationship Id="rId24"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hyperlink" Target="https://www.lac.org.na/laws/annoSTAT/Births,%20Marriages%20and%20Deaths%20Registration%20Act%2081%20of%201963.pdf" TargetMode="External"/><Relationship Id="rId23" Type="http://schemas.openxmlformats.org/officeDocument/2006/relationships/footer" Target="footer1.xml"/><Relationship Id="rId28" Type="http://schemas.openxmlformats.org/officeDocument/2006/relationships/customXml" Target="../customXml/item3.xml"/><Relationship Id="rId10" Type="http://schemas.openxmlformats.org/officeDocument/2006/relationships/hyperlink" Target="https://www.lhr.org.za/archive/sites/lhr.org.za/files/131615558-statelessness-and-nationality-in-south-africa.pdf" TargetMode="External"/><Relationship Id="rId19" Type="http://schemas.openxmlformats.org/officeDocument/2006/relationships/hyperlink" Target="https://reachalliance.org/wp-content/uploads/2021/04/2016_South-Africa_Brith-Registry.pdf" TargetMode="External"/><Relationship Id="rId31" Type="http://schemas.openxmlformats.org/officeDocument/2006/relationships/customXml" Target="../customXml/item6.xml"/><Relationship Id="rId4" Type="http://schemas.openxmlformats.org/officeDocument/2006/relationships/settings" Target="settings.xml"/><Relationship Id="rId9" Type="http://schemas.openxmlformats.org/officeDocument/2006/relationships/hyperlink" Target="https://legalfundi.com/plm-subchapers/citizenship-by-descent-not-born-in-south-africa-2/" TargetMode="External"/><Relationship Id="rId14" Type="http://schemas.openxmlformats.org/officeDocument/2006/relationships/hyperlink" Target="https://namiblii.org/akn/na/act/1974/51/eng@1974-10-16" TargetMode="External"/><Relationship Id="rId22" Type="http://schemas.openxmlformats.org/officeDocument/2006/relationships/header" Target="header2.xml"/><Relationship Id="rId27" Type="http://schemas.openxmlformats.org/officeDocument/2006/relationships/customXml" Target="../customXml/item2.xml"/><Relationship Id="rId30" Type="http://schemas.openxmlformats.org/officeDocument/2006/relationships/customXml" Target="../customXml/item5.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3" Type="http://schemas.openxmlformats.org/officeDocument/2006/relationships/hyperlink" Target="https://fillmein.co.za/forms/bi-24/" TargetMode="External"/><Relationship Id="rId2" Type="http://schemas.openxmlformats.org/officeDocument/2006/relationships/hyperlink" Target="https://legalfundi.com/who-we-are/" TargetMode="External"/><Relationship Id="rId1" Type="http://schemas.openxmlformats.org/officeDocument/2006/relationships/hyperlink" Target="https://www.saflii.org/za/cases/ZACC/2020/20.html" TargetMode="External"/><Relationship Id="rId4" Type="http://schemas.openxmlformats.org/officeDocument/2006/relationships/hyperlink" Target="https://reachalliance.org/team/"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06AFFCA70A4FF592179DE6ABB4F3BF"/>
        <w:category>
          <w:name w:val="Yleiset"/>
          <w:gallery w:val="placeholder"/>
        </w:category>
        <w:types>
          <w:type w:val="bbPlcHdr"/>
        </w:types>
        <w:behaviors>
          <w:behavior w:val="content"/>
        </w:behaviors>
        <w:guid w:val="{5E1ECD68-A4DB-471C-8455-88E2B8F69D8A}"/>
      </w:docPartPr>
      <w:docPartBody>
        <w:p w:rsidR="000C7977" w:rsidRDefault="000C7977">
          <w:pPr>
            <w:pStyle w:val="1506AFFCA70A4FF592179DE6ABB4F3BF"/>
          </w:pPr>
          <w:r w:rsidRPr="00AA10D2">
            <w:rPr>
              <w:rStyle w:val="Paikkamerkkiteksti"/>
            </w:rPr>
            <w:t>Kirjoita tekstiä napsauttamalla tai napauttamalla tätä.</w:t>
          </w:r>
        </w:p>
      </w:docPartBody>
    </w:docPart>
    <w:docPart>
      <w:docPartPr>
        <w:name w:val="69A6E0AB79DA42F88D92D2FE56FCF2C6"/>
        <w:category>
          <w:name w:val="Yleiset"/>
          <w:gallery w:val="placeholder"/>
        </w:category>
        <w:types>
          <w:type w:val="bbPlcHdr"/>
        </w:types>
        <w:behaviors>
          <w:behavior w:val="content"/>
        </w:behaviors>
        <w:guid w:val="{B744FBF3-3388-4BF5-BF24-3B2A2B9E4074}"/>
      </w:docPartPr>
      <w:docPartBody>
        <w:p w:rsidR="000C7977" w:rsidRDefault="000C7977">
          <w:pPr>
            <w:pStyle w:val="69A6E0AB79DA42F88D92D2FE56FCF2C6"/>
          </w:pPr>
          <w:r w:rsidRPr="00AA10D2">
            <w:rPr>
              <w:rStyle w:val="Paikkamerkkiteksti"/>
            </w:rPr>
            <w:t>Kirjoita tekstiä napsauttamalla tai napauttamalla tätä.</w:t>
          </w:r>
        </w:p>
      </w:docPartBody>
    </w:docPart>
    <w:docPart>
      <w:docPartPr>
        <w:name w:val="9383E3114CBF45BF994412FF445F505C"/>
        <w:category>
          <w:name w:val="Yleiset"/>
          <w:gallery w:val="placeholder"/>
        </w:category>
        <w:types>
          <w:type w:val="bbPlcHdr"/>
        </w:types>
        <w:behaviors>
          <w:behavior w:val="content"/>
        </w:behaviors>
        <w:guid w:val="{99758654-473F-4D1B-BB40-8651760B6856}"/>
      </w:docPartPr>
      <w:docPartBody>
        <w:p w:rsidR="000C7977" w:rsidRDefault="000C7977">
          <w:pPr>
            <w:pStyle w:val="9383E3114CBF45BF994412FF445F505C"/>
          </w:pPr>
          <w:r w:rsidRPr="00810134">
            <w:rPr>
              <w:rStyle w:val="Paikkamerkkiteksti"/>
              <w:lang w:val="en-GB"/>
            </w:rPr>
            <w:t>.</w:t>
          </w:r>
        </w:p>
      </w:docPartBody>
    </w:docPart>
    <w:docPart>
      <w:docPartPr>
        <w:name w:val="FAFA02EB21B84FAE8F4186261E62A699"/>
        <w:category>
          <w:name w:val="Yleiset"/>
          <w:gallery w:val="placeholder"/>
        </w:category>
        <w:types>
          <w:type w:val="bbPlcHdr"/>
        </w:types>
        <w:behaviors>
          <w:behavior w:val="content"/>
        </w:behaviors>
        <w:guid w:val="{A9554232-19A0-4D37-9EBE-A6EB3AE1C222}"/>
      </w:docPartPr>
      <w:docPartBody>
        <w:p w:rsidR="000C7977" w:rsidRDefault="000C7977">
          <w:pPr>
            <w:pStyle w:val="FAFA02EB21B84FAE8F4186261E62A699"/>
          </w:pPr>
          <w:r w:rsidRPr="00AA10D2">
            <w:rPr>
              <w:rStyle w:val="Paikkamerkkiteksti"/>
            </w:rPr>
            <w:t>Kirjoita tekstiä napsauttamalla tai napauttamalla tätä.</w:t>
          </w:r>
        </w:p>
      </w:docPartBody>
    </w:docPart>
    <w:docPart>
      <w:docPartPr>
        <w:name w:val="82851EE173894C6FA827EB88FD89AFD9"/>
        <w:category>
          <w:name w:val="Yleiset"/>
          <w:gallery w:val="placeholder"/>
        </w:category>
        <w:types>
          <w:type w:val="bbPlcHdr"/>
        </w:types>
        <w:behaviors>
          <w:behavior w:val="content"/>
        </w:behaviors>
        <w:guid w:val="{30AEB3B0-6DD9-4ACF-BA1E-FE541C6762B9}"/>
      </w:docPartPr>
      <w:docPartBody>
        <w:p w:rsidR="000C7977" w:rsidRDefault="000C7977">
          <w:pPr>
            <w:pStyle w:val="82851EE173894C6FA827EB88FD89AFD9"/>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C7977"/>
    <w:rsid w:val="00037E07"/>
    <w:rsid w:val="000C7977"/>
    <w:rsid w:val="005F3CAA"/>
    <w:rsid w:val="00797307"/>
    <w:rsid w:val="00993164"/>
    <w:rsid w:val="00A07689"/>
    <w:rsid w:val="00AF669F"/>
    <w:rsid w:val="00CC1C07"/>
    <w:rsid w:val="00CD6F13"/>
    <w:rsid w:val="00E216D4"/>
    <w:rsid w:val="00EC093B"/>
    <w:rsid w:val="00F85C8A"/>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fi-FI" w:eastAsia="fi-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1506AFFCA70A4FF592179DE6ABB4F3BF">
    <w:name w:val="1506AFFCA70A4FF592179DE6ABB4F3BF"/>
  </w:style>
  <w:style w:type="paragraph" w:customStyle="1" w:styleId="69A6E0AB79DA42F88D92D2FE56FCF2C6">
    <w:name w:val="69A6E0AB79DA42F88D92D2FE56FCF2C6"/>
  </w:style>
  <w:style w:type="paragraph" w:customStyle="1" w:styleId="9383E3114CBF45BF994412FF445F505C">
    <w:name w:val="9383E3114CBF45BF994412FF445F505C"/>
  </w:style>
  <w:style w:type="paragraph" w:customStyle="1" w:styleId="FAFA02EB21B84FAE8F4186261E62A699">
    <w:name w:val="FAFA02EB21B84FAE8F4186261E62A699"/>
  </w:style>
  <w:style w:type="paragraph" w:customStyle="1" w:styleId="82851EE173894C6FA827EB88FD89AFD9">
    <w:name w:val="82851EE173894C6FA827EB88FD89AFD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NATIONALITY ACT,CITIZENSHIP,DIPLOMAS,BIRTH CERTIFICATES,BIRTHPLACE,CIVIL LAW,REGISTERS,REGISTRATION,RIGHT TO A NATIONALITY,LEGALISATION,CHILDREN'S RIGHTS,MOTHERS,FATHERS,PATERNITY,PARENTS,DIASPORA,CHILD CUSTODY,PREREQUISITES,INTERNET,DOCUMENTS</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South Africa</TermName>
          <TermId xmlns="http://schemas.microsoft.com/office/infopath/2007/PartnerControls">804cc765-12f6-4b66-8c9c-51b03856ed29</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2026-10-15T22:00:00+00:00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Value>
      <Value>115</Value>
      <Value>116</Value>
      <Value>1</Value>
      <Value>91</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227</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Etelä-Afrikka / Etelä-Afrikan ulkopuolella syntyneen kansalaisuus 1980–1990-luvuilla
South Africa / Citizenship of a person born outside South Africa in 1980s and 1990s
Kysymykset
1. Millä perusteella Etelä-Afrikan ulkopuolella vuonna 1982 syntynyt lapsi sai syntyessään Etelä-Afrikan kansalaisuuden?
2. Voiko lapsi saada Etelä-Afrikan kansalaisuuden takautuvasti, jos syntymä rekisteröidään myöhemmin? Onko päätös harkinnanvarainen vai myönnetäänkö kansalaisuus automaattisesti?
3. Tarvitaanko Etelä-Afrikan kansalaisuuden saamiseen molempien huoltajien suostumus?
Questions
1. On what grounds did a child born outside South Africa in 1982 acquire South African citizenship at birth? 
2. Can a child acquire South African citizenship retroactively if the birth is registered later? Is the decision discretionary or is citizenship granted automatically? 3. Is the consent of both guardians required to obtain South African citizenship?
Millä perusteella Etelä-Afrikan</COIDocAbstract>
    <COIWSGroundsRejection xmlns="b5be3156-7e14-46bc-bfca-5c242eb3de3f" xsi:nil="true"/>
    <COIDocAuthors xmlns="e235e197-502c-49f1-8696-39d199cd5131">
      <Value>143</Value>
    </COIDocAuthors>
    <COIDocID xmlns="b5be3156-7e14-46bc-bfca-5c242eb3de3f">1124</COIDocID>
  </documentManagement>
</p:properties>
</file>

<file path=customXml/itemProps1.xml><?xml version="1.0" encoding="utf-8"?>
<ds:datastoreItem xmlns:ds="http://schemas.openxmlformats.org/officeDocument/2006/customXml" ds:itemID="{27924F57-ACCC-45A6-B432-2AB5DED7FFDA}">
  <ds:schemaRefs>
    <ds:schemaRef ds:uri="http://schemas.openxmlformats.org/officeDocument/2006/bibliography"/>
  </ds:schemaRefs>
</ds:datastoreItem>
</file>

<file path=customXml/itemProps2.xml><?xml version="1.0" encoding="utf-8"?>
<ds:datastoreItem xmlns:ds="http://schemas.openxmlformats.org/officeDocument/2006/customXml" ds:itemID="{34F235CF-1890-4C76-B479-7596E6A6EA00}"/>
</file>

<file path=customXml/itemProps3.xml><?xml version="1.0" encoding="utf-8"?>
<ds:datastoreItem xmlns:ds="http://schemas.openxmlformats.org/officeDocument/2006/customXml" ds:itemID="{42130717-4092-4716-91F0-7239715DC617}"/>
</file>

<file path=customXml/itemProps4.xml><?xml version="1.0" encoding="utf-8"?>
<ds:datastoreItem xmlns:ds="http://schemas.openxmlformats.org/officeDocument/2006/customXml" ds:itemID="{08C43A41-C46B-4A71-AAD5-C9E0651C54F8}"/>
</file>

<file path=customXml/itemProps5.xml><?xml version="1.0" encoding="utf-8"?>
<ds:datastoreItem xmlns:ds="http://schemas.openxmlformats.org/officeDocument/2006/customXml" ds:itemID="{417067AA-374A-4CA4-AAD1-16B79AFBAD86}"/>
</file>

<file path=customXml/itemProps6.xml><?xml version="1.0" encoding="utf-8"?>
<ds:datastoreItem xmlns:ds="http://schemas.openxmlformats.org/officeDocument/2006/customXml" ds:itemID="{7E57F782-B4BA-4D04-9E34-FE31000A0558}"/>
</file>

<file path=docProps/app.xml><?xml version="1.0" encoding="utf-8"?>
<Properties xmlns="http://schemas.openxmlformats.org/officeDocument/2006/extended-properties" xmlns:vt="http://schemas.openxmlformats.org/officeDocument/2006/docPropsVTypes">
  <Template>Normal</Template>
  <TotalTime>0</TotalTime>
  <Pages>8</Pages>
  <Words>2045</Words>
  <Characters>16573</Characters>
  <Application>Microsoft Office Word</Application>
  <DocSecurity>0</DocSecurity>
  <Lines>138</Lines>
  <Paragraphs>37</Paragraphs>
  <ScaleCrop>false</ScaleCrop>
  <LinksUpToDate>false</LinksUpToDate>
  <CharactersWithSpaces>18581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Etelä-Afrikka / Etelä-Afrikan ulkopuolella syntyneen kansalaisuus 1980–1990-luvuilla // South Africa / Citizenship of a person born outside South Africa in 1980s and 1990s</dc:title>
  <dc:subject/>
  <dc:creator/>
  <cp:keywords/>
  <cp:lastModifiedBy/>
  <cp:revision>1</cp:revision>
  <dcterms:created xsi:type="dcterms:W3CDTF">2026-10-16T12:43:00Z</dcterms:created>
  <dcterms:modified xsi:type="dcterms:W3CDTF">2026-10-16T12:43:00Z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COIDocPublishersMM">
    <vt:lpwstr>115;#Maahanmuuttovirasto (MIGRI)|2e5f83a0-5a84-4a68-a064-ceb823ccc98a</vt:lpwstr>
  </property>
  <property fmtid="{D5CDD505-2E9C-101B-9397-08002B2CF9AE}" pid="4" name="COIDocAuthorsMM">
    <vt:lpwstr>116;#MAATIETOPALVELU|718956cb-5a02-48eb-badd-61c6fb0692f5</vt:lpwstr>
  </property>
  <property fmtid="{D5CDD505-2E9C-101B-9397-08002B2CF9AE}" pid="5" name="COIDocLanguageMM">
    <vt:lpwstr>1;#Finnish|d07062f0-7d8d-435b-93eb-e02c3282c9ee</vt:lpwstr>
  </property>
  <property fmtid="{D5CDD505-2E9C-101B-9397-08002B2CF9AE}" pid="6" name="COIDocTagsMM">
    <vt:lpwstr/>
  </property>
  <property fmtid="{D5CDD505-2E9C-101B-9397-08002B2CF9AE}" pid="7" name="COIDocOriginCountryMM">
    <vt:lpwstr>91;#South Africa|804cc765-12f6-4b66-8c9c-51b03856ed29</vt:lpwstr>
  </property>
  <property fmtid="{D5CDD505-2E9C-101B-9397-08002B2CF9AE}" pid="8" name="COIInformTypeMM">
    <vt:lpwstr>4;#Response to COI Query|74af11f0-82c2-4825-bd8f-d6b1cac3a3aa</vt:lpwstr>
  </property>
</Properties>
</file>