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C6DF6EC"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11A696B3"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3EF01822" w14:textId="1235E7BD" w:rsidR="00800AA9" w:rsidRPr="00800AA9" w:rsidRDefault="00800AA9" w:rsidP="00C348A3">
      <w:pPr>
        <w:spacing w:before="0" w:after="0"/>
      </w:pPr>
      <w:r w:rsidRPr="00BB7F45">
        <w:rPr>
          <w:b/>
        </w:rPr>
        <w:t>Asiakirjan tunnus:</w:t>
      </w:r>
      <w:r>
        <w:t xml:space="preserve"> KT</w:t>
      </w:r>
      <w:r w:rsidR="00E664FB">
        <w:t>1415</w:t>
      </w:r>
      <w:r w:rsidR="00CF36BE">
        <w:t xml:space="preserve"> </w:t>
      </w:r>
    </w:p>
    <w:p w14:paraId="1BDAB8A7" w14:textId="1DEAEF89" w:rsidR="00800AA9" w:rsidRDefault="00800AA9" w:rsidP="00C348A3">
      <w:pPr>
        <w:spacing w:before="0" w:after="0"/>
      </w:pPr>
      <w:r w:rsidRPr="00BB7F45">
        <w:rPr>
          <w:b/>
        </w:rPr>
        <w:t>Päivämäärä</w:t>
      </w:r>
      <w:r>
        <w:t xml:space="preserve">: </w:t>
      </w:r>
      <w:r w:rsidR="00FF6395">
        <w:t>30</w:t>
      </w:r>
      <w:r w:rsidR="00975897">
        <w:t>.9.2026.</w:t>
      </w:r>
    </w:p>
    <w:p w14:paraId="30EAB284" w14:textId="229025BF" w:rsidR="00800AA9" w:rsidRPr="00800AA9" w:rsidRDefault="00800AA9" w:rsidP="00C348A3">
      <w:pPr>
        <w:spacing w:before="0"/>
        <w:rPr>
          <w:rStyle w:val="Otsikko1Char"/>
          <w:rFonts w:eastAsiaTheme="minorHAnsi" w:cstheme="minorHAnsi"/>
          <w:b w:val="0"/>
          <w:color w:val="auto"/>
          <w:sz w:val="20"/>
          <w:szCs w:val="22"/>
        </w:rPr>
      </w:pPr>
      <w:r w:rsidRPr="00BB7F45">
        <w:rPr>
          <w:b/>
        </w:rPr>
        <w:t>Julkisuus:</w:t>
      </w:r>
      <w:r>
        <w:t xml:space="preserve"> Julkinen </w:t>
      </w:r>
    </w:p>
    <w:p w14:paraId="36CF2F3F" w14:textId="77777777" w:rsidR="00800AA9" w:rsidRPr="00633BBD" w:rsidRDefault="00CF36BE" w:rsidP="00800AA9">
      <w:pPr>
        <w:rPr>
          <w:rStyle w:val="Otsikko1Char"/>
          <w:b w:val="0"/>
          <w:sz w:val="20"/>
          <w:szCs w:val="20"/>
        </w:rPr>
      </w:pPr>
      <w:r>
        <w:rPr>
          <w:b/>
        </w:rPr>
        <w:pict w14:anchorId="16D74DC0">
          <v:rect id="_x0000_i1025" style="width:0;height:1.5pt" o:hralign="center" o:hrstd="t" o:hr="t" fillcolor="#a0a0a0" stroked="f"/>
        </w:pict>
      </w:r>
    </w:p>
    <w:p w14:paraId="45544DB1" w14:textId="62D43516" w:rsidR="008020E6" w:rsidRPr="00543F66" w:rsidRDefault="00CF36BE" w:rsidP="00543F66">
      <w:pPr>
        <w:pStyle w:val="POTSIKKO"/>
        <w:rPr>
          <w:rStyle w:val="Otsikko1Char"/>
          <w:rFonts w:cs="Times New Roman"/>
          <w:b/>
          <w:szCs w:val="24"/>
        </w:rPr>
      </w:pPr>
      <w:sdt>
        <w:sdtPr>
          <w:rPr>
            <w:rStyle w:val="Otsikko1Char"/>
            <w:rFonts w:cs="Times New Roman"/>
            <w:b/>
            <w:szCs w:val="24"/>
          </w:rPr>
          <w:alias w:val="Maa / Otsikko"/>
          <w:tag w:val="Otsikko"/>
          <w:id w:val="597070427"/>
          <w:placeholder>
            <w:docPart w:val="228191722900435EB9767CE90E9A7531"/>
          </w:placeholder>
          <w:text/>
        </w:sdtPr>
        <w:sdtEndPr>
          <w:rPr>
            <w:rStyle w:val="Otsikko1Char"/>
          </w:rPr>
        </w:sdtEndPr>
        <w:sdtContent>
          <w:r w:rsidR="00E664FB">
            <w:rPr>
              <w:rStyle w:val="Otsikko1Char"/>
              <w:rFonts w:cs="Times New Roman"/>
              <w:b/>
              <w:szCs w:val="24"/>
            </w:rPr>
            <w:t>Somalia</w:t>
          </w:r>
          <w:r w:rsidR="00E664FB" w:rsidRPr="00E664FB">
            <w:rPr>
              <w:rStyle w:val="Otsikko1Char"/>
              <w:rFonts w:cs="Times New Roman"/>
              <w:b/>
              <w:szCs w:val="24"/>
            </w:rPr>
            <w:t xml:space="preserve"> / Somalian koulutusjärjestelmä(t), luku- ja kirjoitustaidottomuus</w:t>
          </w:r>
        </w:sdtContent>
      </w:sdt>
    </w:p>
    <w:sdt>
      <w:sdtPr>
        <w:rPr>
          <w:rStyle w:val="Otsikko1Char"/>
          <w:rFonts w:cs="Times New Roman"/>
          <w:b/>
          <w:szCs w:val="24"/>
          <w:lang w:val="en-US"/>
        </w:rPr>
        <w:alias w:val="Country / Title in English"/>
        <w:tag w:val="Country / Title in English"/>
        <w:id w:val="2146699517"/>
        <w:lock w:val="sdtLocked"/>
        <w:placeholder>
          <w:docPart w:val="CFA3870F498B4A2CA44B30B3703E56FC"/>
        </w:placeholder>
        <w:text/>
      </w:sdtPr>
      <w:sdtEndPr>
        <w:rPr>
          <w:rStyle w:val="Otsikko1Char"/>
        </w:rPr>
      </w:sdtEndPr>
      <w:sdtContent>
        <w:p w14:paraId="4E3555EB" w14:textId="3953316E" w:rsidR="00082DFE" w:rsidRPr="0096210A" w:rsidRDefault="0096210A" w:rsidP="00543F66">
          <w:pPr>
            <w:pStyle w:val="POTSIKKO"/>
            <w:rPr>
              <w:lang w:val="en-US"/>
            </w:rPr>
          </w:pPr>
          <w:r w:rsidRPr="0096210A">
            <w:rPr>
              <w:rStyle w:val="Otsikko1Char"/>
              <w:rFonts w:cs="Times New Roman"/>
              <w:b/>
              <w:szCs w:val="24"/>
              <w:lang w:val="en-US"/>
            </w:rPr>
            <w:t xml:space="preserve">Somalia / The education system(s) of Somalia, </w:t>
          </w:r>
          <w:r w:rsidR="00331CE2">
            <w:rPr>
              <w:rStyle w:val="Otsikko1Char"/>
              <w:rFonts w:cs="Times New Roman"/>
              <w:b/>
              <w:szCs w:val="24"/>
              <w:lang w:val="en-US"/>
            </w:rPr>
            <w:t>i</w:t>
          </w:r>
          <w:r w:rsidRPr="0096210A">
            <w:rPr>
              <w:rStyle w:val="Otsikko1Char"/>
              <w:rFonts w:cs="Times New Roman"/>
              <w:b/>
              <w:szCs w:val="24"/>
              <w:lang w:val="en-US"/>
            </w:rPr>
            <w:t>lliteracy</w:t>
          </w:r>
        </w:p>
      </w:sdtContent>
    </w:sdt>
    <w:p w14:paraId="6F2DF14F" w14:textId="77777777" w:rsidR="00082DFE" w:rsidRDefault="00CF36BE" w:rsidP="00082DFE">
      <w:pPr>
        <w:rPr>
          <w:b/>
        </w:rPr>
      </w:pPr>
      <w:r>
        <w:rPr>
          <w:b/>
        </w:rPr>
        <w:pict w14:anchorId="5CCE6FFA">
          <v:rect id="_x0000_i1026" style="width:0;height:1.5pt" o:hralign="center" o:hrstd="t" o:hr="t" fillcolor="#a0a0a0" stroked="f"/>
        </w:pict>
      </w:r>
    </w:p>
    <w:p w14:paraId="508F54D7"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33076A8A84F24D08A5930AA63E712BD3"/>
        </w:placeholder>
      </w:sdtPr>
      <w:sdtEndPr>
        <w:rPr>
          <w:rStyle w:val="Kappaleenoletusfontti"/>
          <w:color w:val="404040" w:themeColor="text1" w:themeTint="BF"/>
        </w:rPr>
      </w:sdtEndPr>
      <w:sdtContent>
        <w:sdt>
          <w:sdtPr>
            <w:rPr>
              <w:rStyle w:val="KysymyksetChar"/>
            </w:rPr>
            <w:alias w:val="Questions"/>
            <w:tag w:val="Fill in the questions here"/>
            <w:id w:val="353243802"/>
            <w:placeholder>
              <w:docPart w:val="964F02AE38D14A5D8DC3B4D8670EA191"/>
            </w:placeholder>
            <w:text w:multiLine="1"/>
          </w:sdtPr>
          <w:sdtEndPr>
            <w:rPr>
              <w:rStyle w:val="KysymyksetChar"/>
            </w:rPr>
          </w:sdtEndPr>
          <w:sdtContent>
            <w:p w14:paraId="25B6A0BC" w14:textId="7E01628C" w:rsidR="00810134" w:rsidRPr="001678AD" w:rsidRDefault="00E664FB" w:rsidP="00E664FB">
              <w:pPr>
                <w:pStyle w:val="Lainaus"/>
                <w:ind w:left="0"/>
                <w:jc w:val="left"/>
                <w:rPr>
                  <w:i w:val="0"/>
                  <w:iCs w:val="0"/>
                  <w:color w:val="000000" w:themeColor="text1"/>
                </w:rPr>
              </w:pPr>
              <w:r w:rsidRPr="00E664FB">
                <w:rPr>
                  <w:rStyle w:val="KysymyksetChar"/>
                </w:rPr>
                <w:t>1. Millainen virallinen koulutusjärjestelmä Somaliassa on? Mitä kyseisen peruskoulutuksen sisällöstä tiedetään?</w:t>
              </w:r>
              <w:r w:rsidRPr="00E664FB">
                <w:rPr>
                  <w:rStyle w:val="KysymyksetChar"/>
                </w:rPr>
                <w:br/>
              </w:r>
              <w:r w:rsidRPr="00E664FB">
                <w:rPr>
                  <w:rStyle w:val="KysymyksetChar"/>
                </w:rPr>
                <w:br/>
                <w:t>2. Toimiiko maassa muita, epävirallisia koulutusjärjestelmiä? Mitä niissä järjestettävästä opetuksesta tiedetään?</w:t>
              </w:r>
              <w:r w:rsidRPr="00E664FB">
                <w:rPr>
                  <w:rStyle w:val="KysymyksetChar"/>
                </w:rPr>
                <w:br/>
              </w:r>
              <w:r w:rsidRPr="00E664FB">
                <w:rPr>
                  <w:rStyle w:val="KysymyksetChar"/>
                </w:rPr>
                <w:br/>
                <w:t>3. Opetetaanko Somalian virallisen koulutusjärjestelmän tai muiden epävirallisten koulutusjärjestelmien puitteissa luku- ja kirjoitustaitoa? Miten yleistä luku -ja kirjoitustaidottomuus maassa on ja mitkä seikat vaikuttavat siihen?</w:t>
              </w:r>
            </w:p>
          </w:sdtContent>
        </w:sdt>
      </w:sdtContent>
    </w:sdt>
    <w:p w14:paraId="6A4123F6" w14:textId="77777777" w:rsidR="00082DFE" w:rsidRPr="00872ADD" w:rsidRDefault="00082DFE" w:rsidP="00C348A3">
      <w:pPr>
        <w:pStyle w:val="Numeroimatonotsikko"/>
        <w:rPr>
          <w:lang w:val="en-US"/>
        </w:rPr>
      </w:pPr>
      <w:r w:rsidRPr="00872ADD">
        <w:rPr>
          <w:lang w:val="en-US"/>
        </w:rPr>
        <w:t>Questions</w:t>
      </w:r>
    </w:p>
    <w:sdt>
      <w:sdtPr>
        <w:rPr>
          <w:rStyle w:val="KysymyksetChar"/>
          <w:lang w:val="en-US"/>
        </w:rPr>
        <w:alias w:val="Questions"/>
        <w:tag w:val="Fill in the questions here"/>
        <w:id w:val="-849104524"/>
        <w:lock w:val="sdtLocked"/>
        <w:placeholder>
          <w:docPart w:val="16C86CB967444B7CB153A38A000169FD"/>
        </w:placeholder>
        <w:text w:multiLine="1"/>
      </w:sdtPr>
      <w:sdtEndPr>
        <w:rPr>
          <w:rStyle w:val="KysymyksetChar"/>
        </w:rPr>
      </w:sdtEndPr>
      <w:sdtContent>
        <w:p w14:paraId="600D8223" w14:textId="3876C8C6" w:rsidR="00082DFE" w:rsidRPr="0096210A" w:rsidRDefault="0096210A" w:rsidP="0096210A">
          <w:pPr>
            <w:pStyle w:val="Lainaus"/>
            <w:ind w:left="0"/>
            <w:jc w:val="left"/>
            <w:rPr>
              <w:rStyle w:val="KysymyksetChar"/>
              <w:lang w:val="en-US"/>
            </w:rPr>
          </w:pPr>
          <w:r w:rsidRPr="0096210A">
            <w:rPr>
              <w:rStyle w:val="KysymyksetChar"/>
              <w:lang w:val="en-US"/>
            </w:rPr>
            <w:t>1. What is the official education system like in Somalia? What is known about the content of this basic education?’</w:t>
          </w:r>
          <w:r w:rsidRPr="0096210A">
            <w:rPr>
              <w:rStyle w:val="KysymyksetChar"/>
              <w:lang w:val="en-US"/>
            </w:rPr>
            <w:br/>
          </w:r>
          <w:r w:rsidRPr="0096210A">
            <w:rPr>
              <w:rStyle w:val="KysymyksetChar"/>
              <w:lang w:val="en-US"/>
            </w:rPr>
            <w:br/>
            <w:t>2. Are there other, informal education systems operating in the country? What is known about the education provided in them?</w:t>
          </w:r>
          <w:r w:rsidRPr="0096210A">
            <w:rPr>
              <w:rStyle w:val="KysymyksetChar"/>
              <w:lang w:val="en-US"/>
            </w:rPr>
            <w:br/>
          </w:r>
          <w:r w:rsidRPr="0096210A">
            <w:rPr>
              <w:rStyle w:val="KysymyksetChar"/>
              <w:lang w:val="en-US"/>
            </w:rPr>
            <w:br/>
            <w:t>3. Is literacy taught within Somalia's official education system or other informal education systems? How prevalent is illiteracy in the country, and what factors influence it?</w:t>
          </w:r>
        </w:p>
      </w:sdtContent>
    </w:sdt>
    <w:p w14:paraId="01465687" w14:textId="77777777" w:rsidR="00082DFE" w:rsidRPr="00082DFE" w:rsidRDefault="00CF36BE" w:rsidP="00082DFE">
      <w:pPr>
        <w:pStyle w:val="LeiptekstiMigri"/>
        <w:ind w:left="0"/>
        <w:rPr>
          <w:lang w:val="en-GB"/>
        </w:rPr>
      </w:pPr>
      <w:r>
        <w:rPr>
          <w:b/>
        </w:rPr>
        <w:pict w14:anchorId="76AAB09E">
          <v:rect id="_x0000_i1027" style="width:0;height:1.5pt" o:hralign="center" o:hrstd="t" o:hr="t" fillcolor="#a0a0a0" stroked="f"/>
        </w:pict>
      </w:r>
    </w:p>
    <w:p w14:paraId="02723C68" w14:textId="51246CD7" w:rsidR="00543F66" w:rsidRDefault="006473E5" w:rsidP="00543F66">
      <w:pPr>
        <w:pStyle w:val="Otsikko1"/>
      </w:pPr>
      <w:bookmarkStart w:id="0" w:name="_Hlk129259295"/>
      <w:r w:rsidRPr="006473E5">
        <w:t>Millainen virallinen koulutusjärjestelmä Somaliassa on? Mitä kyseisen peruskoulutuksen sisällöstä tiedetään?</w:t>
      </w:r>
    </w:p>
    <w:p w14:paraId="223F5BB5" w14:textId="1682037A" w:rsidR="00761642" w:rsidRDefault="00761642" w:rsidP="008A48A0">
      <w:r w:rsidRPr="00761642">
        <w:t xml:space="preserve">Somalian koulujärjestelmän kehityksen kannalta tärkeää oli, että lokakuussa 1972 </w:t>
      </w:r>
      <w:r>
        <w:t xml:space="preserve">somalin kieleen </w:t>
      </w:r>
      <w:r w:rsidRPr="00761642">
        <w:t>omaksuttiin latinalainen kirjoitusjärjestelmä</w:t>
      </w:r>
      <w:r>
        <w:t xml:space="preserve">. </w:t>
      </w:r>
      <w:r w:rsidRPr="00761642">
        <w:t xml:space="preserve">Tuolloin maan hallitus teki </w:t>
      </w:r>
      <w:r w:rsidR="009F155F">
        <w:t xml:space="preserve">lisäksi </w:t>
      </w:r>
      <w:r w:rsidRPr="00761642">
        <w:t>somalin kielestä (</w:t>
      </w:r>
      <w:r w:rsidR="005F437E">
        <w:t xml:space="preserve">Somalian pohjois- ja keskiosissa käytössä ollut </w:t>
      </w:r>
      <w:proofErr w:type="spellStart"/>
      <w:r w:rsidR="00C83739">
        <w:t>m</w:t>
      </w:r>
      <w:r w:rsidRPr="00761642">
        <w:t>axaa-tiri</w:t>
      </w:r>
      <w:proofErr w:type="spellEnd"/>
      <w:r w:rsidR="005F437E">
        <w:t xml:space="preserve"> -murre</w:t>
      </w:r>
      <w:r w:rsidRPr="00761642">
        <w:t xml:space="preserve">) valtion ainoan </w:t>
      </w:r>
      <w:r w:rsidRPr="00761642">
        <w:lastRenderedPageBreak/>
        <w:t>virallisen kielen, mikä korvasi aiemman siirtomaa-aikaisen järjestelmän, jossa virallista koulutusta oli annettu vain vierailla kielillä – etelässä italiaksi ja pohjoisessa englanniksi. Kirjoitetun kielen puute oli pitkään jarruttanut opetuksen edistymistä, vaikka somalit olivatkin säilyttäneet kulttuuriperintöään vuosisatoja suullisen perinteen avulla. Somalin ottaminen opetuskieleksi yhdessä kansallisen lukutaitokampanjan kanssa mahdollisti oman kielen käyttämisen kaikilla elämän alueilla ja mullisti kulttuurin vaalimisen, kun oppikirjoja, kirjallisuutta ja opetusmateriaaleja voitiin vihdoin dokumentoida ja julkaista omalla äidinkielellä.</w:t>
      </w:r>
      <w:r w:rsidR="009F155F">
        <w:rPr>
          <w:rStyle w:val="Alaviitteenviite"/>
        </w:rPr>
        <w:footnoteReference w:id="1"/>
      </w:r>
    </w:p>
    <w:p w14:paraId="5B67AC2F" w14:textId="5CD2E0BC" w:rsidR="006473E5" w:rsidRDefault="00292126" w:rsidP="008A48A0">
      <w:r>
        <w:t xml:space="preserve">Somaliassa </w:t>
      </w:r>
      <w:r w:rsidR="006377AA">
        <w:t>1980–1990 -lukujen taitteessa</w:t>
      </w:r>
      <w:r w:rsidR="00FD3D56">
        <w:t xml:space="preserve"> sisällissodaksi kärjistynyt konflikti ja siitä jatkunut epävakaus romahduttivat käytännössä Somalian valtion</w:t>
      </w:r>
      <w:r w:rsidR="007A183E">
        <w:t>,</w:t>
      </w:r>
      <w:r w:rsidR="00520E43">
        <w:t xml:space="preserve"> ja </w:t>
      </w:r>
      <w:r w:rsidR="00FD3D56">
        <w:t xml:space="preserve">koko keskushallinto </w:t>
      </w:r>
      <w:r w:rsidR="007A183E">
        <w:t>sekä</w:t>
      </w:r>
      <w:r w:rsidR="00FD3D56">
        <w:t xml:space="preserve"> julkiset instituutiot palveluineen lopettivat toimintansa. Romahduksen kokivat kaikki peruspalvelut, joiden joukossa </w:t>
      </w:r>
      <w:r w:rsidR="00520E43">
        <w:t xml:space="preserve">oli </w:t>
      </w:r>
      <w:r w:rsidR="00FD3D56">
        <w:t>myös opetussektori.</w:t>
      </w:r>
      <w:r w:rsidR="00260E41">
        <w:rPr>
          <w:rStyle w:val="Alaviitteenviite"/>
        </w:rPr>
        <w:footnoteReference w:id="2"/>
      </w:r>
      <w:r w:rsidR="00FD3D56">
        <w:t xml:space="preserve"> </w:t>
      </w:r>
      <w:r w:rsidR="00F06F1A">
        <w:t>Eri lähteiden mukaan s</w:t>
      </w:r>
      <w:r w:rsidR="00260E41">
        <w:t xml:space="preserve">ota tuhosi </w:t>
      </w:r>
      <w:r w:rsidR="00F06F1A">
        <w:t xml:space="preserve">osin tai kokonaan </w:t>
      </w:r>
      <w:r w:rsidR="00260E41">
        <w:t>75 %</w:t>
      </w:r>
      <w:r w:rsidR="00F06F1A">
        <w:rPr>
          <w:rStyle w:val="Alaviitteenviite"/>
        </w:rPr>
        <w:footnoteReference w:id="3"/>
      </w:r>
      <w:r w:rsidR="00260E41">
        <w:t xml:space="preserve"> </w:t>
      </w:r>
      <w:r w:rsidR="00F06F1A">
        <w:t>- 90 %</w:t>
      </w:r>
      <w:r w:rsidR="00F06F1A">
        <w:rPr>
          <w:rStyle w:val="Alaviitteenviite"/>
        </w:rPr>
        <w:footnoteReference w:id="4"/>
      </w:r>
      <w:r w:rsidR="00F06F1A">
        <w:t xml:space="preserve"> </w:t>
      </w:r>
      <w:r w:rsidR="00C43B4C">
        <w:t xml:space="preserve">maan </w:t>
      </w:r>
      <w:r w:rsidR="00260E41">
        <w:t>kouluista ja ehjinä selvinneet</w:t>
      </w:r>
      <w:r>
        <w:t xml:space="preserve"> lopettivat toimintansa t</w:t>
      </w:r>
      <w:r w:rsidR="00FD3D56">
        <w:t>urvattomuuden ja rahoituksen puu</w:t>
      </w:r>
      <w:r w:rsidR="00DF45F2">
        <w:t>t</w:t>
      </w:r>
      <w:r w:rsidR="00FD3D56">
        <w:t>teen vuoksi</w:t>
      </w:r>
      <w:r w:rsidR="00FD3D56">
        <w:rPr>
          <w:rStyle w:val="Alaviitteenviite"/>
        </w:rPr>
        <w:footnoteReference w:id="5"/>
      </w:r>
      <w:r w:rsidR="00260E41">
        <w:t>.</w:t>
      </w:r>
      <w:r w:rsidR="00331CE2">
        <w:t xml:space="preserve"> </w:t>
      </w:r>
      <w:r w:rsidR="00EA5068">
        <w:t>Monissa tuhoutuneissa kouluissa oli räjähtämättömiä ammuksia ja räjähdeansoja, mikä rajoitti niiden käyttöä opetustarkoituksiin</w:t>
      </w:r>
      <w:r w:rsidR="00BE2330">
        <w:t xml:space="preserve"> vielä sodan päättymisen jälkeenkin</w:t>
      </w:r>
      <w:r w:rsidR="00EA5068">
        <w:t>.</w:t>
      </w:r>
      <w:r w:rsidR="00EA5068">
        <w:rPr>
          <w:rStyle w:val="Alaviitteenviite"/>
        </w:rPr>
        <w:footnoteReference w:id="6"/>
      </w:r>
      <w:r w:rsidR="00EA5068">
        <w:t xml:space="preserve"> </w:t>
      </w:r>
      <w:r w:rsidR="00331CE2">
        <w:t>M</w:t>
      </w:r>
      <w:r w:rsidR="0033687C">
        <w:t>onet pätevät opettaja</w:t>
      </w:r>
      <w:r w:rsidR="00DF45F2">
        <w:t>t</w:t>
      </w:r>
      <w:r w:rsidR="0033687C">
        <w:t xml:space="preserve"> saivat sodan seurauksena surmansa ja hengissä selvinneet pakenivat maasta.</w:t>
      </w:r>
      <w:r w:rsidR="0033687C">
        <w:rPr>
          <w:rStyle w:val="Alaviitteenviite"/>
        </w:rPr>
        <w:footnoteReference w:id="7"/>
      </w:r>
    </w:p>
    <w:p w14:paraId="33F7AE2C" w14:textId="1DD41E3E" w:rsidR="00C7717B" w:rsidRDefault="00A4706F" w:rsidP="008A48A0">
      <w:r>
        <w:t>Somalimaa julistautui itsenäiseksi sisällissodan yhteydessä vuonna 1991. Sen seurauksena koulutusjärjestelmät Somalimaassa ja Somalian etelä- ja keskiosissa ovat kehittyneet erillisi</w:t>
      </w:r>
      <w:r w:rsidR="00761642">
        <w:t>n</w:t>
      </w:r>
      <w:r>
        <w:t>ä kokonaisuuksina</w:t>
      </w:r>
      <w:r w:rsidR="00C7717B">
        <w:t>.</w:t>
      </w:r>
      <w:r>
        <w:rPr>
          <w:rStyle w:val="Alaviitteenviite"/>
        </w:rPr>
        <w:footnoteReference w:id="8"/>
      </w:r>
      <w:r w:rsidR="00C7717B">
        <w:t xml:space="preserve"> </w:t>
      </w:r>
      <w:r w:rsidR="00A73749">
        <w:t>Tämän vuoksi</w:t>
      </w:r>
      <w:r w:rsidR="00C7717B">
        <w:t xml:space="preserve"> niitä on tarkasteltava erikseen. </w:t>
      </w:r>
    </w:p>
    <w:p w14:paraId="4BB44092" w14:textId="2305278F" w:rsidR="00C7717B" w:rsidRDefault="00C7717B" w:rsidP="008A48A0">
      <w:pPr>
        <w:rPr>
          <w:b/>
          <w:bCs/>
        </w:rPr>
      </w:pPr>
      <w:r w:rsidRPr="00C7717B">
        <w:rPr>
          <w:b/>
          <w:bCs/>
        </w:rPr>
        <w:t>Somalimaa</w:t>
      </w:r>
    </w:p>
    <w:p w14:paraId="63A37AE8" w14:textId="5D1BA0D2" w:rsidR="00EA5068" w:rsidRDefault="00E40475" w:rsidP="008A48A0">
      <w:r w:rsidRPr="00E40475">
        <w:t>Itsenäisyytensä julistamisesta lähtien Somalimaa on pyrkinyt uudistamaan koulutusjärjestelmäänsä</w:t>
      </w:r>
      <w:r w:rsidR="00870921">
        <w:t>.</w:t>
      </w:r>
      <w:r w:rsidR="006377AA">
        <w:rPr>
          <w:rStyle w:val="Alaviitteenviite"/>
        </w:rPr>
        <w:footnoteReference w:id="9"/>
      </w:r>
      <w:r w:rsidR="00870921">
        <w:t xml:space="preserve"> </w:t>
      </w:r>
      <w:r w:rsidR="006377AA">
        <w:t xml:space="preserve">Uudistus- ja kehitystyötä ovat hankaloittaneet </w:t>
      </w:r>
      <w:r w:rsidR="001E14FA">
        <w:t xml:space="preserve">koko </w:t>
      </w:r>
      <w:r w:rsidR="006377AA">
        <w:t>koulutusinfrastruktuurin tuhoutuminen sisällissodan seurauksena</w:t>
      </w:r>
      <w:r w:rsidR="001E14FA">
        <w:t>, ja s</w:t>
      </w:r>
      <w:r w:rsidR="006377AA">
        <w:t xml:space="preserve">odan vaikutukset </w:t>
      </w:r>
      <w:r w:rsidR="006377AA" w:rsidRPr="00F37061">
        <w:t>tuntuvat yhä monilla elämän osa-alueilla.</w:t>
      </w:r>
      <w:r w:rsidR="006377AA">
        <w:rPr>
          <w:rStyle w:val="Alaviitteenviite"/>
        </w:rPr>
        <w:footnoteReference w:id="10"/>
      </w:r>
      <w:r w:rsidR="006377AA">
        <w:t xml:space="preserve"> K</w:t>
      </w:r>
      <w:r w:rsidR="006377AA" w:rsidRPr="00E40475">
        <w:t>oulutus</w:t>
      </w:r>
      <w:r w:rsidR="006377AA">
        <w:t xml:space="preserve">järjestelmän ja </w:t>
      </w:r>
      <w:r w:rsidR="006377AA" w:rsidRPr="00E40475">
        <w:t xml:space="preserve">infrastruktuurin </w:t>
      </w:r>
      <w:r w:rsidR="001E14FA">
        <w:t>kehittämisen haasteina ovat olleet</w:t>
      </w:r>
      <w:r w:rsidR="006377AA">
        <w:t xml:space="preserve"> r</w:t>
      </w:r>
      <w:r w:rsidRPr="00E40475">
        <w:t xml:space="preserve">esurssipula ja </w:t>
      </w:r>
      <w:r>
        <w:t>kansainvälisen tunnustuksen</w:t>
      </w:r>
      <w:r w:rsidR="005F14C7">
        <w:t xml:space="preserve"> puute alueen itsenäisyydelle.</w:t>
      </w:r>
      <w:r w:rsidR="005F14C7">
        <w:rPr>
          <w:rStyle w:val="Alaviitteenviite"/>
        </w:rPr>
        <w:footnoteReference w:id="11"/>
      </w:r>
      <w:r w:rsidR="005F14C7">
        <w:t xml:space="preserve"> </w:t>
      </w:r>
      <w:r w:rsidR="006377AA">
        <w:t>Pulaa on myös pätevistä opettajista.</w:t>
      </w:r>
      <w:r w:rsidR="006377AA">
        <w:rPr>
          <w:rStyle w:val="Alaviitteenviite"/>
        </w:rPr>
        <w:footnoteReference w:id="12"/>
      </w:r>
      <w:r w:rsidR="006377AA">
        <w:t xml:space="preserve"> </w:t>
      </w:r>
    </w:p>
    <w:p w14:paraId="23894EB6" w14:textId="1828C1E5" w:rsidR="00AE525C" w:rsidRDefault="00AE7765" w:rsidP="008A48A0">
      <w:r w:rsidRPr="00AE7765">
        <w:t xml:space="preserve">Somalimaan koulutusjärjestelmä koostuu </w:t>
      </w:r>
      <w:r w:rsidR="00545C63">
        <w:t xml:space="preserve">varhaiskasvatukseen sisältyvästä </w:t>
      </w:r>
      <w:r w:rsidRPr="00AE7765">
        <w:t>esiopetuksesta, perusopetuksest</w:t>
      </w:r>
      <w:r w:rsidR="00681AC4">
        <w:t>a</w:t>
      </w:r>
      <w:r w:rsidRPr="00AE7765">
        <w:t xml:space="preserve">, toisen asteen koulutuksesta (yleissivistävästä tai </w:t>
      </w:r>
      <w:r w:rsidR="006233EA">
        <w:t>teknillisestä/</w:t>
      </w:r>
      <w:r w:rsidRPr="00AE7765">
        <w:t>ammatillisesta) sekä korkeakoulutuksesta.</w:t>
      </w:r>
      <w:r>
        <w:rPr>
          <w:rStyle w:val="Alaviitteenviite"/>
        </w:rPr>
        <w:footnoteReference w:id="13"/>
      </w:r>
      <w:r w:rsidR="006A5656">
        <w:t xml:space="preserve"> </w:t>
      </w:r>
      <w:r w:rsidR="002238CD">
        <w:t xml:space="preserve">Hallinnon ylätasolla koulutuksen järjestämisestä sekä opetussuunnitelman kehittämisestä vastaa </w:t>
      </w:r>
      <w:r w:rsidR="002238CD" w:rsidRPr="002238CD">
        <w:t>Somalimaan opetus- ja tiedeministeriö</w:t>
      </w:r>
      <w:r w:rsidR="002238CD">
        <w:rPr>
          <w:rStyle w:val="Alaviitteenviite"/>
        </w:rPr>
        <w:footnoteReference w:id="14"/>
      </w:r>
      <w:r w:rsidR="002238CD">
        <w:t>.</w:t>
      </w:r>
      <w:r w:rsidR="001700FD">
        <w:rPr>
          <w:rStyle w:val="Alaviitteenviite"/>
        </w:rPr>
        <w:footnoteReference w:id="15"/>
      </w:r>
      <w:r w:rsidR="002238CD">
        <w:t xml:space="preserve"> </w:t>
      </w:r>
      <w:r w:rsidR="002D1E73">
        <w:lastRenderedPageBreak/>
        <w:t>Käytännön toimeenpanosta keskeinen rooli on ministeriön alueellisilla toimipisteillä.</w:t>
      </w:r>
      <w:r w:rsidR="002D1E73">
        <w:rPr>
          <w:rStyle w:val="Alaviitteenviite"/>
        </w:rPr>
        <w:footnoteReference w:id="16"/>
      </w:r>
      <w:r w:rsidR="002D1E73">
        <w:t xml:space="preserve"> </w:t>
      </w:r>
      <w:r w:rsidR="008536E7">
        <w:t>Oppilaitoksista suurin osa on julkisia, mutta alueella toimii lisäksi merkittävä määrä yksityisiä kouluja sekä uskonnollisia oppilaitoksia, joiden hallinnoinnista vastaa hallintoalueen uskonnollisten asioiden ministeriö</w:t>
      </w:r>
      <w:r w:rsidR="008536E7">
        <w:rPr>
          <w:rStyle w:val="Alaviitteenviite"/>
        </w:rPr>
        <w:footnoteReference w:id="17"/>
      </w:r>
      <w:r w:rsidR="008536E7">
        <w:t>.</w:t>
      </w:r>
      <w:r w:rsidR="00AE525C">
        <w:rPr>
          <w:rStyle w:val="Alaviitteenviite"/>
        </w:rPr>
        <w:footnoteReference w:id="18"/>
      </w:r>
      <w:r w:rsidR="00AE525C">
        <w:t xml:space="preserve"> </w:t>
      </w:r>
    </w:p>
    <w:p w14:paraId="32E2967E" w14:textId="6FEF94DD" w:rsidR="00AE7765" w:rsidRDefault="008536E7" w:rsidP="008A48A0">
      <w:r>
        <w:t xml:space="preserve">Hallintoalueen oppilaitosten opetuskieli on perusopetuksessa somali ja toisen asteen koulutuksessa englanti. Opettajien kielitaitoa koskevien puutteiden vuoksi opetuksessa voidaan </w:t>
      </w:r>
      <w:r w:rsidR="00AE525C">
        <w:t xml:space="preserve">kuitenkin </w:t>
      </w:r>
      <w:r>
        <w:t>usein käyttää somalin kieltä.</w:t>
      </w:r>
      <w:r>
        <w:rPr>
          <w:rStyle w:val="Alaviitteenviite"/>
        </w:rPr>
        <w:footnoteReference w:id="19"/>
      </w:r>
      <w:r w:rsidR="000B1858">
        <w:t xml:space="preserve"> Somalimaan viralliset kielet ovat somalin ohella englanti ja arabia.</w:t>
      </w:r>
      <w:r w:rsidR="000B1858">
        <w:rPr>
          <w:rStyle w:val="Alaviitteenviite"/>
        </w:rPr>
        <w:footnoteReference w:id="20"/>
      </w:r>
      <w:r>
        <w:t xml:space="preserve"> </w:t>
      </w:r>
      <w:r w:rsidR="00B91C2D">
        <w:t>Somalin kieli on pääkieli koko Somalian alueella.</w:t>
      </w:r>
      <w:r w:rsidR="00B91C2D">
        <w:rPr>
          <w:rStyle w:val="Alaviitteenviite"/>
        </w:rPr>
        <w:footnoteReference w:id="21"/>
      </w:r>
      <w:r w:rsidR="00B91C2D">
        <w:t xml:space="preserve"> </w:t>
      </w:r>
      <w:r w:rsidR="00AE525C">
        <w:t xml:space="preserve">Oppiaineina perusopetuksessa </w:t>
      </w:r>
      <w:r w:rsidR="00B91C2D">
        <w:t xml:space="preserve">Somalimaassa </w:t>
      </w:r>
      <w:r w:rsidR="00AE525C">
        <w:t>ovat matematiikka, luonnontieteet, somali, arabia, englanti, yhteiskuntaoppi ja islam.</w:t>
      </w:r>
      <w:r w:rsidR="00AE525C">
        <w:rPr>
          <w:rStyle w:val="Alaviitteenviite"/>
        </w:rPr>
        <w:footnoteReference w:id="22"/>
      </w:r>
      <w:r w:rsidR="00D74930">
        <w:t xml:space="preserve"> Somalimaan hallinto alkoi helmikuussa 2019 jakaa ilmaiseksi perusopetukseen julkisissa oppilaitoksissa osallistuville koululaisille kahdeksan oppiaineen oppikirjoja.</w:t>
      </w:r>
      <w:r w:rsidR="00D74930">
        <w:rPr>
          <w:rStyle w:val="Alaviitteenviite"/>
        </w:rPr>
        <w:footnoteReference w:id="23"/>
      </w:r>
      <w:r w:rsidR="00D74930">
        <w:t xml:space="preserve"> </w:t>
      </w:r>
    </w:p>
    <w:p w14:paraId="1193E7DC" w14:textId="744EC919" w:rsidR="005B239C" w:rsidRDefault="00C732FD" w:rsidP="008A48A0">
      <w:r>
        <w:t>K</w:t>
      </w:r>
      <w:r w:rsidR="00D26AF9">
        <w:t xml:space="preserve">ouluopetukseen valmistavaa </w:t>
      </w:r>
      <w:r w:rsidR="00E441FA">
        <w:t>2</w:t>
      </w:r>
      <w:r w:rsidR="00367579" w:rsidRPr="00367579">
        <w:t>–</w:t>
      </w:r>
      <w:r w:rsidR="00E441FA">
        <w:t>3 vuotta</w:t>
      </w:r>
      <w:r w:rsidR="00790598">
        <w:t xml:space="preserve"> kestävää</w:t>
      </w:r>
      <w:r w:rsidR="00790598">
        <w:rPr>
          <w:rStyle w:val="Alaviitteenviite"/>
        </w:rPr>
        <w:footnoteReference w:id="24"/>
      </w:r>
      <w:r w:rsidR="00790598">
        <w:t xml:space="preserve"> </w:t>
      </w:r>
      <w:r w:rsidR="00D26AF9">
        <w:t>esiopetusta</w:t>
      </w:r>
      <w:r w:rsidR="00AE7765">
        <w:t xml:space="preserve"> antavat uskonnollisesti suuntautuneet </w:t>
      </w:r>
      <w:proofErr w:type="spellStart"/>
      <w:r w:rsidR="00AE7765">
        <w:t>koraanikoulut</w:t>
      </w:r>
      <w:proofErr w:type="spellEnd"/>
      <w:r w:rsidR="00AE7765">
        <w:t xml:space="preserve"> sekä </w:t>
      </w:r>
      <w:r w:rsidR="00D26AF9">
        <w:t>esikoulut ja päiväkodit</w:t>
      </w:r>
      <w:r w:rsidR="00F63839">
        <w:rPr>
          <w:rStyle w:val="Alaviitteenviite"/>
        </w:rPr>
        <w:footnoteReference w:id="25"/>
      </w:r>
      <w:r w:rsidR="00EA5068">
        <w:t>.</w:t>
      </w:r>
      <w:r w:rsidR="00D26AF9">
        <w:t xml:space="preserve"> Osa </w:t>
      </w:r>
      <w:proofErr w:type="spellStart"/>
      <w:r w:rsidR="00D26AF9">
        <w:t>koraanikouluista</w:t>
      </w:r>
      <w:proofErr w:type="spellEnd"/>
      <w:r w:rsidR="00D26AF9">
        <w:t xml:space="preserve"> opettaa pelkästään Koraaniin keskittyvää luku- ja kirjoistustaitoa</w:t>
      </w:r>
      <w:r w:rsidR="00976A36">
        <w:t xml:space="preserve"> arabiaksi</w:t>
      </w:r>
      <w:r w:rsidR="00D26AF9">
        <w:t xml:space="preserve">. </w:t>
      </w:r>
      <w:r w:rsidR="00EB1298">
        <w:t>Sen sijaan k</w:t>
      </w:r>
      <w:r w:rsidR="00D26AF9">
        <w:t xml:space="preserve">oulujärjestelmään integroidut </w:t>
      </w:r>
      <w:proofErr w:type="spellStart"/>
      <w:r w:rsidR="00D26AF9">
        <w:t>koraanikoulut</w:t>
      </w:r>
      <w:proofErr w:type="spellEnd"/>
      <w:r w:rsidR="00D26AF9">
        <w:t xml:space="preserve">, ns. </w:t>
      </w:r>
      <w:proofErr w:type="spellStart"/>
      <w:r w:rsidR="00D26AF9">
        <w:t>madrassat</w:t>
      </w:r>
      <w:proofErr w:type="spellEnd"/>
      <w:r w:rsidR="00D26AF9">
        <w:t xml:space="preserve"> opettavat </w:t>
      </w:r>
      <w:r w:rsidR="00790598">
        <w:t xml:space="preserve">myös </w:t>
      </w:r>
      <w:r w:rsidR="00D26AF9">
        <w:t>yleistä luku-, kirjoitus- ja laskutaitoa.</w:t>
      </w:r>
      <w:r w:rsidR="00D26AF9">
        <w:rPr>
          <w:rStyle w:val="Alaviitteenviite"/>
        </w:rPr>
        <w:footnoteReference w:id="26"/>
      </w:r>
      <w:r w:rsidR="00D26AF9">
        <w:t xml:space="preserve"> </w:t>
      </w:r>
    </w:p>
    <w:p w14:paraId="285D0D2D" w14:textId="0D85AF28" w:rsidR="00E945D6" w:rsidRDefault="00EB1298" w:rsidP="008A48A0">
      <w:r>
        <w:t>Varsinaiseen k</w:t>
      </w:r>
      <w:r w:rsidR="00FD0D5A">
        <w:t>oulujärjestelmään sisältyy kahdeksan</w:t>
      </w:r>
      <w:r w:rsidR="00367579">
        <w:t xml:space="preserve"> </w:t>
      </w:r>
      <w:r w:rsidR="00FD0D5A">
        <w:t>vuotta kestävä perusopetus, joka jakautuu neljä vuotta kestävään alakouluun</w:t>
      </w:r>
      <w:r w:rsidR="00625827">
        <w:t xml:space="preserve"> (</w:t>
      </w:r>
      <w:proofErr w:type="spellStart"/>
      <w:r w:rsidR="00625827">
        <w:t>lower</w:t>
      </w:r>
      <w:proofErr w:type="spellEnd"/>
      <w:r w:rsidR="00625827">
        <w:t xml:space="preserve"> </w:t>
      </w:r>
      <w:proofErr w:type="spellStart"/>
      <w:r w:rsidR="00625827">
        <w:t>primary</w:t>
      </w:r>
      <w:proofErr w:type="spellEnd"/>
      <w:r w:rsidR="00625827">
        <w:t xml:space="preserve"> </w:t>
      </w:r>
      <w:proofErr w:type="spellStart"/>
      <w:r w:rsidR="00625827">
        <w:t>education</w:t>
      </w:r>
      <w:proofErr w:type="spellEnd"/>
      <w:r w:rsidR="00625827">
        <w:t>)</w:t>
      </w:r>
      <w:r w:rsidR="00FD0D5A">
        <w:t xml:space="preserve"> ja neljä vuotta kestävään yläkouluun</w:t>
      </w:r>
      <w:r w:rsidR="00625827">
        <w:t xml:space="preserve"> (</w:t>
      </w:r>
      <w:proofErr w:type="spellStart"/>
      <w:r w:rsidR="00625827">
        <w:t>upper</w:t>
      </w:r>
      <w:proofErr w:type="spellEnd"/>
      <w:r w:rsidR="00625827">
        <w:t xml:space="preserve"> </w:t>
      </w:r>
      <w:proofErr w:type="spellStart"/>
      <w:r w:rsidR="00625827">
        <w:t>primary</w:t>
      </w:r>
      <w:proofErr w:type="spellEnd"/>
      <w:r w:rsidR="00625827">
        <w:t xml:space="preserve"> </w:t>
      </w:r>
      <w:proofErr w:type="spellStart"/>
      <w:r w:rsidR="00625827">
        <w:t>education</w:t>
      </w:r>
      <w:proofErr w:type="spellEnd"/>
      <w:r w:rsidR="00976A36">
        <w:t>)</w:t>
      </w:r>
      <w:r w:rsidR="00FD0D5A">
        <w:t xml:space="preserve">. </w:t>
      </w:r>
      <w:r w:rsidR="00367579">
        <w:t>Ensiasteen perusopetus on ollut maksutonta vuodesta 2011 lähtien</w:t>
      </w:r>
      <w:r w:rsidR="00367579">
        <w:rPr>
          <w:rStyle w:val="Alaviitteenviite"/>
        </w:rPr>
        <w:footnoteReference w:id="27"/>
      </w:r>
      <w:r w:rsidR="00367579">
        <w:t>, ja siihen</w:t>
      </w:r>
      <w:r w:rsidR="00FD0D5A">
        <w:t xml:space="preserve"> osallistuvat 6</w:t>
      </w:r>
      <w:r w:rsidR="00367579" w:rsidRPr="00367579">
        <w:t>–</w:t>
      </w:r>
      <w:r w:rsidR="00FD0D5A">
        <w:t>13-vuotiaat lapset.</w:t>
      </w:r>
      <w:r w:rsidR="00FD0D5A">
        <w:rPr>
          <w:rStyle w:val="Alaviitteenviite"/>
        </w:rPr>
        <w:footnoteReference w:id="28"/>
      </w:r>
      <w:r w:rsidR="00A00934">
        <w:t xml:space="preserve"> </w:t>
      </w:r>
      <w:r w:rsidR="00F145B2">
        <w:t xml:space="preserve">Perusopetuksessa koululaiset opiskelevat kahdeksaa oppiainetta </w:t>
      </w:r>
      <w:r w:rsidR="00DF45F2">
        <w:t xml:space="preserve">periaatteessa </w:t>
      </w:r>
      <w:r w:rsidR="00F145B2">
        <w:t>36 tuntia viikossa</w:t>
      </w:r>
      <w:r w:rsidR="00DF45F2">
        <w:t>.</w:t>
      </w:r>
      <w:r w:rsidR="00E945D6">
        <w:t xml:space="preserve"> </w:t>
      </w:r>
      <w:r w:rsidR="00DF45F2">
        <w:t>Kouluissa kuitenkin kärsitään opettajien poissaoloista ja puutteesta.</w:t>
      </w:r>
      <w:r w:rsidR="00DF45F2">
        <w:rPr>
          <w:rStyle w:val="Alaviitteenviite"/>
        </w:rPr>
        <w:footnoteReference w:id="29"/>
      </w:r>
      <w:r w:rsidR="00DF45F2">
        <w:t xml:space="preserve"> </w:t>
      </w:r>
    </w:p>
    <w:p w14:paraId="44CC6020" w14:textId="6F57A86C" w:rsidR="00A13B18" w:rsidRDefault="00387D9C" w:rsidP="008A48A0">
      <w:r>
        <w:t>8-vuotta kestäneen p</w:t>
      </w:r>
      <w:r w:rsidR="0072070C">
        <w:t xml:space="preserve">erusopetuksen läpikäyneet osallistuvat </w:t>
      </w:r>
      <w:r>
        <w:t>kansallisesti järjestettävään loppukokeeseen.</w:t>
      </w:r>
      <w:r>
        <w:rPr>
          <w:rStyle w:val="Alaviitteenviite"/>
        </w:rPr>
        <w:footnoteReference w:id="30"/>
      </w:r>
      <w:r w:rsidR="00E945D6">
        <w:t xml:space="preserve"> </w:t>
      </w:r>
      <w:r w:rsidR="004D09A2" w:rsidRPr="004D09A2">
        <w:t xml:space="preserve">Perusopinnot voi suorittaa myös ns. vaihtoehtoisen oppimisen väylän kautta </w:t>
      </w:r>
      <w:r w:rsidR="00AD2041">
        <w:t>(</w:t>
      </w:r>
      <w:r w:rsidR="004D09A2" w:rsidRPr="004D09A2">
        <w:t>kts. kysymys 2</w:t>
      </w:r>
      <w:r w:rsidR="00AD2041">
        <w:t>)</w:t>
      </w:r>
      <w:r w:rsidR="004D09A2" w:rsidRPr="004D09A2">
        <w:t>.</w:t>
      </w:r>
    </w:p>
    <w:p w14:paraId="1CDAB497" w14:textId="6685A45E" w:rsidR="008D258D" w:rsidRDefault="00A00934" w:rsidP="008A48A0">
      <w:r>
        <w:t>Toisen asteen koulutus kestää neljä vuotta</w:t>
      </w:r>
      <w:r w:rsidR="00A5624C">
        <w:t xml:space="preserve"> ja siihen </w:t>
      </w:r>
      <w:r w:rsidR="000D0615">
        <w:t>osallistuvat</w:t>
      </w:r>
      <w:r w:rsidR="00A5624C">
        <w:t xml:space="preserve"> ne</w:t>
      </w:r>
      <w:r w:rsidR="000D0615">
        <w:t xml:space="preserve"> 14</w:t>
      </w:r>
      <w:r w:rsidR="000D0615" w:rsidRPr="00367579">
        <w:t>–</w:t>
      </w:r>
      <w:r w:rsidR="000D0615">
        <w:t>17-vuotiaat nuoret</w:t>
      </w:r>
      <w:r w:rsidR="00A5624C">
        <w:t>, jotka ovat läpäisseet perusopetusta koskevan kansallisen loppukokeen</w:t>
      </w:r>
      <w:r w:rsidR="000D0615">
        <w:t>.</w:t>
      </w:r>
      <w:r w:rsidR="009D4AD3">
        <w:t xml:space="preserve"> </w:t>
      </w:r>
      <w:r w:rsidR="004079FE">
        <w:t>Toisen asteen opinnot voi suorittaa yleissivistävällä</w:t>
      </w:r>
      <w:r w:rsidR="00DC3811">
        <w:t xml:space="preserve"> (lukio)</w:t>
      </w:r>
      <w:r w:rsidR="004079FE">
        <w:t xml:space="preserve"> tai </w:t>
      </w:r>
      <w:r w:rsidR="006233EA">
        <w:t>teknisellä/</w:t>
      </w:r>
      <w:r w:rsidR="004079FE">
        <w:t>ammatillisella/linjalla.</w:t>
      </w:r>
      <w:r w:rsidR="00A5624C">
        <w:rPr>
          <w:rStyle w:val="Alaviitteenviite"/>
        </w:rPr>
        <w:footnoteReference w:id="31"/>
      </w:r>
    </w:p>
    <w:p w14:paraId="3EDBB913" w14:textId="77E75040" w:rsidR="00DE6D2C" w:rsidRDefault="00485E85" w:rsidP="008A48A0">
      <w:r w:rsidRPr="00485E85">
        <w:t xml:space="preserve">Korkeakoulutusta tarjotaan Somalimaan yliopistoissa, ja </w:t>
      </w:r>
      <w:r>
        <w:t xml:space="preserve">opinnot kestävät </w:t>
      </w:r>
      <w:r w:rsidRPr="00485E85">
        <w:t>neljästä kuuteen vuotta riippuen suoritettavasta tutkinto-ohjelmasta</w:t>
      </w:r>
      <w:r>
        <w:t>.</w:t>
      </w:r>
      <w:r>
        <w:rPr>
          <w:rStyle w:val="Alaviitteenviite"/>
        </w:rPr>
        <w:footnoteReference w:id="32"/>
      </w:r>
      <w:r w:rsidR="00A2712D">
        <w:t xml:space="preserve"> </w:t>
      </w:r>
      <w:r>
        <w:t>Somalimaassa toimi</w:t>
      </w:r>
      <w:r w:rsidR="001E14FA">
        <w:t>i</w:t>
      </w:r>
      <w:r>
        <w:t xml:space="preserve"> kaikkiaan 3</w:t>
      </w:r>
      <w:r w:rsidR="00FA3E3C">
        <w:t>5</w:t>
      </w:r>
      <w:r>
        <w:t xml:space="preserve"> </w:t>
      </w:r>
      <w:r>
        <w:lastRenderedPageBreak/>
        <w:t>yliopistoa</w:t>
      </w:r>
      <w:r w:rsidR="00FA3E3C">
        <w:rPr>
          <w:rStyle w:val="Alaviitteenviite"/>
        </w:rPr>
        <w:footnoteReference w:id="33"/>
      </w:r>
      <w:r>
        <w:t xml:space="preserve">, joista kahdeksan </w:t>
      </w:r>
      <w:r w:rsidR="00681AC4">
        <w:t xml:space="preserve">on </w:t>
      </w:r>
      <w:r>
        <w:t>julkisia</w:t>
      </w:r>
      <w:r w:rsidR="00DE6D2C">
        <w:rPr>
          <w:rStyle w:val="Alaviitteenviite"/>
        </w:rPr>
        <w:footnoteReference w:id="34"/>
      </w:r>
      <w:r>
        <w:t xml:space="preserve">. </w:t>
      </w:r>
      <w:r w:rsidR="00DE6D2C">
        <w:t>Korkeakoulujen tasoa ei kuitenkaan pidetä yleisesti ottaen hyvänä.</w:t>
      </w:r>
      <w:r w:rsidR="00DE6D2C">
        <w:rPr>
          <w:rStyle w:val="Alaviitteenviite"/>
        </w:rPr>
        <w:footnoteReference w:id="35"/>
      </w:r>
      <w:r w:rsidR="00DE6D2C">
        <w:t xml:space="preserve"> </w:t>
      </w:r>
      <w:r>
        <w:t>Arvioiden mukaan Somalimaan korkeakouluissa opiskelee yli 50 000 opiskelijaa</w:t>
      </w:r>
      <w:r w:rsidR="00DE6D2C">
        <w:t>.</w:t>
      </w:r>
      <w:r w:rsidR="0031393A">
        <w:rPr>
          <w:rStyle w:val="Alaviitteenviite"/>
        </w:rPr>
        <w:footnoteReference w:id="36"/>
      </w:r>
      <w:r w:rsidR="00DE6D2C">
        <w:t xml:space="preserve"> </w:t>
      </w:r>
      <w:r w:rsidR="0031393A">
        <w:t xml:space="preserve">Maaseudulla ja paimentolaisalueilla asuvien mahdollisuudet korkeakouluopintoihin ovat kaupunkilaisiin nähden heikommat, koska useimmilla vanhemmilla ei ole mahdollisuuksia maksaa </w:t>
      </w:r>
      <w:r w:rsidR="00CC7C23">
        <w:t xml:space="preserve">korkeakoulupaikkakunnalle muuttavan nuoren </w:t>
      </w:r>
      <w:r w:rsidR="0031393A">
        <w:t>asumiskustannuksia.</w:t>
      </w:r>
      <w:r w:rsidR="0031393A">
        <w:rPr>
          <w:rStyle w:val="Alaviitteenviite"/>
        </w:rPr>
        <w:footnoteReference w:id="37"/>
      </w:r>
      <w:r w:rsidR="0031393A">
        <w:t xml:space="preserve"> </w:t>
      </w:r>
    </w:p>
    <w:p w14:paraId="561A24B4" w14:textId="1BAEC9E5" w:rsidR="00B92710" w:rsidRDefault="008E32BD" w:rsidP="00B92710">
      <w:r w:rsidRPr="008E32BD">
        <w:t>Koulutukse</w:t>
      </w:r>
      <w:r>
        <w:t>e</w:t>
      </w:r>
      <w:r w:rsidRPr="008E32BD">
        <w:t>n osallistumisaste on Somalimaassa erittäin alhainen kaikilla tasoilla.</w:t>
      </w:r>
      <w:r w:rsidR="00B92710">
        <w:rPr>
          <w:rStyle w:val="Alaviitteenviite"/>
        </w:rPr>
        <w:footnoteReference w:id="38"/>
      </w:r>
      <w:r>
        <w:t xml:space="preserve"> </w:t>
      </w:r>
      <w:r w:rsidR="00B92710">
        <w:t>Huolimatta perusopetuksen ilmaisuudesta n. 70 % somalimaalaisista lapsista ei käy koulua ja on edelleen perusopetuksen ulkopuolella.</w:t>
      </w:r>
      <w:r w:rsidR="00B92710">
        <w:rPr>
          <w:rStyle w:val="Alaviitteenviite"/>
        </w:rPr>
        <w:footnoteReference w:id="39"/>
      </w:r>
      <w:r w:rsidR="00B92710">
        <w:t xml:space="preserve"> Koulutuksen ulkopuolella olevien osuus on selvästi suuremp</w:t>
      </w:r>
      <w:r w:rsidR="00976A36">
        <w:t>a</w:t>
      </w:r>
      <w:r w:rsidR="00B92710">
        <w:t>a maaseudulla verrattuna kaupunkiympäristössä asuviin.</w:t>
      </w:r>
      <w:r w:rsidR="00B92710">
        <w:rPr>
          <w:rStyle w:val="Alaviitteenviite"/>
        </w:rPr>
        <w:footnoteReference w:id="40"/>
      </w:r>
      <w:r w:rsidR="00B92710">
        <w:t xml:space="preserve"> </w:t>
      </w:r>
    </w:p>
    <w:p w14:paraId="5A0FF4F1" w14:textId="1B8429BD" w:rsidR="008E32BD" w:rsidRDefault="001E14FA" w:rsidP="00923A99">
      <w:r>
        <w:t>O</w:t>
      </w:r>
      <w:r w:rsidR="00923A99">
        <w:t xml:space="preserve">sallistuminen varhaiskasvatukseen on </w:t>
      </w:r>
      <w:r w:rsidR="008E32BD">
        <w:t xml:space="preserve">erittäin </w:t>
      </w:r>
      <w:r w:rsidR="00923A99">
        <w:t>vähäistä. Vuosien 2020</w:t>
      </w:r>
      <w:r w:rsidR="00923A99" w:rsidRPr="00367579">
        <w:t>–</w:t>
      </w:r>
      <w:r w:rsidR="00923A99">
        <w:t>2021 aikana varhaiskasvatuksessa mukana olevien lasten (3</w:t>
      </w:r>
      <w:r w:rsidR="00923A99" w:rsidRPr="00367579">
        <w:t>–</w:t>
      </w:r>
      <w:r w:rsidR="00923A99">
        <w:t>5-vuotiaat</w:t>
      </w:r>
      <w:r w:rsidR="00923A99">
        <w:rPr>
          <w:rStyle w:val="Alaviitteenviite"/>
        </w:rPr>
        <w:footnoteReference w:id="41"/>
      </w:r>
      <w:r w:rsidR="00923A99">
        <w:t>) suhteellinen osuus oli 3 %.</w:t>
      </w:r>
      <w:r w:rsidR="00923A99">
        <w:rPr>
          <w:rStyle w:val="Alaviitteenviite"/>
        </w:rPr>
        <w:footnoteReference w:id="42"/>
      </w:r>
      <w:r w:rsidR="00923A99">
        <w:t xml:space="preserve"> Ensiasteen peru</w:t>
      </w:r>
      <w:r>
        <w:t xml:space="preserve">sopetuksessa </w:t>
      </w:r>
      <w:r w:rsidR="00923A99">
        <w:t>oli lukuvuoden 2015/2016 aikana mukana n. 37 % kouluikäisistä lapsista. Lukuvuonna 2017/2018 koulussa mukana olleiden lasten osuus oli pudonnut 21 %:iin.</w:t>
      </w:r>
      <w:r w:rsidR="00923A99">
        <w:rPr>
          <w:rStyle w:val="Alaviitteenviite"/>
        </w:rPr>
        <w:footnoteReference w:id="43"/>
      </w:r>
      <w:r w:rsidR="00923A99">
        <w:t xml:space="preserve"> Lukuvuoden 202</w:t>
      </w:r>
      <w:r w:rsidR="006C760F">
        <w:t>0</w:t>
      </w:r>
      <w:r w:rsidR="00923A99">
        <w:t xml:space="preserve">/2021 aikana koulussa kävi 24 % kouluikäisistä. </w:t>
      </w:r>
      <w:r w:rsidR="00165641">
        <w:t>Opetukseen osallistuvien</w:t>
      </w:r>
      <w:r w:rsidR="00923A99">
        <w:t xml:space="preserve"> tyttöjen suhteellinen osuus (21 %) oli poikia (26 %) pienempi.</w:t>
      </w:r>
      <w:r w:rsidR="00923A99">
        <w:rPr>
          <w:rStyle w:val="Alaviitteenviite"/>
        </w:rPr>
        <w:footnoteReference w:id="44"/>
      </w:r>
      <w:r w:rsidR="00923A99">
        <w:t xml:space="preserve"> </w:t>
      </w:r>
    </w:p>
    <w:p w14:paraId="064E5962" w14:textId="4B58D308" w:rsidR="006233EA" w:rsidRDefault="00B92710" w:rsidP="00923A99">
      <w:r>
        <w:t xml:space="preserve">Toisen asteen opintoihin osallistuminen </w:t>
      </w:r>
      <w:r w:rsidR="00976A36">
        <w:t>yleissivistävällä</w:t>
      </w:r>
      <w:r>
        <w:t xml:space="preserve"> linjalla on perusopetusta selvästi vähäisempää.</w:t>
      </w:r>
      <w:r>
        <w:rPr>
          <w:rStyle w:val="Alaviitteenviite"/>
        </w:rPr>
        <w:footnoteReference w:id="45"/>
      </w:r>
      <w:r>
        <w:t xml:space="preserve"> Lukuvuoden 2020/2021 aikana siihen osallistui Somalimaassa 8 % ikäluokista. Tytöistä toisen asteen koulutukseen osallistui 8 % ja pojista 9 % ikäluokista.</w:t>
      </w:r>
      <w:r>
        <w:rPr>
          <w:rStyle w:val="Alaviitteenviite"/>
        </w:rPr>
        <w:footnoteReference w:id="46"/>
      </w:r>
      <w:r>
        <w:t xml:space="preserve"> </w:t>
      </w:r>
      <w:r w:rsidR="00846F45">
        <w:t xml:space="preserve">Toisen asteen koulutukseen teknillisessä/ammatillisessa oppilaitoksessa osallistui lukuvuoden 2020/2021 aikana n. 2 800 opiskelijaa, joista </w:t>
      </w:r>
      <w:r w:rsidR="00DC3811">
        <w:t>tyttöjä</w:t>
      </w:r>
      <w:r w:rsidR="00846F45">
        <w:t xml:space="preserve"> oli kolmannes.</w:t>
      </w:r>
      <w:r w:rsidR="00846F45">
        <w:rPr>
          <w:rStyle w:val="Alaviitteenviite"/>
        </w:rPr>
        <w:footnoteReference w:id="47"/>
      </w:r>
      <w:r w:rsidR="005961F4">
        <w:t xml:space="preserve"> </w:t>
      </w:r>
      <w:r w:rsidR="00242B82">
        <w:t>Yleisesti ottaen tämä koulutussektori on ollut kehittymätön ja aliresursoitu, ja enemmistö ammatillisista oppilaitoksista on ollut yksityisiä.</w:t>
      </w:r>
      <w:r w:rsidR="00242B82">
        <w:rPr>
          <w:rStyle w:val="Alaviitteenviite"/>
        </w:rPr>
        <w:footnoteReference w:id="48"/>
      </w:r>
      <w:r w:rsidR="00242B82">
        <w:t xml:space="preserve"> Julkisella puolella a</w:t>
      </w:r>
      <w:r w:rsidR="005961F4">
        <w:t xml:space="preserve">mmatillista koulutusta antaa mm. julkinen </w:t>
      </w:r>
      <w:proofErr w:type="spellStart"/>
      <w:r w:rsidR="005961F4">
        <w:t>Hargeisan</w:t>
      </w:r>
      <w:proofErr w:type="spellEnd"/>
      <w:r w:rsidR="005961F4">
        <w:t xml:space="preserve"> tekninen instituutti (</w:t>
      </w:r>
      <w:proofErr w:type="spellStart"/>
      <w:r w:rsidR="005961F4" w:rsidRPr="005961F4">
        <w:t>Hargeisa</w:t>
      </w:r>
      <w:proofErr w:type="spellEnd"/>
      <w:r w:rsidR="005961F4" w:rsidRPr="005961F4">
        <w:t xml:space="preserve"> Technical Institute</w:t>
      </w:r>
      <w:r w:rsidR="005961F4">
        <w:t>). Oppilaitoksessa on mm. puutyön, hitsauksen, tietotekniikan ja maatalouden koulutusohjelmat.</w:t>
      </w:r>
      <w:r w:rsidR="005961F4">
        <w:rPr>
          <w:rStyle w:val="Alaviitteenviite"/>
        </w:rPr>
        <w:footnoteReference w:id="49"/>
      </w:r>
    </w:p>
    <w:p w14:paraId="2B63532F" w14:textId="7EBFBCC8" w:rsidR="00B92710" w:rsidRDefault="00B92710" w:rsidP="00923A99">
      <w:r>
        <w:t>Useimmat toisen asteen oppilaitokset sijaitsevat kaupunkikeskuksissa, mikä hankaloittaa maaseudulla asuvien opiskelumahdollisuuksia. Perusopetuksessa käytettyjä vaihtoehtoisia oppimisen väyliä</w:t>
      </w:r>
      <w:r w:rsidR="00DC3811">
        <w:t xml:space="preserve"> (kts. kysymys 2)</w:t>
      </w:r>
      <w:r>
        <w:t xml:space="preserve"> ei ole käytössä toisen asteen koulutuksessa.</w:t>
      </w:r>
      <w:r>
        <w:rPr>
          <w:rStyle w:val="Alaviitteenviite"/>
        </w:rPr>
        <w:footnoteReference w:id="50"/>
      </w:r>
      <w:r>
        <w:t xml:space="preserve"> Valtaosa toisen asteen opintoihin osallistuneista on lähtöisin kaupungeista.</w:t>
      </w:r>
      <w:r>
        <w:rPr>
          <w:rStyle w:val="Alaviitteenviite"/>
        </w:rPr>
        <w:footnoteReference w:id="51"/>
      </w:r>
    </w:p>
    <w:p w14:paraId="48E1C791" w14:textId="267D8907" w:rsidR="00C43B4C" w:rsidRDefault="00C43B4C" w:rsidP="00923A99">
      <w:r>
        <w:lastRenderedPageBreak/>
        <w:t xml:space="preserve">Naisten osuus korkeakouluopiskelijoista on suuremmissa kaupungeissa 45–50 %.  Sen sijaan syrjäisemmillä alueilla sijaitsevissa korkeakouluissa naisten osuus on 30–37 %. Alhaisempaa osuutta selittää mm. tyttöjen vähäisempi osallistuminen ja valmistuminen toisen asteen </w:t>
      </w:r>
      <w:r w:rsidR="00165641">
        <w:t>oppilaitoksista</w:t>
      </w:r>
      <w:r>
        <w:t>.</w:t>
      </w:r>
      <w:r>
        <w:rPr>
          <w:rStyle w:val="Alaviitteenviite"/>
        </w:rPr>
        <w:footnoteReference w:id="52"/>
      </w:r>
    </w:p>
    <w:p w14:paraId="671E9B35" w14:textId="6817221F" w:rsidR="001A0976" w:rsidRDefault="00165641" w:rsidP="001A0976">
      <w:r>
        <w:t>O</w:t>
      </w:r>
      <w:r w:rsidR="001A0976">
        <w:t xml:space="preserve">petuksen tasoon kaikilla koulutusasteilla vaikuttaa opettajien heikko osaamisen taso. Arvioiden mukaan vain noin puolet kaikista opettajista on päteviä. Lisäksi monet opettajista on huonosti motivoituneita opetustyöhön johtuen kehnosta palkkauksesta, </w:t>
      </w:r>
      <w:r>
        <w:t xml:space="preserve">opettajan työn </w:t>
      </w:r>
      <w:r w:rsidR="001A0976" w:rsidRPr="00EF3F45">
        <w:t>vähäise</w:t>
      </w:r>
      <w:r w:rsidR="001A0976">
        <w:t xml:space="preserve">stä arvostuksesta sekä </w:t>
      </w:r>
      <w:r w:rsidR="001A0976" w:rsidRPr="00EF3F45">
        <w:t xml:space="preserve">täydennyskoulutuksen, eläkejärjestelmän </w:t>
      </w:r>
      <w:r w:rsidR="001A0976">
        <w:t>ja</w:t>
      </w:r>
      <w:r w:rsidR="001A0976" w:rsidRPr="00EF3F45">
        <w:t xml:space="preserve"> </w:t>
      </w:r>
      <w:r w:rsidR="001A0976">
        <w:t xml:space="preserve">uralla etenemismahdollisuuksien </w:t>
      </w:r>
      <w:r w:rsidR="001A0976" w:rsidRPr="00EF3F45">
        <w:t>puuttumisen vuoksi.</w:t>
      </w:r>
      <w:r w:rsidR="001A0976">
        <w:rPr>
          <w:rStyle w:val="Alaviitteenviite"/>
        </w:rPr>
        <w:footnoteReference w:id="53"/>
      </w:r>
      <w:r w:rsidR="001A0976" w:rsidRPr="00CC7C23">
        <w:t xml:space="preserve"> </w:t>
      </w:r>
    </w:p>
    <w:p w14:paraId="7144A1DE" w14:textId="77777777" w:rsidR="006C760F" w:rsidRDefault="006C760F" w:rsidP="006C760F">
      <w:r>
        <w:t>Ensiasteen koulutuksen laadun arvioidaan olevan Somalimaassa huono.</w:t>
      </w:r>
      <w:r>
        <w:rPr>
          <w:rStyle w:val="Alaviitteenviite"/>
        </w:rPr>
        <w:footnoteReference w:id="54"/>
      </w:r>
      <w:r>
        <w:t xml:space="preserve"> Oppimistulokset erityisesti varhaisluokkien </w:t>
      </w:r>
      <w:r w:rsidRPr="001A48F9">
        <w:t>luku-, kirjoitus- ja laskutaidon kehittymisessä</w:t>
      </w:r>
      <w:r>
        <w:t xml:space="preserve"> ovat alhaisia.</w:t>
      </w:r>
      <w:r>
        <w:rPr>
          <w:rStyle w:val="Alaviitteenviite"/>
        </w:rPr>
        <w:footnoteReference w:id="55"/>
      </w:r>
      <w:r w:rsidRPr="00CC7C23">
        <w:t xml:space="preserve"> </w:t>
      </w:r>
      <w:r>
        <w:t>Ensiasteen peruskoulutuksen opettajista 58 % täyttää opettajilta vaadittavan osaamisen minimitason. Haasteensa ensiasteen koulutukselle ovat lisäksi suuret luokkakoot. Keskimäärin luokissa on 65 oppilasta.</w:t>
      </w:r>
      <w:r>
        <w:rPr>
          <w:rStyle w:val="Alaviitteenviite"/>
        </w:rPr>
        <w:footnoteReference w:id="56"/>
      </w:r>
    </w:p>
    <w:p w14:paraId="7102C1EC" w14:textId="5A84DC65" w:rsidR="006C760F" w:rsidRDefault="006C760F" w:rsidP="006C760F">
      <w:r>
        <w:t>Toisen asteen ammatillinen/tekninen koulutuslinja on jäänyt vuosien laiminlyöntien ja rahoitusvajeiden vuoksi heikoksi. Se on toiminut pääosin ulkopuolisten rahoittajien varoilla ja hallinnoimana, eikä sille ei ole luotu yhtenäistä tavoiteohjelmaa tai ammatillisia standardeja. Myös ammatillinen koulutus kärsii pätevien ammattilaisten puutteesta ja heikosta organisoinnista.</w:t>
      </w:r>
      <w:r>
        <w:rPr>
          <w:rStyle w:val="Alaviitteenviite"/>
        </w:rPr>
        <w:footnoteReference w:id="57"/>
      </w:r>
      <w:r>
        <w:t xml:space="preserve"> Ammatillista koulutusta pidetään yleisesti ottaen alempiarvoisena koulutussektorina ja sinne hakeutuu vain sellaisia opiskelijoita, jotka e</w:t>
      </w:r>
      <w:r w:rsidRPr="00D234C3">
        <w:t>ivät ole lainkaan käyneet koulua, ovat keskeyttäneet koulunkäynnin tai saaneet heikkoja arvosanoja.</w:t>
      </w:r>
      <w:r>
        <w:rPr>
          <w:rStyle w:val="Alaviitteenviite"/>
        </w:rPr>
        <w:footnoteReference w:id="58"/>
      </w:r>
    </w:p>
    <w:p w14:paraId="3B8E40C0" w14:textId="5421D15B" w:rsidR="001A0976" w:rsidRDefault="001A0976" w:rsidP="001A0976">
      <w:r>
        <w:t xml:space="preserve">Koulutuksen tasoon ja yhtenäisyyteen vaikuttaa kielteisesti se, että Somalimaan </w:t>
      </w:r>
      <w:r w:rsidR="003200CD">
        <w:t xml:space="preserve">eri kouluasteiden opetussuunnitelmia ei ole yhtenäistetty ja standardisoitu.  </w:t>
      </w:r>
      <w:r w:rsidR="00117D96">
        <w:t>E</w:t>
      </w:r>
      <w:r>
        <w:t>nsi- ja toisen asteen oppilaitoks</w:t>
      </w:r>
      <w:r w:rsidR="00117D96">
        <w:t>et noudattavat vaihtelevasti</w:t>
      </w:r>
      <w:r>
        <w:t xml:space="preserve"> amerikkalaista, kenialaista, brittiläistä tai turkkilaista opetussuunnitelmaa.</w:t>
      </w:r>
      <w:r>
        <w:rPr>
          <w:rStyle w:val="Alaviitteenviite"/>
        </w:rPr>
        <w:footnoteReference w:id="59"/>
      </w:r>
      <w:r>
        <w:t xml:space="preserve"> </w:t>
      </w:r>
    </w:p>
    <w:p w14:paraId="7DAB1D5A" w14:textId="77352787" w:rsidR="001A0976" w:rsidRDefault="001A0976" w:rsidP="001A0976">
      <w:r>
        <w:t>Keskeinen opetussektorin kehitykseen ja toimintaan kielteisesti vaikuttava tekijä on riittämättömät taloudelliset resurssit.</w:t>
      </w:r>
      <w:r>
        <w:rPr>
          <w:rStyle w:val="Alaviitteenviite"/>
        </w:rPr>
        <w:footnoteReference w:id="60"/>
      </w:r>
      <w:r>
        <w:t xml:space="preserve"> </w:t>
      </w:r>
      <w:r w:rsidRPr="00B92710">
        <w:t>Somalimaan koko koulutussektori on aliresursoitu</w:t>
      </w:r>
      <w:r w:rsidR="008D1556">
        <w:t>, ja v</w:t>
      </w:r>
      <w:r w:rsidRPr="00B92710">
        <w:t>aikka perusopetukselle kohdennetaan suurin osa koulutukseen käytettävistä resursseista, kuluu suurin osa budjetista opettajien palkkoihin sekä hallinnossa työskentelevien asiantuntijoiden ja virkailijoiden palkkoihin.</w:t>
      </w:r>
      <w:r w:rsidRPr="00B92710">
        <w:rPr>
          <w:rStyle w:val="Alaviitteenviite"/>
        </w:rPr>
        <w:footnoteReference w:id="61"/>
      </w:r>
      <w:r>
        <w:t xml:space="preserve"> Hallinnonalalta puuttuu lisäksi osaavaa henkilöstöä. </w:t>
      </w:r>
      <w:r w:rsidR="008D1556">
        <w:t>Niukkojen resurssien seurauksena koulutussektorin i</w:t>
      </w:r>
      <w:r>
        <w:t>nfrastruktuuri, välineistö, sekä opetus- ja oppimateriaali</w:t>
      </w:r>
      <w:r w:rsidR="0012250C">
        <w:t>t</w:t>
      </w:r>
      <w:r>
        <w:t xml:space="preserve"> ovat puutteellisia.</w:t>
      </w:r>
      <w:r>
        <w:rPr>
          <w:rStyle w:val="Alaviitteenviite"/>
        </w:rPr>
        <w:footnoteReference w:id="62"/>
      </w:r>
      <w:r>
        <w:t xml:space="preserve">  </w:t>
      </w:r>
    </w:p>
    <w:p w14:paraId="7EBAAC4D" w14:textId="77777777" w:rsidR="002E0F9B" w:rsidRPr="00C7717B" w:rsidRDefault="002E0F9B" w:rsidP="002E0F9B">
      <w:pPr>
        <w:rPr>
          <w:b/>
          <w:bCs/>
        </w:rPr>
      </w:pPr>
      <w:r>
        <w:rPr>
          <w:b/>
          <w:bCs/>
        </w:rPr>
        <w:t>Somalian liittovaltio</w:t>
      </w:r>
    </w:p>
    <w:p w14:paraId="5A70F04B" w14:textId="5285C6AC" w:rsidR="002E0F9B" w:rsidRDefault="002E0F9B" w:rsidP="002E0F9B">
      <w:r>
        <w:t xml:space="preserve">Sodan ja epävakauden vaikutukset ulottuvat edelleen </w:t>
      </w:r>
      <w:r w:rsidR="00B407CF">
        <w:t>Somalian</w:t>
      </w:r>
      <w:r>
        <w:t xml:space="preserve"> koulutussektorille.</w:t>
      </w:r>
      <w:r>
        <w:rPr>
          <w:rStyle w:val="Alaviitteenviite"/>
        </w:rPr>
        <w:footnoteReference w:id="63"/>
      </w:r>
      <w:r>
        <w:t xml:space="preserve"> Huolimatta viranomaisten</w:t>
      </w:r>
      <w:r w:rsidRPr="00CF1BD0">
        <w:t xml:space="preserve"> </w:t>
      </w:r>
      <w:r>
        <w:t xml:space="preserve">pyrkimyksistä rakentaa konfliktin tuhoama hallinto uudelleen, on </w:t>
      </w:r>
      <w:r>
        <w:lastRenderedPageBreak/>
        <w:t>maan opetusjärjestelmän ja -infrastruktuurin rakentaminen ollut ja on edelleen merkittävä h</w:t>
      </w:r>
      <w:r w:rsidRPr="00CF1BD0">
        <w:t xml:space="preserve">aaste. </w:t>
      </w:r>
      <w:r>
        <w:t xml:space="preserve">Heikon hallinnon ja tarvittavien taloudellisten resurssien puutteen vuoksi </w:t>
      </w:r>
      <w:r w:rsidRPr="00CF1BD0">
        <w:t xml:space="preserve">valtiosta riippumattomista toimijoista on tullut keskeisiä </w:t>
      </w:r>
      <w:r>
        <w:t>koulutuspalveluiden tuottajia.</w:t>
      </w:r>
      <w:r>
        <w:rPr>
          <w:rStyle w:val="Alaviitteenviite"/>
        </w:rPr>
        <w:footnoteReference w:id="64"/>
      </w:r>
      <w:r>
        <w:t xml:space="preserve"> Viranomaisilla ei ole käytännössä ollut juuri mitään roolia koulutussektorilla sisällissotaa seuranneiden vuosien jälkeen, vaan opetustoimi on ollut pääosin yksityisten koulujen ja oppilaitosten varassa. Vuona 2022 julkaistun selvityksen mukaan julkisen sektorin rooli koulutuksessa on vasta pikkuhiljaa vahvistumassa ja liittovaltion vastuulla olevat perus- ja keskiasteen koulutuspalvelut ovat vasta käynnistymässä.</w:t>
      </w:r>
      <w:r>
        <w:rPr>
          <w:rStyle w:val="Alaviitteenviite"/>
        </w:rPr>
        <w:footnoteReference w:id="65"/>
      </w:r>
      <w:r>
        <w:t xml:space="preserve"> </w:t>
      </w:r>
    </w:p>
    <w:p w14:paraId="39BF63DC" w14:textId="47DF4292" w:rsidR="002E0F9B" w:rsidRDefault="002E0F9B" w:rsidP="002E0F9B">
      <w:r>
        <w:t>Somalia uudisti koulutusjärjestelmäänsä vuonna 2021 voimaan tulleella perusopetuslailla (</w:t>
      </w:r>
      <w:r w:rsidRPr="00411129">
        <w:t xml:space="preserve">General </w:t>
      </w:r>
      <w:proofErr w:type="spellStart"/>
      <w:r w:rsidRPr="00411129">
        <w:t>Education</w:t>
      </w:r>
      <w:proofErr w:type="spellEnd"/>
      <w:r w:rsidRPr="00411129">
        <w:t xml:space="preserve"> Act</w:t>
      </w:r>
      <w:r>
        <w:t xml:space="preserve">). Järjestelmän mukaan Somalian liittovaltioon kuuluvat osavaltiot vastaavat koulutuspalveluiden tarjoamisesta käytännön tasolla kouluissa. Maakuntatasolla </w:t>
      </w:r>
      <w:r w:rsidRPr="00E75C16">
        <w:t xml:space="preserve">koulutusjärjestelmän </w:t>
      </w:r>
      <w:r>
        <w:t xml:space="preserve">toimintaa tukevat </w:t>
      </w:r>
      <w:r w:rsidRPr="00E75C16">
        <w:t>opetustoimen</w:t>
      </w:r>
      <w:r>
        <w:t xml:space="preserve"> ja opetuksen laatua valvovat virkailijat. Koulutusjärjestelmää valvovat lisäksi piirikuntatasolla toimivat opetusvirkailijat. Liittovaltio</w:t>
      </w:r>
      <w:r w:rsidR="00C91CF3">
        <w:t xml:space="preserve">n tasolla maan </w:t>
      </w:r>
      <w:r w:rsidR="00C91CF3" w:rsidRPr="00C91CF3">
        <w:t>opetus-, kulttuuri- ja korkeakoulutusministeriö</w:t>
      </w:r>
      <w:r w:rsidR="00C91CF3">
        <w:rPr>
          <w:rStyle w:val="Alaviitteenviite"/>
        </w:rPr>
        <w:footnoteReference w:id="66"/>
      </w:r>
      <w:r>
        <w:t xml:space="preserve"> puolestaan vastaa</w:t>
      </w:r>
      <w:r w:rsidRPr="006B2856">
        <w:t xml:space="preserve"> </w:t>
      </w:r>
      <w:r>
        <w:t xml:space="preserve">keskitetysti </w:t>
      </w:r>
      <w:r w:rsidRPr="006B2856">
        <w:t xml:space="preserve">koulutuspolitiikan kehittämisestä ja toimeenpanosta, </w:t>
      </w:r>
      <w:r>
        <w:t>koulujen opetussuunnitelmasta ja kouluissa järjestettävistä valtakunnallisista kokeista.</w:t>
      </w:r>
      <w:r>
        <w:rPr>
          <w:rStyle w:val="Alaviitteenviite"/>
        </w:rPr>
        <w:footnoteReference w:id="67"/>
      </w:r>
      <w:r>
        <w:t xml:space="preserve"> </w:t>
      </w:r>
    </w:p>
    <w:p w14:paraId="69B54B2C" w14:textId="77511956" w:rsidR="00165641" w:rsidRDefault="002E0F9B" w:rsidP="002E0F9B">
      <w:r>
        <w:t xml:space="preserve">Liittovaltiotasolla hyväksytyn uuden lain mukaan yleinen koulutusjärjestelmä rakentuu 4+4+4-mallin mukaisesti, mikä käytännössä tarkoittaa </w:t>
      </w:r>
      <w:r w:rsidR="00165641">
        <w:t xml:space="preserve">perusopetukseen kuuluvaa </w:t>
      </w:r>
      <w:r>
        <w:t xml:space="preserve">4 vuotta kestävää alakoulua (luokat 1-4), </w:t>
      </w:r>
      <w:r w:rsidR="00165641">
        <w:t xml:space="preserve">niin ikään perusopetukseen kuuluvaa </w:t>
      </w:r>
      <w:r>
        <w:t xml:space="preserve">4 vuotta kestävää yläkoulua (luokat 5-8) ja </w:t>
      </w:r>
      <w:r w:rsidR="00062968">
        <w:t>suuntautumisesta riippuen 2</w:t>
      </w:r>
      <w:r w:rsidR="00062968" w:rsidRPr="00062968">
        <w:t>–</w:t>
      </w:r>
      <w:r w:rsidR="00062968">
        <w:t xml:space="preserve">4 </w:t>
      </w:r>
      <w:r>
        <w:t xml:space="preserve">vuotta kestävää toisen asteen koulutusta. Aiempi ja vuoteen 2020 voimassa ollut järjestelmä rakentui 6+3+3 -mallin mukaisesti, johon sisältyi 6 vuotta kestävä alakoulu, 3 vuotta kestävä yläkoulu ja kolme vuotta kestävä toisen asteen koulutus. Koulutusjärjestelmän mukaan pakollisia </w:t>
      </w:r>
      <w:r w:rsidR="0066227B">
        <w:t xml:space="preserve">(oppivelvollisuus) </w:t>
      </w:r>
      <w:r>
        <w:t>ovat ensiasteen perusopetukseen kuuluvat ala- ja yläkoulu.</w:t>
      </w:r>
      <w:r>
        <w:rPr>
          <w:rStyle w:val="Alaviitteenviite"/>
        </w:rPr>
        <w:footnoteReference w:id="68"/>
      </w:r>
      <w:r>
        <w:t xml:space="preserve"> </w:t>
      </w:r>
      <w:r w:rsidR="0066227B">
        <w:t xml:space="preserve">Koulupakkoa </w:t>
      </w:r>
      <w:r w:rsidR="006C1E43">
        <w:t>ei kuitenkaan valvota</w:t>
      </w:r>
      <w:r w:rsidR="006C1E43">
        <w:rPr>
          <w:rStyle w:val="Alaviitteenviite"/>
        </w:rPr>
        <w:footnoteReference w:id="69"/>
      </w:r>
      <w:r w:rsidR="006C1E43">
        <w:t>, eikä hallinnolla ole resursseja mahdollistaa kaikkien pääsyä koulutukseen</w:t>
      </w:r>
      <w:r w:rsidR="00593208">
        <w:rPr>
          <w:rStyle w:val="Alaviitteenviite"/>
        </w:rPr>
        <w:footnoteReference w:id="70"/>
      </w:r>
      <w:r w:rsidR="00F8798B">
        <w:t>.</w:t>
      </w:r>
      <w:r w:rsidR="006C1E43">
        <w:t xml:space="preserve"> </w:t>
      </w:r>
      <w:r w:rsidR="00C83739">
        <w:t>Opetuskieli perusopetuksessa on somali (</w:t>
      </w:r>
      <w:proofErr w:type="spellStart"/>
      <w:r w:rsidR="00C83739">
        <w:t>maxaa-tiri</w:t>
      </w:r>
      <w:proofErr w:type="spellEnd"/>
      <w:r w:rsidR="00C83739">
        <w:t>) ja toisen asteen opetuksessa arabia ja englanti.</w:t>
      </w:r>
      <w:r w:rsidR="00C83739">
        <w:rPr>
          <w:rStyle w:val="Alaviitteenviite"/>
        </w:rPr>
        <w:footnoteReference w:id="71"/>
      </w:r>
      <w:r w:rsidR="004D09A2">
        <w:t xml:space="preserve"> </w:t>
      </w:r>
      <w:bookmarkStart w:id="1" w:name="_Hlk241661168"/>
      <w:r w:rsidR="004D09A2">
        <w:t>Perusopinnot voi suorittaa myös ns. vaihtoehtoisen oppimisen väylän kautta</w:t>
      </w:r>
      <w:r w:rsidR="00DC3811">
        <w:t xml:space="preserve"> (</w:t>
      </w:r>
      <w:r w:rsidR="004D09A2">
        <w:t>kts. kysymys 2</w:t>
      </w:r>
      <w:r w:rsidR="00DC3811">
        <w:t>)</w:t>
      </w:r>
      <w:r w:rsidR="004D09A2">
        <w:t>.</w:t>
      </w:r>
      <w:bookmarkEnd w:id="1"/>
    </w:p>
    <w:p w14:paraId="288E2448" w14:textId="4EF4230B" w:rsidR="00740845" w:rsidRDefault="009D42F2" w:rsidP="002E0F9B">
      <w:r>
        <w:t xml:space="preserve">Vuonna 2020 ensiasteen perusopetusta antavista oppilaitoksista </w:t>
      </w:r>
      <w:r w:rsidR="00740845">
        <w:t xml:space="preserve">n. </w:t>
      </w:r>
      <w:r>
        <w:t xml:space="preserve">40 % toimi joko liittovaltion tai osavaltion opetushallinnon </w:t>
      </w:r>
      <w:r w:rsidR="00740845">
        <w:t xml:space="preserve">antamilla resursseilla. Noin 60 % oppilaitoksista luokitellaan </w:t>
      </w:r>
      <w:r w:rsidR="001E2966">
        <w:t xml:space="preserve">puolestaan </w:t>
      </w:r>
      <w:r w:rsidR="00740845">
        <w:t>yksityisiksi. Käytännössä se tarkoittaa kouluja, joita voivat ylläpitää paikalliset yhteisöt tai paikalliset tai kansainvälise</w:t>
      </w:r>
      <w:r w:rsidR="00165641">
        <w:t>t</w:t>
      </w:r>
      <w:r w:rsidR="00740845">
        <w:t xml:space="preserve"> kansalaisjärjestöt.</w:t>
      </w:r>
      <w:r w:rsidR="008F0C53">
        <w:t xml:space="preserve"> Alueelliset erot ovat kuitenkin merkittäviä. Esimerkiksi pääkaupunkiseudulla (</w:t>
      </w:r>
      <w:proofErr w:type="spellStart"/>
      <w:r w:rsidR="008F0C53">
        <w:t>Banadir</w:t>
      </w:r>
      <w:r w:rsidR="00165641">
        <w:t>in</w:t>
      </w:r>
      <w:proofErr w:type="spellEnd"/>
      <w:r w:rsidR="00165641">
        <w:t xml:space="preserve"> alue</w:t>
      </w:r>
      <w:r w:rsidR="008F0C53">
        <w:t>) perus</w:t>
      </w:r>
      <w:r w:rsidR="001E2966">
        <w:t xml:space="preserve">opetusta tarjoavista oppilaitoksista 87 % ja toisen asteen oppilaitoksista 90 % on yksityisiä. </w:t>
      </w:r>
      <w:proofErr w:type="spellStart"/>
      <w:r w:rsidR="001E2966">
        <w:t>Jubamaan</w:t>
      </w:r>
      <w:proofErr w:type="spellEnd"/>
      <w:r w:rsidR="001E2966">
        <w:t xml:space="preserve"> osavaltiossa</w:t>
      </w:r>
      <w:r w:rsidR="001E2966">
        <w:rPr>
          <w:rStyle w:val="Alaviitteenviite"/>
        </w:rPr>
        <w:footnoteReference w:id="72"/>
      </w:r>
      <w:r w:rsidR="001E2966">
        <w:t xml:space="preserve"> puolestaan perusopetuksen oppilaitoksista </w:t>
      </w:r>
      <w:r w:rsidR="008D0E4C">
        <w:t>3</w:t>
      </w:r>
      <w:r w:rsidR="001E2966">
        <w:t>0 % ja</w:t>
      </w:r>
      <w:r w:rsidR="008D0E4C">
        <w:t xml:space="preserve"> 20</w:t>
      </w:r>
      <w:r w:rsidR="00AB3E4D">
        <w:t xml:space="preserve"> </w:t>
      </w:r>
      <w:r w:rsidR="008D0E4C">
        <w:t>%</w:t>
      </w:r>
      <w:r w:rsidR="001E2966">
        <w:t xml:space="preserve"> toisen asteen oppilaitoksista on </w:t>
      </w:r>
      <w:r w:rsidR="008D0E4C">
        <w:t>yksityisiä.</w:t>
      </w:r>
      <w:r w:rsidR="008D0E4C">
        <w:rPr>
          <w:rStyle w:val="Alaviitteenviite"/>
        </w:rPr>
        <w:footnoteReference w:id="73"/>
      </w:r>
    </w:p>
    <w:p w14:paraId="7E66B700" w14:textId="5BFE7FA7" w:rsidR="002E0F9B" w:rsidRDefault="002E0F9B" w:rsidP="002E0F9B">
      <w:r>
        <w:lastRenderedPageBreak/>
        <w:t>Sekä yläkoulun että toisen asteen oppimäärän jälkeen oppilaat osallistuvat päättökokeeseen, jonka läpäisseille myönnetään vastaavan oppimäärän suorittamista koskevat todistukset.</w:t>
      </w:r>
      <w:r>
        <w:rPr>
          <w:rStyle w:val="Alaviitteenviite"/>
        </w:rPr>
        <w:footnoteReference w:id="74"/>
      </w:r>
      <w:r>
        <w:t xml:space="preserve"> Lisäksi koulutusjärjestelmään sisältyy kolme vuotta kestävä varhaiskasvatus.</w:t>
      </w:r>
      <w:r>
        <w:rPr>
          <w:rStyle w:val="Alaviitteenviite"/>
        </w:rPr>
        <w:footnoteReference w:id="75"/>
      </w:r>
      <w:r>
        <w:t xml:space="preserve"> Tällä hetkellä varhaiskasvatus on kuitenkin käytännössä hyvin vähäistä, sillä maassa ei ole ainuttakaan julkisin varoin toimivaa päiväkotia tai esikoulua.</w:t>
      </w:r>
      <w:r>
        <w:rPr>
          <w:rStyle w:val="Alaviitteenviite"/>
        </w:rPr>
        <w:footnoteReference w:id="76"/>
      </w:r>
      <w:r>
        <w:t xml:space="preserve"> </w:t>
      </w:r>
    </w:p>
    <w:p w14:paraId="5085F020" w14:textId="16C4F707" w:rsidR="00062968" w:rsidRDefault="00062968" w:rsidP="002E0F9B">
      <w:r>
        <w:t>T</w:t>
      </w:r>
      <w:r w:rsidR="002E0F9B">
        <w:t xml:space="preserve">oisen asteen </w:t>
      </w:r>
      <w:r>
        <w:t xml:space="preserve">opintoja voi suorittaa 4 vuotta kestävällä yleislinjalla (lukio) tai </w:t>
      </w:r>
      <w:r w:rsidR="002E0F9B">
        <w:t>teknillistä ja ammatillista koulutusta tarjoavissa oppilaitoksissa. 2</w:t>
      </w:r>
      <w:r w:rsidR="002E0F9B" w:rsidRPr="00246AC9">
        <w:t>–</w:t>
      </w:r>
      <w:r w:rsidR="002E0F9B">
        <w:t xml:space="preserve">4 vuotta kestävien </w:t>
      </w:r>
      <w:r w:rsidR="00AB3E4D">
        <w:t xml:space="preserve">toisen asteen </w:t>
      </w:r>
      <w:r w:rsidR="002E0F9B">
        <w:t>opintojen jälkeen järjestettävän loppukokeen läpäisseet saavat todistuksen suoritetuista opinnoista.</w:t>
      </w:r>
      <w:r>
        <w:rPr>
          <w:rStyle w:val="Alaviitteenviite"/>
        </w:rPr>
        <w:footnoteReference w:id="77"/>
      </w:r>
      <w:r w:rsidR="002E0F9B">
        <w:t xml:space="preserve"> </w:t>
      </w:r>
    </w:p>
    <w:p w14:paraId="45877129" w14:textId="4ABA66AB" w:rsidR="002E0F9B" w:rsidRDefault="002E0F9B" w:rsidP="002E0F9B">
      <w:r>
        <w:t xml:space="preserve">Suoraan työelämään valmistavaa 1-2 vuotta kestävää koulutusta tarjoavat </w:t>
      </w:r>
      <w:r w:rsidR="00062968">
        <w:t xml:space="preserve">lisäksi </w:t>
      </w:r>
      <w:r>
        <w:t>ammatilliset koulutuskeskukset (</w:t>
      </w:r>
      <w:proofErr w:type="spellStart"/>
      <w:r>
        <w:t>vocational</w:t>
      </w:r>
      <w:proofErr w:type="spellEnd"/>
      <w:r>
        <w:t xml:space="preserve"> </w:t>
      </w:r>
      <w:proofErr w:type="spellStart"/>
      <w:r>
        <w:t>training</w:t>
      </w:r>
      <w:proofErr w:type="spellEnd"/>
      <w:r>
        <w:t xml:space="preserve"> </w:t>
      </w:r>
      <w:proofErr w:type="spellStart"/>
      <w:r>
        <w:t>ins</w:t>
      </w:r>
      <w:r w:rsidR="006233EA">
        <w:t>t</w:t>
      </w:r>
      <w:r>
        <w:t>itutes</w:t>
      </w:r>
      <w:proofErr w:type="spellEnd"/>
      <w:r>
        <w:t>). Niihin voivat hakeutua ne 18-vuotiaat, joilla on todistus alakoulun tai luku-, kirjoitus- ja laskemistaidon kurssin suorittamisesta.</w:t>
      </w:r>
      <w:r>
        <w:rPr>
          <w:rStyle w:val="Alaviitteenviite"/>
        </w:rPr>
        <w:footnoteReference w:id="78"/>
      </w:r>
    </w:p>
    <w:p w14:paraId="7445E7CA" w14:textId="453CDCF2" w:rsidR="00252112" w:rsidRDefault="00E243D2" w:rsidP="002E0F9B">
      <w:pPr>
        <w:rPr>
          <w:noProof/>
        </w:rPr>
      </w:pPr>
      <w:r>
        <w:rPr>
          <w:noProof/>
        </w:rPr>
        <w:drawing>
          <wp:anchor distT="0" distB="0" distL="114300" distR="114300" simplePos="0" relativeHeight="251663360" behindDoc="0" locked="0" layoutInCell="1" allowOverlap="1" wp14:anchorId="3EE2D7FC" wp14:editId="11618D7F">
            <wp:simplePos x="0" y="0"/>
            <wp:positionH relativeFrom="column">
              <wp:posOffset>33376</wp:posOffset>
            </wp:positionH>
            <wp:positionV relativeFrom="page">
              <wp:posOffset>4005650</wp:posOffset>
            </wp:positionV>
            <wp:extent cx="5629910" cy="2959100"/>
            <wp:effectExtent l="19050" t="19050" r="27940" b="12700"/>
            <wp:wrapTopAndBottom/>
            <wp:docPr id="1"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Kuva 10"/>
                    <pic:cNvPicPr/>
                  </pic:nvPicPr>
                  <pic:blipFill>
                    <a:blip r:embed="rId8">
                      <a:extLst>
                        <a:ext uri="{28A0092B-C50C-407E-A947-70E740481C1C}">
                          <a14:useLocalDpi xmlns:a14="http://schemas.microsoft.com/office/drawing/2010/main" val="0"/>
                        </a:ext>
                      </a:extLst>
                    </a:blip>
                    <a:stretch>
                      <a:fillRect/>
                    </a:stretch>
                  </pic:blipFill>
                  <pic:spPr>
                    <a:xfrm>
                      <a:off x="0" y="0"/>
                      <a:ext cx="5629910" cy="2959100"/>
                    </a:xfrm>
                    <a:prstGeom prst="rect">
                      <a:avLst/>
                    </a:prstGeom>
                    <a:ln>
                      <a:solidFill>
                        <a:srgbClr val="003DA5"/>
                      </a:solidFill>
                    </a:ln>
                  </pic:spPr>
                </pic:pic>
              </a:graphicData>
            </a:graphic>
            <wp14:sizeRelH relativeFrom="margin">
              <wp14:pctWidth>0</wp14:pctWidth>
            </wp14:sizeRelH>
            <wp14:sizeRelV relativeFrom="margin">
              <wp14:pctHeight>0</wp14:pctHeight>
            </wp14:sizeRelV>
          </wp:anchor>
        </w:drawing>
      </w:r>
      <w:r w:rsidR="004D09A2">
        <w:rPr>
          <w:noProof/>
        </w:rPr>
        <mc:AlternateContent>
          <mc:Choice Requires="wps">
            <w:drawing>
              <wp:anchor distT="0" distB="0" distL="114300" distR="114300" simplePos="0" relativeHeight="251660288" behindDoc="0" locked="0" layoutInCell="1" allowOverlap="1" wp14:anchorId="521D64E8" wp14:editId="4659B983">
                <wp:simplePos x="0" y="0"/>
                <wp:positionH relativeFrom="column">
                  <wp:posOffset>-75421</wp:posOffset>
                </wp:positionH>
                <wp:positionV relativeFrom="paragraph">
                  <wp:posOffset>3327984</wp:posOffset>
                </wp:positionV>
                <wp:extent cx="4392295" cy="412115"/>
                <wp:effectExtent l="0" t="0" r="0" b="6985"/>
                <wp:wrapNone/>
                <wp:docPr id="11" name="Tekstiruutu 11"/>
                <wp:cNvGraphicFramePr/>
                <a:graphic xmlns:a="http://schemas.openxmlformats.org/drawingml/2006/main">
                  <a:graphicData uri="http://schemas.microsoft.com/office/word/2010/wordprocessingShape">
                    <wps:wsp>
                      <wps:cNvSpPr txBox="1"/>
                      <wps:spPr>
                        <a:xfrm>
                          <a:off x="0" y="0"/>
                          <a:ext cx="4392295" cy="412115"/>
                        </a:xfrm>
                        <a:prstGeom prst="rect">
                          <a:avLst/>
                        </a:prstGeom>
                        <a:noFill/>
                        <a:ln w="6350">
                          <a:noFill/>
                        </a:ln>
                      </wps:spPr>
                      <wps:txbx>
                        <w:txbxContent>
                          <w:p w14:paraId="60A6EC0E" w14:textId="1869A212" w:rsidR="002E0F9B" w:rsidRPr="008F2A2C" w:rsidRDefault="002E0F9B" w:rsidP="002E0F9B">
                            <w:pPr>
                              <w:rPr>
                                <w:sz w:val="18"/>
                                <w:szCs w:val="18"/>
                              </w:rPr>
                            </w:pPr>
                            <w:r>
                              <w:rPr>
                                <w:sz w:val="18"/>
                                <w:szCs w:val="18"/>
                              </w:rPr>
                              <w:t>Somalian koulutusjärjestelmän rakenne 2021</w:t>
                            </w:r>
                            <w:r w:rsidR="004D09A2">
                              <w:rPr>
                                <w:sz w:val="18"/>
                                <w:szCs w:val="18"/>
                              </w:rPr>
                              <w:t xml:space="preserve"> (</w:t>
                            </w:r>
                            <w:r w:rsidRPr="008F2A2C">
                              <w:rPr>
                                <w:sz w:val="18"/>
                                <w:szCs w:val="18"/>
                              </w:rPr>
                              <w:t>Lähde: FGS 2022, s. 59</w:t>
                            </w:r>
                            <w:r w:rsidR="004D09A2">
                              <w:rPr>
                                <w:sz w:val="18"/>
                                <w:szCs w:val="18"/>
                              </w:rPr>
                              <w:t>)</w:t>
                            </w:r>
                            <w:r>
                              <w:rPr>
                                <w:sz w:val="18"/>
                                <w:szCs w:val="18"/>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21D64E8" id="_x0000_t202" coordsize="21600,21600" o:spt="202" path="m,l,21600r21600,l21600,xe">
                <v:stroke joinstyle="miter"/>
                <v:path gradientshapeok="t" o:connecttype="rect"/>
              </v:shapetype>
              <v:shape id="Tekstiruutu 11" o:spid="_x0000_s1026" type="#_x0000_t202" style="position:absolute;left:0;text-align:left;margin-left:-5.95pt;margin-top:262.05pt;width:345.85pt;height:32.4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WjSqGAIAACwEAAAOAAAAZHJzL2Uyb0RvYy54bWysU8tu2zAQvBfIPxC817IUO60Fy4GTwEUB&#10;IwngFDnTFGkJoLgsSVtyv75LSn4g7anohdrlrvYxM5zfd40iB2FdDbqg6WhMidAcylrvCvrjbfX5&#10;KyXOM10yBVoU9CgcvV/cfJq3JhcZVKBKYQkW0S5vTUEr702eJI5XomFuBEZoDEqwDfPo2l1SWtZi&#10;9UYl2Xh8l7RgS2OBC+fw9qkP0kWsL6Xg/kVKJzxRBcXZfDxtPLfhTBZzlu8sM1XNhzHYP0zRsFpj&#10;03OpJ+YZ2dv6j1JNzS04kH7EoUlAypqLuANuk44/bLOpmBFxFwTHmTNM7v+V5c+HjXm1xHcP0CGB&#10;AZDWuNzhZdink7YJX5yUYBwhPJ5hE50nHC8nt7Msm00p4RibpFmaTkOZ5PK3sc5/E9CQYBTUIi0R&#10;LXZYO9+nnlJCMw2rWqlIjdKkLejd7XQcfzhHsLjS2OMya7B8t+2GBbZQHnEvCz3lzvBVjc3XzPlX&#10;ZpFjXAV161/wkAqwCQwWJRXYX3+7D/kIPUYpaVEzBXU/98wKStR3jaTM0skkiCw6k+mXDB17Hdle&#10;R/S+eQSUZYovxPBohnyvTqa00LyjvJehK4aY5ti7oP5kPvpeyfg8uFguYxLKyjC/1hvDQ+kAZ4D2&#10;rXtn1gz4e2TuGU7qYvkHGvrcnojl3oOsI0cB4B7VAXeUZGR5eD5B89d+zLo88sVvAAAA//8DAFBL&#10;AwQUAAYACAAAACEAAyO6GuMAAAALAQAADwAAAGRycy9kb3ducmV2LnhtbEyPTU+DQBCG7yb+h82Y&#10;eGsXiK1AWZqGpDExemjtxdvCToF0P5DdtuivdzzV48w8eed5i/VkNLvg6HtnBcTzCBjaxqnetgIO&#10;H9tZCswHaZXUzqKAb/SwLu/vCpkrd7U7vOxDyyjE+lwK6EIYcs5906GRfu4GtHQ7utHIQOPYcjXK&#10;K4UbzZMoWnIje0sfOjlg1WFz2p+NgNdq+y53dWLSH129vB03w9fhcyHE48O0WQELOIUbDH/6pA4l&#10;OdXubJVnWsAsjjNCBSySpxgYEcvnjMrUtEmzCHhZ8P8dyl8AAAD//wMAUEsBAi0AFAAGAAgAAAAh&#10;ALaDOJL+AAAA4QEAABMAAAAAAAAAAAAAAAAAAAAAAFtDb250ZW50X1R5cGVzXS54bWxQSwECLQAU&#10;AAYACAAAACEAOP0h/9YAAACUAQAACwAAAAAAAAAAAAAAAAAvAQAAX3JlbHMvLnJlbHNQSwECLQAU&#10;AAYACAAAACEATlo0qhgCAAAsBAAADgAAAAAAAAAAAAAAAAAuAgAAZHJzL2Uyb0RvYy54bWxQSwEC&#10;LQAUAAYACAAAACEAAyO6GuMAAAALAQAADwAAAAAAAAAAAAAAAAByBAAAZHJzL2Rvd25yZXYueG1s&#10;UEsFBgAAAAAEAAQA8wAAAIIFAAAAAA==&#10;" filled="f" stroked="f" strokeweight=".5pt">
                <v:textbox>
                  <w:txbxContent>
                    <w:p w14:paraId="60A6EC0E" w14:textId="1869A212" w:rsidR="002E0F9B" w:rsidRPr="008F2A2C" w:rsidRDefault="002E0F9B" w:rsidP="002E0F9B">
                      <w:pPr>
                        <w:rPr>
                          <w:sz w:val="18"/>
                          <w:szCs w:val="18"/>
                        </w:rPr>
                      </w:pPr>
                      <w:r>
                        <w:rPr>
                          <w:sz w:val="18"/>
                          <w:szCs w:val="18"/>
                        </w:rPr>
                        <w:t>Somalian koulutusjärjestelmän rakenne 2021</w:t>
                      </w:r>
                      <w:r w:rsidR="004D09A2">
                        <w:rPr>
                          <w:sz w:val="18"/>
                          <w:szCs w:val="18"/>
                        </w:rPr>
                        <w:t xml:space="preserve"> (</w:t>
                      </w:r>
                      <w:r w:rsidRPr="008F2A2C">
                        <w:rPr>
                          <w:sz w:val="18"/>
                          <w:szCs w:val="18"/>
                        </w:rPr>
                        <w:t>Lähde: FGS 2022, s. 59</w:t>
                      </w:r>
                      <w:r w:rsidR="004D09A2">
                        <w:rPr>
                          <w:sz w:val="18"/>
                          <w:szCs w:val="18"/>
                        </w:rPr>
                        <w:t>)</w:t>
                      </w:r>
                      <w:r>
                        <w:rPr>
                          <w:sz w:val="18"/>
                          <w:szCs w:val="18"/>
                        </w:rPr>
                        <w:t>.</w:t>
                      </w:r>
                    </w:p>
                  </w:txbxContent>
                </v:textbox>
              </v:shape>
            </w:pict>
          </mc:Fallback>
        </mc:AlternateContent>
      </w:r>
      <w:r w:rsidR="00252112">
        <w:t>Toisen asteen oppilaitoksista valmistuneiden on mahdollista jatkaa opintojaan korkeakoulussa.</w:t>
      </w:r>
      <w:r w:rsidR="00252112">
        <w:rPr>
          <w:rStyle w:val="Alaviitteenviite"/>
        </w:rPr>
        <w:footnoteReference w:id="79"/>
      </w:r>
      <w:r w:rsidR="00252112">
        <w:rPr>
          <w:noProof/>
        </w:rPr>
        <w:t xml:space="preserve"> </w:t>
      </w:r>
    </w:p>
    <w:p w14:paraId="7BC78651" w14:textId="4C68CDBC" w:rsidR="00AE58FF" w:rsidRDefault="00AE58FF" w:rsidP="002E0F9B">
      <w:pPr>
        <w:rPr>
          <w:noProof/>
        </w:rPr>
      </w:pPr>
    </w:p>
    <w:p w14:paraId="78A8A2BA" w14:textId="3A38C3F6" w:rsidR="004D09A2" w:rsidRDefault="004D09A2" w:rsidP="00A55A0B"/>
    <w:p w14:paraId="1E8AE736" w14:textId="6AFADCCE" w:rsidR="00A55A0B" w:rsidRDefault="00A55A0B" w:rsidP="00A55A0B">
      <w:r>
        <w:t xml:space="preserve">Koulutuksen laatu Somaliassa </w:t>
      </w:r>
      <w:r w:rsidR="00341537">
        <w:t>on huono</w:t>
      </w:r>
      <w:r>
        <w:t>. Vain 36 % perusopetuksen opettajista on muodollisesti pätev</w:t>
      </w:r>
      <w:r w:rsidR="00186460">
        <w:t>i</w:t>
      </w:r>
      <w:r>
        <w:t xml:space="preserve">ä ammattiinsa. Pätevien opettajien ja oppilaiden suhde Somaliassa on keskimäärin 1/100. Joillain alueilla yhtä pätevää opettajaa kohden on 200 oppilasta. Opetukseen </w:t>
      </w:r>
      <w:r w:rsidR="00186460">
        <w:t xml:space="preserve">vaikuttaa </w:t>
      </w:r>
      <w:r>
        <w:t xml:space="preserve">kielteisesti lisäksi suuret luokkakoot, heikko infrastruktuuri sekä puutteelliset vesi- ja </w:t>
      </w:r>
      <w:proofErr w:type="spellStart"/>
      <w:r>
        <w:t>sanitaatiofasiliteetit</w:t>
      </w:r>
      <w:proofErr w:type="spellEnd"/>
      <w:r>
        <w:t>.</w:t>
      </w:r>
      <w:r>
        <w:rPr>
          <w:rStyle w:val="Alaviitteenviite"/>
        </w:rPr>
        <w:footnoteReference w:id="80"/>
      </w:r>
      <w:r>
        <w:t xml:space="preserve"> </w:t>
      </w:r>
    </w:p>
    <w:p w14:paraId="78BBD137" w14:textId="6A4DAD5C" w:rsidR="000C19FE" w:rsidRDefault="00205829" w:rsidP="001B6A8C">
      <w:r>
        <w:lastRenderedPageBreak/>
        <w:t>Osallistumisaste koulutukseen on alhai</w:t>
      </w:r>
      <w:r w:rsidR="004F2AA1">
        <w:t>nen</w:t>
      </w:r>
      <w:r>
        <w:t xml:space="preserve"> Somaliassa. Käytännössä enemmistö somalialaisista lapsista ei käy koskaan koulua.</w:t>
      </w:r>
      <w:r>
        <w:rPr>
          <w:rStyle w:val="Alaviitteenviite"/>
        </w:rPr>
        <w:footnoteReference w:id="81"/>
      </w:r>
      <w:r>
        <w:t xml:space="preserve"> </w:t>
      </w:r>
      <w:r w:rsidR="00044BB1">
        <w:t xml:space="preserve">Bertelsmann </w:t>
      </w:r>
      <w:proofErr w:type="spellStart"/>
      <w:r w:rsidR="00044BB1">
        <w:t>Stiftung</w:t>
      </w:r>
      <w:proofErr w:type="spellEnd"/>
      <w:r w:rsidR="00044BB1">
        <w:t xml:space="preserve"> -säätiön</w:t>
      </w:r>
      <w:r w:rsidR="00044BB1">
        <w:rPr>
          <w:rStyle w:val="Alaviitteenviite"/>
        </w:rPr>
        <w:footnoteReference w:id="82"/>
      </w:r>
      <w:r w:rsidR="00044BB1">
        <w:t xml:space="preserve"> Somaliaa käsittelevän raportin mukaan vähintään 60 %</w:t>
      </w:r>
      <w:r w:rsidR="00186460">
        <w:t>:lla</w:t>
      </w:r>
      <w:r w:rsidR="00044BB1">
        <w:t xml:space="preserve"> somalialaisista ei ole mitään muodollista koulutusta ja vähemmän kuin 5 % väestöstä on suorittanut toisen asteen opinnot.</w:t>
      </w:r>
      <w:r w:rsidR="00044BB1">
        <w:rPr>
          <w:rStyle w:val="Alaviitteenviite"/>
        </w:rPr>
        <w:footnoteReference w:id="83"/>
      </w:r>
    </w:p>
    <w:p w14:paraId="0C408E6B" w14:textId="41008028" w:rsidR="00E0366A" w:rsidRDefault="00334F9D" w:rsidP="001B6A8C">
      <w:r>
        <w:t xml:space="preserve">Somalian hallinnon vuonna 2022 julkaiseman selvityksen mukaan vuonna 2020 perusopetuksen ja toisen asteen koulutuksen piirissä oli vain noin 14 % ikäluokista. Osavaltioiden välillä on kuitenkin suuria eroja. </w:t>
      </w:r>
      <w:r w:rsidR="003E0A95">
        <w:t>Vuonna 2020 perusopetuks</w:t>
      </w:r>
      <w:r w:rsidR="00186460">
        <w:t>e</w:t>
      </w:r>
      <w:r w:rsidR="003E0A95">
        <w:t xml:space="preserve">en osallistui </w:t>
      </w:r>
      <w:proofErr w:type="spellStart"/>
      <w:r w:rsidR="003E0A95">
        <w:t>Banadirin</w:t>
      </w:r>
      <w:proofErr w:type="spellEnd"/>
      <w:r w:rsidR="003E0A95">
        <w:t xml:space="preserve"> alueella n. 24 % kouluikäistä</w:t>
      </w:r>
      <w:r w:rsidR="00E0366A">
        <w:t>.</w:t>
      </w:r>
      <w:r w:rsidR="003E0A95">
        <w:t xml:space="preserve"> Sen sijaan </w:t>
      </w:r>
      <w:proofErr w:type="spellStart"/>
      <w:r w:rsidR="003E0A95">
        <w:t>Hirshabellen</w:t>
      </w:r>
      <w:proofErr w:type="spellEnd"/>
      <w:r w:rsidR="003E0A95">
        <w:t xml:space="preserve"> osavaltiossa alakoulun osallistumisaste oli n. 8 % ikäluokista. Samana vuonna yläkoulun opetukseen osallistui </w:t>
      </w:r>
      <w:proofErr w:type="spellStart"/>
      <w:r w:rsidR="003E0A95">
        <w:t>Banadirin</w:t>
      </w:r>
      <w:proofErr w:type="spellEnd"/>
      <w:r w:rsidR="003E0A95">
        <w:t xml:space="preserve"> alueella n. 46 % </w:t>
      </w:r>
      <w:r w:rsidR="00E0366A">
        <w:t xml:space="preserve">ja </w:t>
      </w:r>
      <w:proofErr w:type="spellStart"/>
      <w:r w:rsidR="00E0366A">
        <w:t>Hirshabellen</w:t>
      </w:r>
      <w:proofErr w:type="spellEnd"/>
      <w:r w:rsidR="00E0366A">
        <w:t xml:space="preserve"> alueella 5 % ikäluokasta</w:t>
      </w:r>
      <w:r w:rsidR="003E0A95">
        <w:t>.</w:t>
      </w:r>
      <w:r w:rsidR="000B58A2">
        <w:rPr>
          <w:rStyle w:val="Alaviitteenviite"/>
        </w:rPr>
        <w:footnoteReference w:id="84"/>
      </w:r>
      <w:r w:rsidR="000B58A2">
        <w:t xml:space="preserve"> </w:t>
      </w:r>
      <w:r w:rsidR="003E0A95">
        <w:t xml:space="preserve"> </w:t>
      </w:r>
      <w:r w:rsidR="00E0366A">
        <w:t xml:space="preserve">Myös toisen asteen koulutukseen osallistumisessa on merkittäviä alueellisia eroja. </w:t>
      </w:r>
      <w:proofErr w:type="spellStart"/>
      <w:r w:rsidR="00E0366A">
        <w:t>Banadirin</w:t>
      </w:r>
      <w:proofErr w:type="spellEnd"/>
      <w:r w:rsidR="00E0366A">
        <w:t xml:space="preserve"> alueella siihen osallistui vuonna 2020 57 % kouluikäisistä. Muissa osavaltioissa</w:t>
      </w:r>
      <w:r w:rsidR="00E0366A">
        <w:rPr>
          <w:rStyle w:val="Alaviitteenviite"/>
        </w:rPr>
        <w:footnoteReference w:id="85"/>
      </w:r>
      <w:r w:rsidR="00E0366A">
        <w:t xml:space="preserve"> osallistumisaste </w:t>
      </w:r>
      <w:r w:rsidR="00E57A3A">
        <w:t>oli</w:t>
      </w:r>
      <w:r w:rsidR="00E0366A">
        <w:t xml:space="preserve"> 4–6 %:n välillä.</w:t>
      </w:r>
      <w:r w:rsidR="00E0366A">
        <w:rPr>
          <w:rStyle w:val="Alaviitteenviite"/>
        </w:rPr>
        <w:footnoteReference w:id="86"/>
      </w:r>
    </w:p>
    <w:p w14:paraId="40D676E2" w14:textId="017EF4E3" w:rsidR="008110B3" w:rsidRDefault="000B58A2" w:rsidP="001B6A8C">
      <w:r>
        <w:t>Perusopetukseen osallistuminen on yleisempää kaupunkialueilla maaseutuun verrattuna. Tähän vaikuttaa koulutuspalveluiden tarjonta. Paimentolaisuudessa elävien perheiden lapsista vain 10 % käy koulua.</w:t>
      </w:r>
      <w:r w:rsidR="00E6655B">
        <w:rPr>
          <w:rStyle w:val="Alaviitteenviite"/>
        </w:rPr>
        <w:footnoteReference w:id="87"/>
      </w:r>
      <w:r>
        <w:t xml:space="preserve"> </w:t>
      </w:r>
      <w:r w:rsidR="00205829">
        <w:t>Keskimäärin somalialainen lapsi käy koulua alle kaksi vuotta. Pojat ovat tässä suhteessa tyttöjä suotuisammassa asemassa ja heidän osallistumisensa koulutukseen on tyttöjä yleisempää.</w:t>
      </w:r>
      <w:r w:rsidR="00205829">
        <w:rPr>
          <w:rStyle w:val="Alaviitteenviite"/>
        </w:rPr>
        <w:footnoteReference w:id="88"/>
      </w:r>
      <w:r w:rsidR="001A28F6">
        <w:t xml:space="preserve"> Varsinkin maaseutuyhteisöjen ja köyhien perheiden tytöt ovat suuressa määrin koulutuksen ulkopuolella.</w:t>
      </w:r>
      <w:r w:rsidR="001A28F6">
        <w:rPr>
          <w:rStyle w:val="Alaviitteenviite"/>
        </w:rPr>
        <w:footnoteReference w:id="89"/>
      </w:r>
      <w:r w:rsidR="00205829">
        <w:t xml:space="preserve"> </w:t>
      </w:r>
      <w:r>
        <w:t>Osallistuminen koulunkäyntiin on tytöillä vähäisempää</w:t>
      </w:r>
      <w:r w:rsidR="00E6655B">
        <w:t xml:space="preserve"> kaikilla kouluasteilla poikiin verrattuna</w:t>
      </w:r>
      <w:r>
        <w:t xml:space="preserve">. </w:t>
      </w:r>
      <w:r w:rsidR="00C17D0D">
        <w:t>Ero kasvaa poikien hyväksi lasten iän myötä.</w:t>
      </w:r>
      <w:r w:rsidR="00C17D0D">
        <w:rPr>
          <w:rStyle w:val="Alaviitteenviite"/>
        </w:rPr>
        <w:footnoteReference w:id="90"/>
      </w:r>
      <w:r w:rsidR="00C17D0D">
        <w:t xml:space="preserve"> </w:t>
      </w:r>
      <w:r w:rsidR="002F1B0E">
        <w:t>Pojat</w:t>
      </w:r>
      <w:r w:rsidR="00C17D0D">
        <w:t xml:space="preserve"> </w:t>
      </w:r>
      <w:r w:rsidR="001B6A8C">
        <w:t xml:space="preserve">esimerkiksi </w:t>
      </w:r>
      <w:r w:rsidR="002F1B0E">
        <w:t>suorittavat</w:t>
      </w:r>
      <w:r w:rsidR="00C17D0D">
        <w:t xml:space="preserve"> toisen asteen </w:t>
      </w:r>
      <w:r w:rsidR="002F1B0E">
        <w:t xml:space="preserve">opinnot </w:t>
      </w:r>
      <w:r w:rsidR="00C17D0D">
        <w:t xml:space="preserve">kaksi kertaa todennäköisemmin kuin </w:t>
      </w:r>
      <w:r w:rsidR="002F1B0E">
        <w:t>tytöt.</w:t>
      </w:r>
      <w:r w:rsidR="001B6A8C">
        <w:rPr>
          <w:rStyle w:val="Alaviitteenviite"/>
        </w:rPr>
        <w:footnoteReference w:id="91"/>
      </w:r>
      <w:r w:rsidR="001B6A8C">
        <w:t xml:space="preserve"> </w:t>
      </w:r>
      <w:r w:rsidR="00240B4D">
        <w:t>Lähes puolella somalialaisista naisista ja tytöistä ei ole mitään muodollista koulutusta.</w:t>
      </w:r>
      <w:r w:rsidR="00240B4D">
        <w:rPr>
          <w:rStyle w:val="Alaviitteenviite"/>
        </w:rPr>
        <w:footnoteReference w:id="92"/>
      </w:r>
    </w:p>
    <w:p w14:paraId="7F014F7F" w14:textId="0B0848F8" w:rsidR="004B51DF" w:rsidRDefault="00F947E6" w:rsidP="008A48A0">
      <w:r>
        <w:t xml:space="preserve">Tyttöjen koulunkäyntimahdollisuuksia rajoittavat </w:t>
      </w:r>
      <w:r w:rsidR="00E57A3A">
        <w:t>vallitsevat</w:t>
      </w:r>
      <w:r w:rsidR="009F4DB9">
        <w:t xml:space="preserve"> kulttuuriset käytänteet</w:t>
      </w:r>
      <w:r w:rsidR="0097248C">
        <w:t xml:space="preserve">. Perinteisten odotusten mukaan </w:t>
      </w:r>
      <w:r w:rsidR="004B51DF">
        <w:t xml:space="preserve">tyttöjen odotetaan toimivan </w:t>
      </w:r>
      <w:r w:rsidR="0097248C">
        <w:t>perheen hoivaa</w:t>
      </w:r>
      <w:r w:rsidR="004B51DF">
        <w:t>jina ja tulon hankkijoina koulun käymisen sijasta. Heidän odotetaan myös menevän aikaisin naimisiin</w:t>
      </w:r>
      <w:r w:rsidR="00E73F43">
        <w:t xml:space="preserve"> (lapsiavioliitot)</w:t>
      </w:r>
      <w:r w:rsidR="004B51DF">
        <w:t xml:space="preserve"> ja synnyttävän lapsia.</w:t>
      </w:r>
      <w:r w:rsidR="00E73F43">
        <w:rPr>
          <w:rStyle w:val="Alaviitteenviite"/>
        </w:rPr>
        <w:footnoteReference w:id="93"/>
      </w:r>
      <w:r w:rsidR="004B51DF">
        <w:t xml:space="preserve"> </w:t>
      </w:r>
      <w:r w:rsidR="00E73F43">
        <w:t xml:space="preserve">Varsinkin köyhät perheet pyrkivät selviytymiskeinona naittamaan tyttärensä, mikä rajoittaa heidän </w:t>
      </w:r>
      <w:r w:rsidR="002539BB">
        <w:t>mahdollisuuksiaan käydä koulua</w:t>
      </w:r>
      <w:r w:rsidR="00E73F43">
        <w:t>.</w:t>
      </w:r>
      <w:r w:rsidR="00E73F43">
        <w:rPr>
          <w:rStyle w:val="Alaviitteenviite"/>
        </w:rPr>
        <w:footnoteReference w:id="94"/>
      </w:r>
      <w:r w:rsidR="00E73F43">
        <w:t xml:space="preserve"> </w:t>
      </w:r>
      <w:r w:rsidR="004B51DF">
        <w:t xml:space="preserve">Myös koulutukseen sisältyvät piilokustannukset, </w:t>
      </w:r>
      <w:r w:rsidR="004B51DF" w:rsidRPr="004B51DF">
        <w:t>kuten koulupuvut, kirjat ja kuljetukset</w:t>
      </w:r>
      <w:r w:rsidR="004B51DF">
        <w:t xml:space="preserve"> vaikeuttavat tyttöjen koulutusmahdollisuuksia. </w:t>
      </w:r>
      <w:r w:rsidR="004B51DF" w:rsidRPr="004B51DF">
        <w:t>Monille perheille, erityisesti kaikkein köyhimmille, tyttären lähettäminen kouluun tuntuu ylimääräiseltä taakalta</w:t>
      </w:r>
      <w:r w:rsidR="00E57A3A">
        <w:t>. Näin</w:t>
      </w:r>
      <w:r w:rsidR="004B51DF" w:rsidRPr="004B51DF">
        <w:t xml:space="preserve"> varsinkin silloin, jos perheessä on kouluikäisiä poikia</w:t>
      </w:r>
      <w:r w:rsidR="004B51DF">
        <w:t>, joiden koulutusta pidetään tärkeämpänä kuin tyttöjen koulutusta.</w:t>
      </w:r>
      <w:r w:rsidR="004B51DF">
        <w:rPr>
          <w:rStyle w:val="Alaviitteenviite"/>
        </w:rPr>
        <w:footnoteReference w:id="95"/>
      </w:r>
      <w:r w:rsidR="00E73F43">
        <w:t xml:space="preserve"> Lisäesteen tyttöjen koulunkäymiselle muodostaa lisäksi tyttöjen erityistarpeet huomioivan </w:t>
      </w:r>
      <w:r w:rsidR="00E73F43">
        <w:lastRenderedPageBreak/>
        <w:t>opetusinfrastruktuurin puuttuminen. Kouluissa ei usein esimerkiksi ole erikseen tytöille varattuja saniteettitiloja. Myös naisopettajien vähyys vaikuttaa kielteisesti tyttöjen kouluosallistumiseen.</w:t>
      </w:r>
      <w:r w:rsidR="00E73F43">
        <w:rPr>
          <w:rStyle w:val="Alaviitteenviite"/>
        </w:rPr>
        <w:footnoteReference w:id="96"/>
      </w:r>
    </w:p>
    <w:p w14:paraId="10A08721" w14:textId="5B2C42BD" w:rsidR="00D974C2" w:rsidRDefault="00D974C2" w:rsidP="00D974C2">
      <w:r>
        <w:t>Yleisesti ottaen k</w:t>
      </w:r>
      <w:r w:rsidRPr="00EB46BF">
        <w:t>oulutuksen kustannukset ovat yksi suurimmista esteistä lasten koulunkäynnille.</w:t>
      </w:r>
      <w:r>
        <w:rPr>
          <w:rStyle w:val="Alaviitteenviite"/>
        </w:rPr>
        <w:footnoteReference w:id="97"/>
      </w:r>
      <w:r w:rsidRPr="00EB46BF">
        <w:t xml:space="preserve"> </w:t>
      </w:r>
      <w:r>
        <w:t>Maailmanpankin vuonna 2024 julkaiseman selvityksen mukaan</w:t>
      </w:r>
      <w:r w:rsidRPr="00EB46BF">
        <w:t xml:space="preserve"> yli 54 prosenttia väestöstä elää köyhyysrajan alapuolella.</w:t>
      </w:r>
      <w:r>
        <w:rPr>
          <w:rStyle w:val="Alaviitteenviite"/>
        </w:rPr>
        <w:footnoteReference w:id="98"/>
      </w:r>
      <w:r>
        <w:t xml:space="preserve"> Tämä vaikeuttaa merkittävästi lasten kouluttautumismahdollisuuksia.</w:t>
      </w:r>
      <w:r>
        <w:rPr>
          <w:rStyle w:val="Alaviitteenviite"/>
        </w:rPr>
        <w:footnoteReference w:id="99"/>
      </w:r>
      <w:r>
        <w:t xml:space="preserve"> Kansainvälisen valuuttarahaston joulukuussa 2024 julkaiseman selvityksen mukaan n. 43 % lapsista ei voi käydä koulua siihen liittyvien kustannusten vuoksi.</w:t>
      </w:r>
      <w:r>
        <w:rPr>
          <w:rStyle w:val="Alaviitteenviite"/>
        </w:rPr>
        <w:footnoteReference w:id="100"/>
      </w:r>
      <w:r>
        <w:t xml:space="preserve"> Erään tutkimuksen mukaan koulua käymättömien lasten vanhemmista </w:t>
      </w:r>
      <w:r w:rsidRPr="00EB46BF">
        <w:t xml:space="preserve">80 </w:t>
      </w:r>
      <w:r>
        <w:t>% ilmoitti, että lasta ei ole ilmoitettu kouluun johtuen kyvyttömyydestä maksaa koulun lukukausimaksuja ja muita koulunkäyntiin liittyviä välttämättömiä kuluja.</w:t>
      </w:r>
      <w:r>
        <w:rPr>
          <w:rStyle w:val="Alaviitteenviite"/>
        </w:rPr>
        <w:footnoteReference w:id="101"/>
      </w:r>
      <w:r>
        <w:t xml:space="preserve"> </w:t>
      </w:r>
      <w:r w:rsidR="00E57A3A">
        <w:t>Köyhyyden vuoksi u</w:t>
      </w:r>
      <w:r w:rsidR="004F1DE8">
        <w:t>lkomailla asuvan somalid</w:t>
      </w:r>
      <w:r w:rsidR="000D1CD5">
        <w:t>iasporan rahalähetyksillä Somalia</w:t>
      </w:r>
      <w:r w:rsidR="004F1DE8">
        <w:t>an siellä asuville</w:t>
      </w:r>
      <w:r w:rsidR="000D1CD5">
        <w:t xml:space="preserve"> sukulaisille on tärkeä merkitys </w:t>
      </w:r>
      <w:r w:rsidR="004F1DE8">
        <w:t>koulunkäynnin mahdollistajana. Somalian hallinnon vuonna 2022 julkaiseman selvityksen mukaan 62 % somalialaisista kotitalouksista sai rahalähetyksiä kuukausittain ulkomailta. Rahalähetyksiä saavien perheet olivat 67 % valmiimpia panostamaan taloudellisesti koulutukseen verrattuna rahalähetyksiä saamattomiin perheisiin.</w:t>
      </w:r>
      <w:r w:rsidR="004F1DE8">
        <w:rPr>
          <w:rStyle w:val="Alaviitteenviite"/>
        </w:rPr>
        <w:footnoteReference w:id="102"/>
      </w:r>
    </w:p>
    <w:p w14:paraId="312187F4" w14:textId="6A877864" w:rsidR="006C63B2" w:rsidRDefault="00D974C2" w:rsidP="00D974C2">
      <w:r>
        <w:t>Koulunkäyntiä Somaliassa rajoittavat lisäksi edelleen jatkuva konflikti ja turvattomuus</w:t>
      </w:r>
      <w:r w:rsidR="00400DB4">
        <w:t>.</w:t>
      </w:r>
      <w:r w:rsidR="000C19FE">
        <w:rPr>
          <w:rStyle w:val="Alaviitteenviite"/>
        </w:rPr>
        <w:footnoteReference w:id="103"/>
      </w:r>
      <w:r w:rsidR="00400DB4">
        <w:t xml:space="preserve"> </w:t>
      </w:r>
      <w:r>
        <w:t>Erilaiset turvallisuusvälikohtaukset ovat kohdistuneet oppilaisiin</w:t>
      </w:r>
      <w:r w:rsidR="00E57A3A">
        <w:t>,</w:t>
      </w:r>
      <w:r>
        <w:t xml:space="preserve"> opettajiin ja kouluihin. </w:t>
      </w:r>
      <w:r w:rsidR="00400DB4">
        <w:t>Esimerkiksi v</w:t>
      </w:r>
      <w:r>
        <w:t>uoden 2025 aikana erilaiset hyökkäykset ja iskut keskeyttivät 150 000 lapsen koulunkäynnin.</w:t>
      </w:r>
      <w:r w:rsidR="00F06F1A">
        <w:rPr>
          <w:rStyle w:val="Alaviitteenviite"/>
        </w:rPr>
        <w:footnoteReference w:id="104"/>
      </w:r>
      <w:r>
        <w:t xml:space="preserve"> </w:t>
      </w:r>
      <w:r w:rsidR="00F06F1A">
        <w:t xml:space="preserve">Somalian hallintoa vastaan taisteleva </w:t>
      </w:r>
      <w:proofErr w:type="spellStart"/>
      <w:r w:rsidR="00F06F1A">
        <w:t>al-Shabaab</w:t>
      </w:r>
      <w:proofErr w:type="spellEnd"/>
      <w:r w:rsidR="00DF75BA">
        <w:t xml:space="preserve"> </w:t>
      </w:r>
      <w:r w:rsidR="00F06F1A">
        <w:t>-järjestö on tehnyt toistuvia hyökkäyksiä Somalian koulujärjestelmä</w:t>
      </w:r>
      <w:r w:rsidR="00DF75BA">
        <w:t xml:space="preserve">stä vastaavaa </w:t>
      </w:r>
      <w:r w:rsidR="00DF75BA" w:rsidRPr="00DF75BA">
        <w:t>opetus-, kulttuuri- ja korkeakoulutusministeriö</w:t>
      </w:r>
      <w:r w:rsidR="00DF75BA">
        <w:t>tä</w:t>
      </w:r>
      <w:r w:rsidR="00DF75BA" w:rsidRPr="00DF75BA">
        <w:t xml:space="preserve"> </w:t>
      </w:r>
      <w:r w:rsidR="00DF75BA">
        <w:t>vastaan. Järjestön mukaan ministeriö on vastuussa kouluissa käytetystä opetussuunnitelmasta, joka</w:t>
      </w:r>
      <w:r w:rsidR="001D4610">
        <w:t xml:space="preserve"> sen mukaan</w:t>
      </w:r>
      <w:r w:rsidR="00DF75BA">
        <w:t xml:space="preserve"> perustuu kristinuskoon. </w:t>
      </w:r>
      <w:r w:rsidR="00F06F1A">
        <w:t>Hyökkäysten ohella järjestö ilmoitti vuonna 2017 laatineensa uuden oman opetussuunnitelma</w:t>
      </w:r>
      <w:r w:rsidR="006C63B2">
        <w:t xml:space="preserve">n. Sen täytäntöönpanemiseksi järjestö sulki kouluja ja edellytti opettajilta kouluttautumista sen antaman opetussuunnitelman mukaisesti. Se edellytti myös Somalian hallinnon alueella asuvien opettajien matkustamista </w:t>
      </w:r>
      <w:proofErr w:type="spellStart"/>
      <w:r w:rsidR="006C63B2">
        <w:t>al-Shabaabin</w:t>
      </w:r>
      <w:proofErr w:type="spellEnd"/>
      <w:r w:rsidR="006C63B2">
        <w:t xml:space="preserve"> kontrolloimille alueille kouluttautumaan opetussuunnitelman omaksumiseksi. Kesäkuussa 2021 järjestö julkaisi uuden arabiankielisen opetussuunnitelman.</w:t>
      </w:r>
      <w:r w:rsidR="006C63B2">
        <w:rPr>
          <w:rStyle w:val="Alaviitteenviite"/>
        </w:rPr>
        <w:footnoteReference w:id="105"/>
      </w:r>
    </w:p>
    <w:p w14:paraId="41AE17E3" w14:textId="6BDA4F4F" w:rsidR="00400DB4" w:rsidRDefault="00D974C2" w:rsidP="00D974C2">
      <w:r>
        <w:t>Koululaiset ovat lisäksi olleet aseellisten joukkojen pakkorekrytointien ja seksuaalisen väkivallan kohteena.</w:t>
      </w:r>
      <w:r w:rsidR="00400DB4" w:rsidRPr="00400DB4">
        <w:rPr>
          <w:rStyle w:val="Alaviitteenviite"/>
        </w:rPr>
        <w:t xml:space="preserve"> </w:t>
      </w:r>
      <w:r w:rsidR="00400DB4">
        <w:rPr>
          <w:rStyle w:val="Alaviitteenviite"/>
        </w:rPr>
        <w:footnoteReference w:id="106"/>
      </w:r>
      <w:r>
        <w:t xml:space="preserve"> </w:t>
      </w:r>
    </w:p>
    <w:p w14:paraId="5616180F" w14:textId="0B4DE3DF" w:rsidR="004B51DF" w:rsidRDefault="00400DB4" w:rsidP="008A48A0">
      <w:r>
        <w:t>Kielteisesti lasten koulunkäyntimahdollisuuksiin ovat vaikuttaneet myös säiden ääri-ilmiöt. S</w:t>
      </w:r>
      <w:r w:rsidR="00D974C2">
        <w:t xml:space="preserve">adat tuhannet lapset ovat viime vuosien aikana </w:t>
      </w:r>
      <w:r w:rsidR="00E57A3A">
        <w:t>joutuneet jättämään</w:t>
      </w:r>
      <w:r w:rsidR="00D974C2">
        <w:t xml:space="preserve"> koulunkäyntinsä </w:t>
      </w:r>
      <w:r w:rsidR="00E57A3A">
        <w:t xml:space="preserve">kesken </w:t>
      </w:r>
      <w:r w:rsidR="00D974C2">
        <w:t>pitkään jatkuneen kuivuuden tai tulvien vuoksi. Esimerkiksi vuoden 2023 tulvat keskeyttivät koulunkäynnin 900 000 lapselta koulujen vaurioiduttua tai kun niitä käytettiin tilapäissuojina kodeistaan lähtemään joutuneille. Kotinsa jättämään joutuneiden lasten mahdollisuudet käydä koulua ovat heikommat kuin muilla.</w:t>
      </w:r>
      <w:r w:rsidR="00D974C2">
        <w:rPr>
          <w:rStyle w:val="Alaviitteenviite"/>
        </w:rPr>
        <w:footnoteReference w:id="107"/>
      </w:r>
    </w:p>
    <w:p w14:paraId="7C84288D" w14:textId="77777777" w:rsidR="002E0F9B" w:rsidRDefault="002E0F9B" w:rsidP="002E0F9B">
      <w:pPr>
        <w:pStyle w:val="Otsikko1"/>
      </w:pPr>
      <w:r w:rsidRPr="002E0F9B">
        <w:lastRenderedPageBreak/>
        <w:t>Toimiiko maassa muita, epävirallisia koulutusjärjestelmiä? Mitä niissä järjestettävästä opetuksesta tiedetään?</w:t>
      </w:r>
    </w:p>
    <w:p w14:paraId="75149DE2" w14:textId="77777777" w:rsidR="002E0F9B" w:rsidRDefault="002E0F9B" w:rsidP="002E0F9B">
      <w:r>
        <w:t xml:space="preserve">Osassa Somalimaata pääsy virallisen koulutuksen ja perusopetuksen piiriin on vaikeaa. Tämä koskee varsinkin maaseudulla liikkuvia paimentolaisia. Laajentaakseen koulutukseen pääsyä ja opetukseen osallistumista Somalimaan hallinto on luonut vaihtoehtoisia oppimisen väyliä. </w:t>
      </w:r>
      <w:proofErr w:type="spellStart"/>
      <w:r w:rsidRPr="00A13B18">
        <w:rPr>
          <w:lang w:val="en-US"/>
        </w:rPr>
        <w:t>Näitä</w:t>
      </w:r>
      <w:proofErr w:type="spellEnd"/>
      <w:r w:rsidRPr="00A13B18">
        <w:rPr>
          <w:lang w:val="en-US"/>
        </w:rPr>
        <w:t xml:space="preserve"> </w:t>
      </w:r>
      <w:proofErr w:type="spellStart"/>
      <w:r w:rsidRPr="00A13B18">
        <w:rPr>
          <w:lang w:val="en-US"/>
        </w:rPr>
        <w:t>ovat</w:t>
      </w:r>
      <w:proofErr w:type="spellEnd"/>
      <w:r w:rsidRPr="00A13B18">
        <w:rPr>
          <w:lang w:val="en-US"/>
        </w:rPr>
        <w:t xml:space="preserve"> Alternative Basic Education (ABE) -, Family Learning </w:t>
      </w:r>
      <w:proofErr w:type="spellStart"/>
      <w:r w:rsidRPr="00A13B18">
        <w:rPr>
          <w:lang w:val="en-US"/>
        </w:rPr>
        <w:t>Centres</w:t>
      </w:r>
      <w:proofErr w:type="spellEnd"/>
      <w:r w:rsidRPr="00A13B18">
        <w:rPr>
          <w:lang w:val="en-US"/>
        </w:rPr>
        <w:t xml:space="preserve"> - </w:t>
      </w:r>
      <w:proofErr w:type="spellStart"/>
      <w:r w:rsidRPr="00A13B18">
        <w:rPr>
          <w:lang w:val="en-US"/>
        </w:rPr>
        <w:t>sekä</w:t>
      </w:r>
      <w:proofErr w:type="spellEnd"/>
      <w:r w:rsidRPr="00A13B18">
        <w:rPr>
          <w:lang w:val="en-US"/>
        </w:rPr>
        <w:t xml:space="preserve"> Adult Learning </w:t>
      </w:r>
      <w:proofErr w:type="spellStart"/>
      <w:r w:rsidRPr="00A13B18">
        <w:rPr>
          <w:lang w:val="en-US"/>
        </w:rPr>
        <w:t>Centres</w:t>
      </w:r>
      <w:proofErr w:type="spellEnd"/>
      <w:r w:rsidRPr="00A13B18">
        <w:rPr>
          <w:lang w:val="en-US"/>
        </w:rPr>
        <w:t xml:space="preserve"> -</w:t>
      </w:r>
      <w:proofErr w:type="spellStart"/>
      <w:r w:rsidRPr="00A13B18">
        <w:rPr>
          <w:lang w:val="en-US"/>
        </w:rPr>
        <w:t>opetusohjelmat</w:t>
      </w:r>
      <w:proofErr w:type="spellEnd"/>
      <w:r>
        <w:rPr>
          <w:lang w:val="en-US"/>
        </w:rPr>
        <w:t xml:space="preserve">. </w:t>
      </w:r>
      <w:r w:rsidRPr="00EB1298">
        <w:t>Oh</w:t>
      </w:r>
      <w:r>
        <w:t>jelmien tavoitteena on nostaa koulutustasoa ja parantaa luku-, kirjoitus- ja laskutaitoa ulottamalla koulutusmahdollisuus opetuksen ulkopuolelle jääneille lapsille, perusopetuksen iän jo ylittäneille ja henkilöille, joilla ei ole mahdollisuutta päästä normaalin perusopetuksen piiriin.  O</w:t>
      </w:r>
      <w:r w:rsidRPr="00A13B18">
        <w:t>hjelmat käyttävät iltaisin ja iltapäivisin kouluja, jo</w:t>
      </w:r>
      <w:r>
        <w:t>tka ovat</w:t>
      </w:r>
      <w:r w:rsidRPr="00A13B18">
        <w:t xml:space="preserve"> päivisin </w:t>
      </w:r>
      <w:r>
        <w:t>tavanomaisessa koulu</w:t>
      </w:r>
      <w:r w:rsidRPr="00A13B18">
        <w:t>käytössä</w:t>
      </w:r>
      <w:r>
        <w:t>. ABE-ohjelma mahdollistaa 8-vuotta kestävän perusopetuksen suorittamisen tiivistetyssä muodossa viiden vuoden aikana.</w:t>
      </w:r>
      <w:r>
        <w:rPr>
          <w:rStyle w:val="Alaviitteenviite"/>
        </w:rPr>
        <w:footnoteReference w:id="108"/>
      </w:r>
      <w:r w:rsidRPr="00A13B18">
        <w:t xml:space="preserve"> </w:t>
      </w:r>
      <w:r>
        <w:t>ABE-ohjelman puitteissa perusopetukseen osallistuneet suorittavat saman loppukokeen kuin tavallisissa kouluissa perusopetuksen suorittaneet koululaiset. Kokeen läpäiseminen mahdollistaa jatko-opinnot toisen asteen oppilaitoksessa.</w:t>
      </w:r>
      <w:r>
        <w:rPr>
          <w:rStyle w:val="Alaviitteenviite"/>
        </w:rPr>
        <w:footnoteReference w:id="109"/>
      </w:r>
      <w:r>
        <w:t xml:space="preserve"> </w:t>
      </w:r>
      <w:r w:rsidRPr="00A13B18">
        <w:t xml:space="preserve"> </w:t>
      </w:r>
    </w:p>
    <w:p w14:paraId="12AE5427" w14:textId="7A2B21A8" w:rsidR="002E0F9B" w:rsidRDefault="002E0F9B" w:rsidP="002E0F9B">
      <w:r>
        <w:t xml:space="preserve">Myös Somalian liittovaltion järjestelmä mahdollistaa yleisen perusopetuksen rinnalla vaihtoehtoisen </w:t>
      </w:r>
      <w:r w:rsidRPr="00472AC5">
        <w:t>perusopetu</w:t>
      </w:r>
      <w:r>
        <w:t>ksen</w:t>
      </w:r>
      <w:r w:rsidRPr="00472AC5">
        <w:t xml:space="preserve"> ABE</w:t>
      </w:r>
      <w:r w:rsidR="00E57A3A">
        <w:t>-</w:t>
      </w:r>
      <w:r>
        <w:t xml:space="preserve">koulutusmallin, johon osallistumisen </w:t>
      </w:r>
      <w:r w:rsidRPr="00472AC5">
        <w:t>aloitusikä on 9 vuotta</w:t>
      </w:r>
      <w:r>
        <w:t>.</w:t>
      </w:r>
      <w:r w:rsidRPr="00472AC5">
        <w:t xml:space="preserve"> </w:t>
      </w:r>
      <w:r>
        <w:t xml:space="preserve">Malli on suunniteltu koulun ulkopuolelle joutuneille lapsille. </w:t>
      </w:r>
      <w:r w:rsidRPr="00472AC5">
        <w:t>ABE-ohjelma on muunneltu versio virallisesta 1.–8.-luokk</w:t>
      </w:r>
      <w:r>
        <w:t>ia koskevasta</w:t>
      </w:r>
      <w:r w:rsidRPr="00472AC5">
        <w:t xml:space="preserve"> perus</w:t>
      </w:r>
      <w:r>
        <w:t>opetusmallista</w:t>
      </w:r>
      <w:r w:rsidRPr="00472AC5">
        <w:t>.</w:t>
      </w:r>
      <w:r>
        <w:t xml:space="preserve"> Vaihtoehtoinen malli tukee joustavaa kouluttautumista ja opiskelua,</w:t>
      </w:r>
      <w:r w:rsidRPr="00472AC5">
        <w:t xml:space="preserve"> sillä sen avulla oppilaat voivat suorittaa peruskoulun vain neljässä vuodessa tavanomaisen kahdeksan vuoden sijaan. </w:t>
      </w:r>
      <w:r>
        <w:t xml:space="preserve">Myös siihen osallistuvat </w:t>
      </w:r>
      <w:r w:rsidRPr="00472AC5">
        <w:t xml:space="preserve">opiskelijat </w:t>
      </w:r>
      <w:r>
        <w:t>suorittavat</w:t>
      </w:r>
      <w:r w:rsidRPr="00472AC5">
        <w:t xml:space="preserve"> sen päätteeksi peruskoulun päättökokeen. </w:t>
      </w:r>
      <w:r>
        <w:t>Ohjelmalle</w:t>
      </w:r>
      <w:r w:rsidRPr="00472AC5">
        <w:t xml:space="preserve"> on ominaista tiivistetty opetussuunnitelma, nopeampi oppimisprosessi, joustavuus opintojen etenemisessä sekä mahdollisuus aloittaa tai lopettaa opinnot useissa eri vaiheissa.</w:t>
      </w:r>
      <w:r>
        <w:rPr>
          <w:rStyle w:val="Alaviitteenviite"/>
        </w:rPr>
        <w:footnoteReference w:id="110"/>
      </w:r>
    </w:p>
    <w:p w14:paraId="33F65F89" w14:textId="7DE4A438" w:rsidR="003E71B8" w:rsidRDefault="003E71B8" w:rsidP="002E0F9B">
      <w:r>
        <w:t xml:space="preserve">Vuosien 2021–2024 aikana Somaliassa toteutettiin ABE-koulutusmalliin kuuluva Bar </w:t>
      </w:r>
      <w:proofErr w:type="spellStart"/>
      <w:r>
        <w:t>ama</w:t>
      </w:r>
      <w:proofErr w:type="spellEnd"/>
      <w:r>
        <w:t xml:space="preserve"> </w:t>
      </w:r>
      <w:proofErr w:type="spellStart"/>
      <w:r>
        <w:t>Baro</w:t>
      </w:r>
      <w:proofErr w:type="spellEnd"/>
      <w:r>
        <w:t xml:space="preserve"> (Opeta tai opi / </w:t>
      </w:r>
      <w:proofErr w:type="spellStart"/>
      <w:r>
        <w:t>Teach</w:t>
      </w:r>
      <w:proofErr w:type="spellEnd"/>
      <w:r>
        <w:t xml:space="preserve"> </w:t>
      </w:r>
      <w:proofErr w:type="spellStart"/>
      <w:r>
        <w:t>or</w:t>
      </w:r>
      <w:proofErr w:type="spellEnd"/>
      <w:r>
        <w:t xml:space="preserve"> </w:t>
      </w:r>
      <w:proofErr w:type="spellStart"/>
      <w:r>
        <w:t>Learn</w:t>
      </w:r>
      <w:proofErr w:type="spellEnd"/>
      <w:r>
        <w:t>) -ohjelma, jonka rahoitti Yhdysvaltain kansainvälisen kehityksen rahasto (USAID</w:t>
      </w:r>
      <w:r>
        <w:rPr>
          <w:rStyle w:val="Alaviitteenviite"/>
        </w:rPr>
        <w:footnoteReference w:id="111"/>
      </w:r>
      <w:r>
        <w:t>). Ohjelma perustui Somalian valtakunnalliseen opetussuunnitelmaan ja sen tavoitteena oli tarjota epämuodollisen opetusohjelman puitteissa turvallisia perusopetuksen oppimisympäristöjä, jonka avulla oppilaat voivat parantaa luku-, kirjoitus- ja matemaattisia taitojaan. Ohjelman kohderyhmiä olivat erityisesti marginaaliryhmiin kuuluvat lapset, jotka ovat olleet syystä tai toisesta koulutusmahdollisuuksien ulkopuolella. Viisi vuotta kestäneen ohjelman avulla yli 100 000 lasta pääsi perusopetuksen piiriin</w:t>
      </w:r>
      <w:r w:rsidR="00BF14AD">
        <w:rPr>
          <w:rStyle w:val="Alaviitteenviite"/>
        </w:rPr>
        <w:footnoteReference w:id="112"/>
      </w:r>
      <w:r>
        <w:t>.</w:t>
      </w:r>
      <w:r w:rsidR="00A643CB">
        <w:rPr>
          <w:rStyle w:val="Alaviitteenviite"/>
        </w:rPr>
        <w:footnoteReference w:id="113"/>
      </w:r>
    </w:p>
    <w:p w14:paraId="01480C14" w14:textId="20B2D819" w:rsidR="00AB1F5C" w:rsidRDefault="00F01CDF" w:rsidP="002E0F9B">
      <w:r>
        <w:t>YK:n lasten järjestö UNICEF</w:t>
      </w:r>
      <w:r>
        <w:rPr>
          <w:rStyle w:val="Alaviitteenviite"/>
        </w:rPr>
        <w:footnoteReference w:id="114"/>
      </w:r>
      <w:r>
        <w:t xml:space="preserve">:n lokakuussa 2025 julkaiseman raportin mukaan se pilotoi vuonna 2024 yhteistyössä Somalian hallituksen ja paikallisten yhteistyökumppaneiden kanssa </w:t>
      </w:r>
      <w:r w:rsidR="004E438A">
        <w:t>koulupudokkaille lapsille</w:t>
      </w:r>
      <w:r>
        <w:t xml:space="preserve"> suunnatun </w:t>
      </w:r>
      <w:r w:rsidR="00E57A3A">
        <w:t>”</w:t>
      </w:r>
      <w:proofErr w:type="spellStart"/>
      <w:r w:rsidR="00E57A3A" w:rsidRPr="00F01CDF">
        <w:t>Teaching</w:t>
      </w:r>
      <w:proofErr w:type="spellEnd"/>
      <w:r w:rsidR="00E57A3A" w:rsidRPr="00F01CDF">
        <w:t xml:space="preserve"> at </w:t>
      </w:r>
      <w:proofErr w:type="spellStart"/>
      <w:r w:rsidR="00E57A3A" w:rsidRPr="00F01CDF">
        <w:t>the</w:t>
      </w:r>
      <w:proofErr w:type="spellEnd"/>
      <w:r w:rsidR="00E57A3A" w:rsidRPr="00F01CDF">
        <w:t xml:space="preserve"> </w:t>
      </w:r>
      <w:proofErr w:type="spellStart"/>
      <w:r w:rsidR="00E57A3A" w:rsidRPr="00F01CDF">
        <w:t>Right</w:t>
      </w:r>
      <w:proofErr w:type="spellEnd"/>
      <w:r w:rsidR="00E57A3A" w:rsidRPr="00F01CDF">
        <w:t xml:space="preserve"> Level</w:t>
      </w:r>
      <w:r w:rsidR="00E57A3A">
        <w:t>” -</w:t>
      </w:r>
      <w:r>
        <w:t>opetusohjelman</w:t>
      </w:r>
      <w:r w:rsidR="00444454">
        <w:t xml:space="preserve"> Somaliassa ja Somalimaassa</w:t>
      </w:r>
      <w:r>
        <w:t xml:space="preserve">. </w:t>
      </w:r>
      <w:r w:rsidR="004E438A">
        <w:t>Ohjelmaan</w:t>
      </w:r>
      <w:r>
        <w:t xml:space="preserve"> </w:t>
      </w:r>
      <w:r w:rsidR="000A6B24">
        <w:t>osallistu</w:t>
      </w:r>
      <w:r w:rsidR="00AB1F5C">
        <w:t>neet</w:t>
      </w:r>
      <w:r w:rsidR="000A6B24">
        <w:t xml:space="preserve"> lapset</w:t>
      </w:r>
      <w:r w:rsidR="004E438A">
        <w:t xml:space="preserve"> jaettiin </w:t>
      </w:r>
      <w:r w:rsidR="00AB1F5C">
        <w:t>taso</w:t>
      </w:r>
      <w:r w:rsidR="004E438A">
        <w:t>ryhmiin oman osaamistason mukaisesti riippumatta iästä</w:t>
      </w:r>
      <w:r w:rsidR="00AB1F5C">
        <w:t>, ja sen avulla oppilaita pyrittiin auttamaan saavuttamaan</w:t>
      </w:r>
      <w:r w:rsidR="000A6B24">
        <w:t xml:space="preserve"> </w:t>
      </w:r>
      <w:r w:rsidR="004E438A">
        <w:t xml:space="preserve">kolmannen luokan oppimäärään </w:t>
      </w:r>
      <w:r w:rsidR="00AB1F5C">
        <w:t xml:space="preserve">tavoitetaso. Lapset osallistuivat päivittäin järjestettävään tunnin mittaiseen opetukseen tavanomaisten matematiikan ja äidinkielen oppituntiensa lisäksi. </w:t>
      </w:r>
      <w:r w:rsidR="00AB1F5C">
        <w:lastRenderedPageBreak/>
        <w:t>Raportin mukaan lasten osaaminen kehittyi suotuisasti niin matematiikan kuin lukemisenkin osalta.</w:t>
      </w:r>
      <w:r w:rsidR="00AB1F5C">
        <w:rPr>
          <w:rStyle w:val="Alaviitteenviite"/>
        </w:rPr>
        <w:footnoteReference w:id="115"/>
      </w:r>
    </w:p>
    <w:p w14:paraId="44DF077A" w14:textId="12F7A578" w:rsidR="002E0F9B" w:rsidRDefault="002E0F9B" w:rsidP="002E0F9B">
      <w:r>
        <w:t>Koulunsa kesken jättänei</w:t>
      </w:r>
      <w:r w:rsidR="003608EC">
        <w:t>lle</w:t>
      </w:r>
      <w:r>
        <w:t xml:space="preserve"> ja </w:t>
      </w:r>
      <w:r w:rsidR="00AD57C2">
        <w:t>perusopetuksen täysin</w:t>
      </w:r>
      <w:r>
        <w:t xml:space="preserve"> ohittaneille </w:t>
      </w:r>
      <w:r w:rsidR="00AD2041">
        <w:t xml:space="preserve">Somalian </w:t>
      </w:r>
      <w:r w:rsidR="003608EC">
        <w:t xml:space="preserve">koulutusjärjestelmä tarjoaa </w:t>
      </w:r>
      <w:r w:rsidR="00AD57C2">
        <w:t>erilli</w:t>
      </w:r>
      <w:r w:rsidR="003608EC">
        <w:t>s</w:t>
      </w:r>
      <w:r w:rsidR="00AD57C2">
        <w:t>en</w:t>
      </w:r>
      <w:r>
        <w:t xml:space="preserve"> aikuiskoulutusohjelma</w:t>
      </w:r>
      <w:r w:rsidR="003608EC">
        <w:t>n</w:t>
      </w:r>
      <w:r>
        <w:t xml:space="preserve"> (</w:t>
      </w:r>
      <w:proofErr w:type="spellStart"/>
      <w:r>
        <w:t>Adult</w:t>
      </w:r>
      <w:proofErr w:type="spellEnd"/>
      <w:r>
        <w:t xml:space="preserve"> Basic </w:t>
      </w:r>
      <w:proofErr w:type="spellStart"/>
      <w:r>
        <w:t>Education</w:t>
      </w:r>
      <w:proofErr w:type="spellEnd"/>
      <w:r>
        <w:t xml:space="preserve">), joka </w:t>
      </w:r>
      <w:r w:rsidR="003608EC">
        <w:t>mahdollistaa</w:t>
      </w:r>
      <w:r>
        <w:t xml:space="preserve"> joustavan ensiasteen </w:t>
      </w:r>
      <w:r w:rsidR="00AD57C2">
        <w:t>koulutuksen</w:t>
      </w:r>
      <w:r>
        <w:t xml:space="preserve"> suorittamis</w:t>
      </w:r>
      <w:r w:rsidR="003608EC">
        <w:t>en</w:t>
      </w:r>
      <w:r>
        <w:t xml:space="preserve">. Sen puitteissa ensiasteen </w:t>
      </w:r>
      <w:r w:rsidR="003608EC">
        <w:t>opinnot</w:t>
      </w:r>
      <w:r>
        <w:t xml:space="preserve"> voi </w:t>
      </w:r>
      <w:r w:rsidR="003608EC">
        <w:t>tehdä</w:t>
      </w:r>
      <w:r>
        <w:t xml:space="preserve"> kolmessa vuodessa kahdeksan sijasta. Myös tälle koulutusohjelmalle on ominaista tiivistetty opetussuunnitelma ja joustavuus opintojen suorittamisessa. Koulutusohjelman aloittamisen alaikäraja on 18 vuotta.</w:t>
      </w:r>
      <w:r>
        <w:rPr>
          <w:rStyle w:val="Alaviitteenviite"/>
        </w:rPr>
        <w:footnoteReference w:id="116"/>
      </w:r>
      <w:r>
        <w:t xml:space="preserve"> </w:t>
      </w:r>
    </w:p>
    <w:p w14:paraId="1649F179" w14:textId="2A99CA0F" w:rsidR="004B4FC1" w:rsidRDefault="004B4FC1" w:rsidP="004B4FC1">
      <w:r>
        <w:t xml:space="preserve">Muodollisen yleisen koulutusjärjestelmän rinnalla Somaliassa järjestetään uskonnollista opetusta. Kolmen vuoden iässä lapsen on mahdollista osallistua koulutusjärjestelmään integroituun varhaisopetukseen </w:t>
      </w:r>
      <w:proofErr w:type="spellStart"/>
      <w:r>
        <w:t>koraanikouluissa</w:t>
      </w:r>
      <w:proofErr w:type="spellEnd"/>
      <w:r>
        <w:t xml:space="preserve">. Kolme vuotta kestävä koulu valmistaa lapsia alakouluun ja niissä tarjottava opetus painottuu uskontoon. Uskonnollisesti suuntautunutta yläkoulun opetusta tarjoaa </w:t>
      </w:r>
      <w:r w:rsidRPr="002E18A6">
        <w:t>1. tason islamilai</w:t>
      </w:r>
      <w:r>
        <w:t>set opistot</w:t>
      </w:r>
      <w:r>
        <w:rPr>
          <w:rStyle w:val="Alaviitteenviite"/>
        </w:rPr>
        <w:footnoteReference w:id="117"/>
      </w:r>
      <w:r>
        <w:t xml:space="preserve">. Opistoon pääseminen edellyttää kuitenkin aiempaa Koraanin ja islamin opiskelua moskeijassa tapahtuvassa opintopiirissä (somaliksi </w:t>
      </w:r>
      <w:proofErr w:type="spellStart"/>
      <w:r>
        <w:rPr>
          <w:i/>
          <w:iCs/>
        </w:rPr>
        <w:t>Halaqat</w:t>
      </w:r>
      <w:proofErr w:type="spellEnd"/>
      <w:r>
        <w:rPr>
          <w:i/>
          <w:iCs/>
        </w:rPr>
        <w:t>)</w:t>
      </w:r>
      <w:r>
        <w:t>. 13-vuotiaana aloitettavasta ja 2 vuotta kestävästä koulutuksesta annetaan islamilaisen peruskoulutuksen todistus. Koulusta valmistuneet voivat jatkaa opintojaan neljä vuotta kestävässä 2. tason islamilaisessa opistossa</w:t>
      </w:r>
      <w:r>
        <w:rPr>
          <w:rStyle w:val="Alaviitteenviite"/>
        </w:rPr>
        <w:footnoteReference w:id="118"/>
      </w:r>
      <w:r>
        <w:t>. Kyseinen oppilaitos rinnastuu toisen asteen koulutukseen ja siitä annetaan päättötodistus.</w:t>
      </w:r>
      <w:r>
        <w:rPr>
          <w:rStyle w:val="Alaviitteenviite"/>
        </w:rPr>
        <w:footnoteReference w:id="119"/>
      </w:r>
      <w:r>
        <w:t xml:space="preserve"> </w:t>
      </w:r>
    </w:p>
    <w:p w14:paraId="69BE3E2B" w14:textId="5A4E1E60" w:rsidR="000E7AC5" w:rsidRDefault="000E7AC5" w:rsidP="000E7AC5">
      <w:pPr>
        <w:pStyle w:val="Otsikko1"/>
      </w:pPr>
      <w:r w:rsidRPr="000E7AC5">
        <w:t>Opetetaanko Somalian virallisen koulutusjärjestelmän tai muiden epävirallisten koulutusjärjestelmien puitteissa luku- ja kirjoitustaitoa</w:t>
      </w:r>
      <w:r w:rsidR="00262A98">
        <w:rPr>
          <w:rStyle w:val="Alaviitteenviite"/>
        </w:rPr>
        <w:footnoteReference w:id="120"/>
      </w:r>
      <w:r w:rsidRPr="000E7AC5">
        <w:t>? Miten yleistä luku -ja kirjoitustaidottomuus maassa on ja mitkä seikat vaikuttavat siihen?</w:t>
      </w:r>
      <w:r>
        <w:t xml:space="preserve"> </w:t>
      </w:r>
    </w:p>
    <w:p w14:paraId="40FBC873" w14:textId="0B29CDA3" w:rsidR="007177B8" w:rsidRDefault="007177B8" w:rsidP="006A5656">
      <w:r>
        <w:t>Somalimaan virallisen ja epävirallisen koulutusjärjestelmän puitteissa opetetaan luku- ja kirjoitustaitoa.</w:t>
      </w:r>
      <w:r w:rsidR="00311F9C">
        <w:rPr>
          <w:rStyle w:val="Alaviitteenviite"/>
        </w:rPr>
        <w:footnoteReference w:id="121"/>
      </w:r>
      <w:r>
        <w:t xml:space="preserve"> </w:t>
      </w:r>
      <w:r w:rsidR="00311F9C">
        <w:t xml:space="preserve">Opetuksen taso on kuitenkin heikko, mikä vaikuttaa </w:t>
      </w:r>
      <w:r w:rsidR="00C43F21">
        <w:t xml:space="preserve">kielteisesti </w:t>
      </w:r>
      <w:r w:rsidR="00311F9C">
        <w:t>luku</w:t>
      </w:r>
      <w:r w:rsidR="00B37B4A">
        <w:t>- ja kirjoitus</w:t>
      </w:r>
      <w:r w:rsidR="00311F9C">
        <w:t>taidon kehittymiseen.</w:t>
      </w:r>
      <w:r w:rsidR="00311F9C">
        <w:rPr>
          <w:rStyle w:val="Alaviitteenviite"/>
        </w:rPr>
        <w:footnoteReference w:id="122"/>
      </w:r>
    </w:p>
    <w:p w14:paraId="7409473F" w14:textId="4402B3A8" w:rsidR="0053778A" w:rsidRDefault="00C43F21" w:rsidP="006A5656">
      <w:r>
        <w:t xml:space="preserve">Myös </w:t>
      </w:r>
      <w:r w:rsidR="00D46143">
        <w:t>Somalian virallisen koulutusjärjestelmän ja epävirallisten koulutusjärjestelmien puitteissa opetetaan luku- ja kirjoitustaitoa.</w:t>
      </w:r>
      <w:r w:rsidR="00D46143">
        <w:rPr>
          <w:rStyle w:val="Alaviitteenviite"/>
        </w:rPr>
        <w:footnoteReference w:id="123"/>
      </w:r>
      <w:r w:rsidR="00D46143">
        <w:t xml:space="preserve"> </w:t>
      </w:r>
      <w:r>
        <w:t>Opetuksen heikko</w:t>
      </w:r>
      <w:r w:rsidR="001811CD">
        <w:t xml:space="preserve"> taso</w:t>
      </w:r>
      <w:r w:rsidR="002F5DD1">
        <w:t xml:space="preserve"> </w:t>
      </w:r>
      <w:r>
        <w:t>vaikuttaa kielteisesti luku- ja kirjoitustaidon kehittymiseen.</w:t>
      </w:r>
      <w:r w:rsidR="00D46143">
        <w:rPr>
          <w:rStyle w:val="Alaviitteenviite"/>
        </w:rPr>
        <w:footnoteReference w:id="124"/>
      </w:r>
      <w:r w:rsidR="00563C57">
        <w:t xml:space="preserve"> </w:t>
      </w:r>
    </w:p>
    <w:p w14:paraId="145D0983" w14:textId="3B3CB004" w:rsidR="000012E9" w:rsidRDefault="000012E9" w:rsidP="006A5656">
      <w:r>
        <w:lastRenderedPageBreak/>
        <w:t xml:space="preserve">Islamia opettavissa </w:t>
      </w:r>
      <w:proofErr w:type="spellStart"/>
      <w:r>
        <w:t>koraanikouluissa</w:t>
      </w:r>
      <w:proofErr w:type="spellEnd"/>
      <w:r>
        <w:t xml:space="preserve"> lukemista ja kirjoittamista opetetaan pääasiassa arabiaksi.</w:t>
      </w:r>
      <w:r>
        <w:rPr>
          <w:rStyle w:val="Alaviitteenviite"/>
        </w:rPr>
        <w:footnoteReference w:id="125"/>
      </w:r>
    </w:p>
    <w:p w14:paraId="484B6BC9" w14:textId="36383494" w:rsidR="00082E44" w:rsidRDefault="000C19FE" w:rsidP="006A5656">
      <w:r>
        <w:t>Aikuisten luku- ja kirjoitustaitoaste Somaliassa on yksi maailman alhaisimmista.</w:t>
      </w:r>
      <w:r>
        <w:rPr>
          <w:rStyle w:val="Alaviitteenviite"/>
        </w:rPr>
        <w:footnoteReference w:id="126"/>
      </w:r>
      <w:r>
        <w:t xml:space="preserve"> </w:t>
      </w:r>
      <w:r w:rsidR="00C555AD">
        <w:t>Somalian tilastokeskuksen helmikuussa 2023 julkaiseman kotitaloustutkimuksen</w:t>
      </w:r>
      <w:r w:rsidR="00297066">
        <w:rPr>
          <w:rStyle w:val="Alaviitteenviite"/>
        </w:rPr>
        <w:footnoteReference w:id="127"/>
      </w:r>
      <w:r w:rsidR="00C555AD">
        <w:t xml:space="preserve"> mukaan </w:t>
      </w:r>
      <w:r w:rsidR="00DB4E50">
        <w:t>Somalian väestöstä hieman yli puolella (54 %) on lukutaito. Taito on yleisempi miehillä, joista</w:t>
      </w:r>
      <w:r w:rsidR="002F5DD1">
        <w:t xml:space="preserve"> 63 %</w:t>
      </w:r>
      <w:r w:rsidR="00DB4E50">
        <w:t xml:space="preserve"> </w:t>
      </w:r>
      <w:r w:rsidR="002F5DD1">
        <w:t>on lukutaitoisia</w:t>
      </w:r>
      <w:r w:rsidR="00DB4E50">
        <w:t>. Naisten keskuudessa lukutaito on 45 %:</w:t>
      </w:r>
      <w:proofErr w:type="spellStart"/>
      <w:r w:rsidR="00DB4E50">
        <w:t>lla</w:t>
      </w:r>
      <w:proofErr w:type="spellEnd"/>
      <w:r w:rsidR="00DB4E50">
        <w:t>.</w:t>
      </w:r>
      <w:r w:rsidR="00CF2F69">
        <w:rPr>
          <w:rStyle w:val="Alaviitteenviite"/>
        </w:rPr>
        <w:footnoteReference w:id="128"/>
      </w:r>
      <w:r w:rsidR="00CF2F69">
        <w:t xml:space="preserve"> Tyttöjen ja naisten heikompi lukutaito on yhteydessä heidän vähäisempään koulutukseen.</w:t>
      </w:r>
      <w:r w:rsidR="00CF2F69">
        <w:rPr>
          <w:rStyle w:val="Alaviitteenviite"/>
        </w:rPr>
        <w:footnoteReference w:id="129"/>
      </w:r>
      <w:r w:rsidR="00C555AD">
        <w:t xml:space="preserve"> </w:t>
      </w:r>
      <w:r w:rsidR="00DB4E50">
        <w:t>Lukutaito vaihtelee merkittävästi myös ikäryhmittäin</w:t>
      </w:r>
      <w:r w:rsidR="00694662">
        <w:t xml:space="preserve"> ja alueellisesti. Lukutaidottomuus on sitä yleisempää, mitä vanhemmasta henkilöstä on kyse. Lukutaidon omaavien suhteellinen osuus on suurempi kaupungeissa (61 %) verrattuna maaseutualueisiin (49 %). Paimentolaisalueilla lukutaito on tutkimukseen mukaan vain joka viidennellä (21 %).</w:t>
      </w:r>
      <w:r w:rsidR="00694662">
        <w:rPr>
          <w:rStyle w:val="Alaviitteenviite"/>
        </w:rPr>
        <w:footnoteReference w:id="130"/>
      </w:r>
      <w:r w:rsidR="00694662">
        <w:t xml:space="preserve">  </w:t>
      </w:r>
    </w:p>
    <w:p w14:paraId="4C365DB8" w14:textId="5629D458" w:rsidR="00C43F21" w:rsidRDefault="00082E44" w:rsidP="00712961">
      <w:proofErr w:type="spellStart"/>
      <w:r>
        <w:t>Cumar</w:t>
      </w:r>
      <w:proofErr w:type="spellEnd"/>
      <w:r>
        <w:t xml:space="preserve"> et al. tutkijaryhmän vuonna 2025 julkaisema</w:t>
      </w:r>
      <w:r w:rsidR="00CF2F69">
        <w:t>n</w:t>
      </w:r>
      <w:r>
        <w:t xml:space="preserve"> selvityksen mukaan lukutaito Somalian alueella vaihtelee maakunnittain merkittävästi. Somalimaan alueella lukutai</w:t>
      </w:r>
      <w:r w:rsidR="009962C8">
        <w:t xml:space="preserve">toisten </w:t>
      </w:r>
      <w:r>
        <w:t xml:space="preserve">suhteellinen osuus on </w:t>
      </w:r>
      <w:r w:rsidR="00CF2F69">
        <w:t xml:space="preserve">selvityksen mukaan </w:t>
      </w:r>
      <w:r w:rsidR="009962C8">
        <w:t>suurinta</w:t>
      </w:r>
      <w:r>
        <w:t xml:space="preserve"> </w:t>
      </w:r>
      <w:proofErr w:type="spellStart"/>
      <w:r>
        <w:t>Soolin</w:t>
      </w:r>
      <w:proofErr w:type="spellEnd"/>
      <w:r>
        <w:t xml:space="preserve"> </w:t>
      </w:r>
      <w:r w:rsidR="00226166">
        <w:t xml:space="preserve">(n. 63 %) </w:t>
      </w:r>
      <w:r>
        <w:t xml:space="preserve">ja </w:t>
      </w:r>
      <w:proofErr w:type="spellStart"/>
      <w:r>
        <w:t>Togdheerin</w:t>
      </w:r>
      <w:proofErr w:type="spellEnd"/>
      <w:r w:rsidR="00226166">
        <w:t xml:space="preserve"> (60 %)</w:t>
      </w:r>
      <w:r>
        <w:t xml:space="preserve"> maakuntien alueella</w:t>
      </w:r>
      <w:r w:rsidR="009962C8">
        <w:t xml:space="preserve">. Vähäisintä se on </w:t>
      </w:r>
      <w:proofErr w:type="spellStart"/>
      <w:r w:rsidR="009962C8">
        <w:t>Sanaagin</w:t>
      </w:r>
      <w:proofErr w:type="spellEnd"/>
      <w:r w:rsidR="009962C8">
        <w:t xml:space="preserve"> ja </w:t>
      </w:r>
      <w:proofErr w:type="spellStart"/>
      <w:r w:rsidR="009962C8">
        <w:t>Awdalin</w:t>
      </w:r>
      <w:proofErr w:type="spellEnd"/>
      <w:r w:rsidR="009962C8">
        <w:t xml:space="preserve"> maakunnissa, missä </w:t>
      </w:r>
      <w:r w:rsidR="00C43F21">
        <w:t>lukutaitoisia on</w:t>
      </w:r>
      <w:r w:rsidR="009962C8">
        <w:t xml:space="preserve"> 50–56 %</w:t>
      </w:r>
      <w:r w:rsidR="000E7AC5">
        <w:t xml:space="preserve"> väestöstä</w:t>
      </w:r>
      <w:r w:rsidR="009962C8">
        <w:t>.</w:t>
      </w:r>
      <w:r w:rsidR="009962C8">
        <w:rPr>
          <w:rStyle w:val="Alaviitteenviite"/>
        </w:rPr>
        <w:footnoteReference w:id="131"/>
      </w:r>
      <w:r w:rsidR="009962C8">
        <w:t xml:space="preserve"> BBC:n syyskuussa 2023 julkaisema</w:t>
      </w:r>
      <w:r w:rsidR="00C618F0">
        <w:t>n</w:t>
      </w:r>
      <w:r w:rsidR="009962C8">
        <w:t xml:space="preserve"> artikkelin mukaan Somalimaassa on kuitenkin alueita, missä aikuisväestöstä 75 % on luku</w:t>
      </w:r>
      <w:r w:rsidR="00C43F21">
        <w:t>taidottomia</w:t>
      </w:r>
      <w:r w:rsidR="009962C8">
        <w:t>.</w:t>
      </w:r>
      <w:r w:rsidR="009962C8">
        <w:rPr>
          <w:rStyle w:val="Alaviitteenviite"/>
        </w:rPr>
        <w:footnoteReference w:id="132"/>
      </w:r>
      <w:r w:rsidR="00C618F0">
        <w:t xml:space="preserve"> </w:t>
      </w:r>
      <w:r w:rsidR="000E7AC5">
        <w:t xml:space="preserve">Saman suuntainen tieto on löydettävissä </w:t>
      </w:r>
      <w:proofErr w:type="spellStart"/>
      <w:r w:rsidR="00C618F0">
        <w:t>Eurasia</w:t>
      </w:r>
      <w:r w:rsidR="007C2A09">
        <w:t>review</w:t>
      </w:r>
      <w:proofErr w:type="spellEnd"/>
      <w:r w:rsidR="007C2A09">
        <w:t xml:space="preserve"> -uutissivuston tammikuussa 2024 julkaisema</w:t>
      </w:r>
      <w:r w:rsidR="000E7AC5">
        <w:t xml:space="preserve">sta artikkelista. Sen </w:t>
      </w:r>
      <w:r w:rsidR="007C2A09">
        <w:t>mukaan lukutaidottomien määrä Somalimaassa on useilla alueilla 70 %</w:t>
      </w:r>
      <w:r w:rsidR="000E7AC5">
        <w:t>, ja se koskee etenkin naisia ja vanhempia ikäluokkia</w:t>
      </w:r>
      <w:r w:rsidR="007C2A09">
        <w:t>.</w:t>
      </w:r>
      <w:r w:rsidR="007C2A09">
        <w:rPr>
          <w:rStyle w:val="Alaviitteenviite"/>
        </w:rPr>
        <w:footnoteReference w:id="133"/>
      </w:r>
      <w:r w:rsidR="00694662">
        <w:t xml:space="preserve"> </w:t>
      </w:r>
    </w:p>
    <w:p w14:paraId="477F361B" w14:textId="761CDC25" w:rsidR="00712961" w:rsidRDefault="00712961" w:rsidP="00712961">
      <w:r>
        <w:t>Lukutaito on vähäisempää maaseudulla ja paimentolaisalueilla.</w:t>
      </w:r>
      <w:r>
        <w:rPr>
          <w:rStyle w:val="Alaviitteenviite"/>
        </w:rPr>
        <w:footnoteReference w:id="134"/>
      </w:r>
      <w:r>
        <w:t xml:space="preserve"> Somalimaan tilastokeskuksen vuonna 2020 julkaiseman väestö- ja terveystutkimuksen mukaan somalimaalaisista 15–49 -vuotiaista paimentolaisnaisista lukutaitoisia on vain 5 %. Kaikista samaan ikäluokkaan kuuluvista somalimaalaisista naisista lukutaitoisia tutkimuksen mukaan on 41 %. Lähteen mukaan naisten lukutaito kaupunkialueilla on yleisempää (yli 50 %) maaseutuun (n. 33 %) verrattuna.</w:t>
      </w:r>
      <w:r>
        <w:rPr>
          <w:rStyle w:val="Alaviitteenviite"/>
        </w:rPr>
        <w:footnoteReference w:id="135"/>
      </w:r>
      <w:r>
        <w:t xml:space="preserve"> </w:t>
      </w:r>
      <w:r w:rsidRPr="00C634D3">
        <w:t>Somalimaan opetus- ja tiedeministeriö</w:t>
      </w:r>
      <w:r>
        <w:t>n vuonna 2024 julkaiseman suunnitelman mukaan tavoitteena on vähentää aikuisväestön lukutaidottomuusaste 55 %:sta 35 %:iin vuoteen 2026 mennessä.</w:t>
      </w:r>
      <w:r>
        <w:rPr>
          <w:rStyle w:val="Alaviitteenviite"/>
        </w:rPr>
        <w:footnoteReference w:id="136"/>
      </w:r>
    </w:p>
    <w:p w14:paraId="63178638" w14:textId="5BD72D30" w:rsidR="004913E2" w:rsidRDefault="004913E2" w:rsidP="006A5656">
      <w:r>
        <w:t xml:space="preserve">Somalian etelä- ja keskiosien alueella </w:t>
      </w:r>
      <w:r w:rsidR="00C43F21">
        <w:t>lukutaitoisten määrä</w:t>
      </w:r>
      <w:r>
        <w:t xml:space="preserve"> on korkeinta </w:t>
      </w:r>
      <w:proofErr w:type="spellStart"/>
      <w:r>
        <w:t>Banadirin</w:t>
      </w:r>
      <w:proofErr w:type="spellEnd"/>
      <w:r>
        <w:t xml:space="preserve"> ja </w:t>
      </w:r>
      <w:proofErr w:type="spellStart"/>
      <w:r>
        <w:t>Lower</w:t>
      </w:r>
      <w:proofErr w:type="spellEnd"/>
      <w:r>
        <w:t xml:space="preserve"> </w:t>
      </w:r>
      <w:proofErr w:type="spellStart"/>
      <w:r>
        <w:t>Shabellen</w:t>
      </w:r>
      <w:proofErr w:type="spellEnd"/>
      <w:r>
        <w:t xml:space="preserve"> maakunnissa</w:t>
      </w:r>
      <w:r w:rsidR="00712961">
        <w:t xml:space="preserve">, missä </w:t>
      </w:r>
      <w:r w:rsidR="00C43F21">
        <w:t>heidän</w:t>
      </w:r>
      <w:r>
        <w:t xml:space="preserve"> suhteellinen osuu</w:t>
      </w:r>
      <w:r w:rsidR="00C43F21">
        <w:t>tensa</w:t>
      </w:r>
      <w:r>
        <w:t xml:space="preserve"> väestöstä on 58–63 %. Alhaisinta </w:t>
      </w:r>
      <w:r w:rsidR="00712961">
        <w:t>lukutaito</w:t>
      </w:r>
      <w:r>
        <w:t xml:space="preserve"> on </w:t>
      </w:r>
      <w:proofErr w:type="spellStart"/>
      <w:r w:rsidR="00712961">
        <w:t>Middle</w:t>
      </w:r>
      <w:proofErr w:type="spellEnd"/>
      <w:r w:rsidR="00712961">
        <w:t xml:space="preserve"> </w:t>
      </w:r>
      <w:proofErr w:type="spellStart"/>
      <w:r w:rsidR="00712961">
        <w:t>Shabellen</w:t>
      </w:r>
      <w:proofErr w:type="spellEnd"/>
      <w:r w:rsidR="00712961">
        <w:t xml:space="preserve"> (22 %) ja </w:t>
      </w:r>
      <w:proofErr w:type="spellStart"/>
      <w:r w:rsidR="00712961">
        <w:t>Bakoolin</w:t>
      </w:r>
      <w:proofErr w:type="spellEnd"/>
      <w:r w:rsidR="00712961">
        <w:t xml:space="preserve"> (32 %) m</w:t>
      </w:r>
      <w:r>
        <w:t>aakunnissa</w:t>
      </w:r>
      <w:r w:rsidR="00712961">
        <w:t>. Muissa maakunnissa lukutaitoaste on jotain tältä väliltä. Kaikista maakunnista ei kuitenkaan ole tietoa saatavilla.</w:t>
      </w:r>
      <w:r w:rsidR="00712961">
        <w:rPr>
          <w:rStyle w:val="Alaviitteenviite"/>
        </w:rPr>
        <w:footnoteReference w:id="137"/>
      </w:r>
      <w:r>
        <w:t xml:space="preserve"> </w:t>
      </w:r>
    </w:p>
    <w:p w14:paraId="3A60B95A" w14:textId="02CC04D7" w:rsidR="003057E3" w:rsidRPr="005433DA" w:rsidRDefault="005D0E24" w:rsidP="008A48A0">
      <w:r>
        <w:lastRenderedPageBreak/>
        <w:t>Luku</w:t>
      </w:r>
      <w:r w:rsidR="00955A6B">
        <w:t>- ja kirjoistus</w:t>
      </w:r>
      <w:r>
        <w:t xml:space="preserve">taidon hankkimisen kannalta koulutusjärjestelmällä on </w:t>
      </w:r>
      <w:r w:rsidR="00955A6B">
        <w:t>merkittävä</w:t>
      </w:r>
      <w:r>
        <w:t xml:space="preserve"> asema.</w:t>
      </w:r>
      <w:r w:rsidR="00955A6B">
        <w:t xml:space="preserve"> </w:t>
      </w:r>
      <w:r w:rsidR="00113F3F">
        <w:t>K</w:t>
      </w:r>
      <w:r w:rsidR="00444454">
        <w:t>o</w:t>
      </w:r>
      <w:r w:rsidR="00955A6B">
        <w:t>ulutuspalvelui</w:t>
      </w:r>
      <w:r w:rsidR="00113F3F">
        <w:t>den heikko taso sekä koulutukseen</w:t>
      </w:r>
      <w:r w:rsidR="00955A6B">
        <w:t xml:space="preserve"> pääsyä koskevat rajoitteet, </w:t>
      </w:r>
      <w:r w:rsidR="00113F3F">
        <w:t xml:space="preserve">kuten perinteiset kulttuuriset käytänteet, turvattomuus, palveluita koskeva heikko hallinto ja huono infrastruktuuri, </w:t>
      </w:r>
      <w:r w:rsidR="00444454">
        <w:t>köyhyy</w:t>
      </w:r>
      <w:r w:rsidR="00113F3F">
        <w:t xml:space="preserve">s </w:t>
      </w:r>
      <w:r w:rsidR="00955A6B">
        <w:t xml:space="preserve">ja </w:t>
      </w:r>
      <w:r w:rsidR="00C43F21">
        <w:t xml:space="preserve">pätevien </w:t>
      </w:r>
      <w:r w:rsidR="00955A6B">
        <w:t>opettaj</w:t>
      </w:r>
      <w:r w:rsidR="00C43F21">
        <w:t xml:space="preserve">ien </w:t>
      </w:r>
      <w:r w:rsidR="00955A6B">
        <w:t>pula ovat keskeisimpiä syitä sille, miksi maan luku- ja kirjoitustaito</w:t>
      </w:r>
      <w:r w:rsidR="00A66F0F">
        <w:t xml:space="preserve"> on alhainen.</w:t>
      </w:r>
      <w:r>
        <w:rPr>
          <w:rStyle w:val="Alaviitteenviite"/>
        </w:rPr>
        <w:footnoteReference w:id="138"/>
      </w:r>
      <w:r w:rsidR="00A66F0F">
        <w:t xml:space="preserve"> Niillä alueilla, missä pääsy koulutukseen on suhteellisesti ottaen helpompaa, myös lukutaitoaste on korkeampi.</w:t>
      </w:r>
      <w:r w:rsidR="00A66F0F">
        <w:rPr>
          <w:rStyle w:val="Alaviitteenviite"/>
        </w:rPr>
        <w:footnoteReference w:id="139"/>
      </w:r>
      <w:r w:rsidR="00A66F0F">
        <w:t xml:space="preserve"> </w:t>
      </w:r>
    </w:p>
    <w:bookmarkEnd w:id="0"/>
    <w:p w14:paraId="2EE26E9F" w14:textId="77777777" w:rsidR="00082DFE" w:rsidRPr="00FF6395" w:rsidRDefault="00082DFE" w:rsidP="00543F66">
      <w:pPr>
        <w:pStyle w:val="Otsikko2"/>
        <w:numPr>
          <w:ilvl w:val="0"/>
          <w:numId w:val="0"/>
        </w:numPr>
        <w:rPr>
          <w:lang w:val="en-US"/>
        </w:rPr>
      </w:pPr>
      <w:proofErr w:type="spellStart"/>
      <w:r w:rsidRPr="00FF6395">
        <w:rPr>
          <w:lang w:val="en-US"/>
        </w:rPr>
        <w:t>Lähteet</w:t>
      </w:r>
      <w:proofErr w:type="spellEnd"/>
    </w:p>
    <w:p w14:paraId="5B46928E" w14:textId="2EF67D8D" w:rsidR="006C1E43" w:rsidRPr="00FF6395" w:rsidRDefault="006C1E43" w:rsidP="005433DA">
      <w:pPr>
        <w:jc w:val="left"/>
      </w:pPr>
      <w:r>
        <w:rPr>
          <w:lang w:val="en-US"/>
        </w:rPr>
        <w:t>AACRAO (</w:t>
      </w:r>
      <w:r w:rsidRPr="006C1E43">
        <w:rPr>
          <w:lang w:val="en-US"/>
        </w:rPr>
        <w:t>American Association of Collegiate Registrars and Admissions Officers</w:t>
      </w:r>
      <w:r>
        <w:rPr>
          <w:lang w:val="en-US"/>
        </w:rPr>
        <w:t xml:space="preserve">) 25.6.2021. </w:t>
      </w:r>
      <w:r w:rsidRPr="00FF6395">
        <w:rPr>
          <w:i/>
          <w:iCs/>
        </w:rPr>
        <w:t xml:space="preserve">Somalia. </w:t>
      </w:r>
      <w:proofErr w:type="spellStart"/>
      <w:r w:rsidRPr="00FF6395">
        <w:rPr>
          <w:i/>
          <w:iCs/>
        </w:rPr>
        <w:t>Overview</w:t>
      </w:r>
      <w:proofErr w:type="spellEnd"/>
      <w:r w:rsidRPr="00FF6395">
        <w:t xml:space="preserve">. </w:t>
      </w:r>
      <w:hyperlink r:id="rId9" w:history="1">
        <w:r w:rsidRPr="00FF6395">
          <w:rPr>
            <w:rStyle w:val="Hyperlinkki"/>
          </w:rPr>
          <w:t>https://www.aacrao.org/edge/country/somalia/</w:t>
        </w:r>
      </w:hyperlink>
      <w:r w:rsidRPr="00FF6395">
        <w:t xml:space="preserve"> (käyty 30.9.2026).</w:t>
      </w:r>
    </w:p>
    <w:p w14:paraId="129EB5C1" w14:textId="45AA4032" w:rsidR="00EC0EFA" w:rsidRPr="00EC0EFA" w:rsidRDefault="00EC0EFA" w:rsidP="005433DA">
      <w:pPr>
        <w:jc w:val="left"/>
      </w:pPr>
      <w:proofErr w:type="spellStart"/>
      <w:r w:rsidRPr="00FF6395">
        <w:t>Abdulahi</w:t>
      </w:r>
      <w:proofErr w:type="spellEnd"/>
      <w:r w:rsidRPr="00FF6395">
        <w:t xml:space="preserve">, </w:t>
      </w:r>
      <w:proofErr w:type="spellStart"/>
      <w:r w:rsidRPr="00FF6395">
        <w:t>Uweis</w:t>
      </w:r>
      <w:proofErr w:type="spellEnd"/>
      <w:r w:rsidR="002F5DD1" w:rsidRPr="00FF6395">
        <w:t xml:space="preserve"> &amp;</w:t>
      </w:r>
      <w:r w:rsidRPr="00FF6395">
        <w:t xml:space="preserve"> </w:t>
      </w:r>
      <w:proofErr w:type="spellStart"/>
      <w:r w:rsidRPr="00FF6395">
        <w:t>Barise</w:t>
      </w:r>
      <w:proofErr w:type="spellEnd"/>
      <w:r w:rsidRPr="00FF6395">
        <w:t xml:space="preserve">, </w:t>
      </w:r>
      <w:proofErr w:type="spellStart"/>
      <w:r w:rsidRPr="00FF6395">
        <w:t>Abdullahi</w:t>
      </w:r>
      <w:proofErr w:type="spellEnd"/>
      <w:r w:rsidRPr="00FF6395">
        <w:t xml:space="preserve"> A.</w:t>
      </w:r>
      <w:r w:rsidR="002F5DD1" w:rsidRPr="00FF6395">
        <w:t xml:space="preserve"> &amp;</w:t>
      </w:r>
      <w:r w:rsidRPr="00FF6395">
        <w:t xml:space="preserve"> </w:t>
      </w:r>
      <w:proofErr w:type="spellStart"/>
      <w:r w:rsidRPr="00FF6395">
        <w:t>Kusow</w:t>
      </w:r>
      <w:proofErr w:type="spellEnd"/>
      <w:r w:rsidRPr="00FF6395">
        <w:t xml:space="preserve">, </w:t>
      </w:r>
      <w:proofErr w:type="spellStart"/>
      <w:r w:rsidRPr="00FF6395">
        <w:t>Abdi</w:t>
      </w:r>
      <w:proofErr w:type="spellEnd"/>
      <w:r w:rsidRPr="00FF6395">
        <w:t xml:space="preserve"> Mohamed</w:t>
      </w:r>
      <w:r w:rsidR="002F5DD1" w:rsidRPr="00FF6395">
        <w:t xml:space="preserve"> &amp;</w:t>
      </w:r>
      <w:r w:rsidRPr="00FF6395">
        <w:t xml:space="preserve"> </w:t>
      </w:r>
      <w:proofErr w:type="spellStart"/>
      <w:r w:rsidRPr="00FF6395">
        <w:t>Muhumed</w:t>
      </w:r>
      <w:proofErr w:type="spellEnd"/>
      <w:r w:rsidRPr="00FF6395">
        <w:t xml:space="preserve">, </w:t>
      </w:r>
      <w:proofErr w:type="spellStart"/>
      <w:r w:rsidRPr="00FF6395">
        <w:t>Abdirisak</w:t>
      </w:r>
      <w:proofErr w:type="spellEnd"/>
      <w:r w:rsidRPr="00FF6395">
        <w:t xml:space="preserve"> Aden</w:t>
      </w:r>
      <w:r w:rsidR="002F5DD1" w:rsidRPr="00FF6395">
        <w:t xml:space="preserve"> &amp;</w:t>
      </w:r>
      <w:r w:rsidRPr="00FF6395">
        <w:t xml:space="preserve"> Said, </w:t>
      </w:r>
      <w:proofErr w:type="spellStart"/>
      <w:r w:rsidRPr="00FF6395">
        <w:t>Abdullahi</w:t>
      </w:r>
      <w:proofErr w:type="spellEnd"/>
      <w:r w:rsidRPr="00FF6395">
        <w:t xml:space="preserve"> Mohamed 7/2020.  </w:t>
      </w:r>
      <w:r w:rsidRPr="00EC0EFA">
        <w:rPr>
          <w:lang w:val="en-US"/>
        </w:rPr>
        <w:t>Her</w:t>
      </w:r>
      <w:r>
        <w:rPr>
          <w:lang w:val="en-US"/>
        </w:rPr>
        <w:t xml:space="preserve">itage Institute </w:t>
      </w:r>
      <w:r w:rsidRPr="00EC0EFA">
        <w:rPr>
          <w:lang w:val="en-US"/>
        </w:rPr>
        <w:t>for Policy Studies</w:t>
      </w:r>
      <w:r>
        <w:rPr>
          <w:lang w:val="en-US"/>
        </w:rPr>
        <w:t xml:space="preserve">. </w:t>
      </w:r>
      <w:r w:rsidRPr="00EC0EFA">
        <w:rPr>
          <w:i/>
          <w:iCs/>
          <w:lang w:val="en-US"/>
        </w:rPr>
        <w:t xml:space="preserve">Somalia’s Education Sector: Fostering Skills Through </w:t>
      </w:r>
      <w:proofErr w:type="gramStart"/>
      <w:r w:rsidRPr="00EC0EFA">
        <w:rPr>
          <w:i/>
          <w:iCs/>
          <w:lang w:val="en-US"/>
        </w:rPr>
        <w:t>A</w:t>
      </w:r>
      <w:proofErr w:type="gramEnd"/>
      <w:r w:rsidRPr="00EC0EFA">
        <w:rPr>
          <w:i/>
          <w:iCs/>
          <w:lang w:val="en-US"/>
        </w:rPr>
        <w:t xml:space="preserve"> Demand Driven Education System</w:t>
      </w:r>
      <w:r>
        <w:rPr>
          <w:lang w:val="en-US"/>
        </w:rPr>
        <w:t xml:space="preserve">. </w:t>
      </w:r>
      <w:hyperlink r:id="rId10" w:history="1">
        <w:r w:rsidRPr="005C5C12">
          <w:rPr>
            <w:rStyle w:val="Hyperlinkki"/>
          </w:rPr>
          <w:t>https://heritageinstitute.org/wp-content/uploads/2021/01/Education-HCDM-REPORT-.pdf</w:t>
        </w:r>
      </w:hyperlink>
      <w:r w:rsidRPr="00EC0EFA">
        <w:t xml:space="preserve"> (kä</w:t>
      </w:r>
      <w:r>
        <w:t xml:space="preserve">yty 7.9.2026). </w:t>
      </w:r>
    </w:p>
    <w:p w14:paraId="64D8F0F4" w14:textId="7B12EF09" w:rsidR="005F14C7" w:rsidRPr="00FF6395" w:rsidRDefault="005F14C7" w:rsidP="005433DA">
      <w:pPr>
        <w:jc w:val="left"/>
      </w:pPr>
      <w:r w:rsidRPr="005F14C7">
        <w:rPr>
          <w:lang w:val="en-US"/>
        </w:rPr>
        <w:t xml:space="preserve">Ali, Jibril </w:t>
      </w:r>
      <w:proofErr w:type="spellStart"/>
      <w:r w:rsidRPr="005F14C7">
        <w:rPr>
          <w:lang w:val="en-US"/>
        </w:rPr>
        <w:t>Abdikadirq</w:t>
      </w:r>
      <w:proofErr w:type="spellEnd"/>
      <w:r w:rsidR="002F5DD1">
        <w:rPr>
          <w:lang w:val="en-US"/>
        </w:rPr>
        <w:t xml:space="preserve"> &amp;</w:t>
      </w:r>
      <w:r w:rsidRPr="005F14C7">
        <w:rPr>
          <w:lang w:val="en-US"/>
        </w:rPr>
        <w:t xml:space="preserve"> </w:t>
      </w:r>
      <w:proofErr w:type="spellStart"/>
      <w:r w:rsidRPr="005F14C7">
        <w:rPr>
          <w:lang w:val="en-US"/>
        </w:rPr>
        <w:t>Golga</w:t>
      </w:r>
      <w:proofErr w:type="spellEnd"/>
      <w:r w:rsidRPr="005F14C7">
        <w:rPr>
          <w:lang w:val="en-US"/>
        </w:rPr>
        <w:t xml:space="preserve">, Dawit </w:t>
      </w:r>
      <w:proofErr w:type="spellStart"/>
      <w:r w:rsidRPr="005F14C7">
        <w:rPr>
          <w:lang w:val="en-US"/>
        </w:rPr>
        <w:t>Negassa</w:t>
      </w:r>
      <w:proofErr w:type="spellEnd"/>
      <w:r w:rsidR="002F5DD1">
        <w:rPr>
          <w:lang w:val="en-US"/>
        </w:rPr>
        <w:t xml:space="preserve"> &amp;</w:t>
      </w:r>
      <w:r w:rsidRPr="005F14C7">
        <w:rPr>
          <w:lang w:val="en-US"/>
        </w:rPr>
        <w:t xml:space="preserve"> Abdi, </w:t>
      </w:r>
      <w:proofErr w:type="spellStart"/>
      <w:r w:rsidRPr="005F14C7">
        <w:rPr>
          <w:lang w:val="en-US"/>
        </w:rPr>
        <w:t>Mustafe</w:t>
      </w:r>
      <w:proofErr w:type="spellEnd"/>
      <w:r w:rsidRPr="005F14C7">
        <w:rPr>
          <w:lang w:val="en-US"/>
        </w:rPr>
        <w:t xml:space="preserve"> Khadar</w:t>
      </w:r>
      <w:r w:rsidR="002F5DD1">
        <w:rPr>
          <w:lang w:val="en-US"/>
        </w:rPr>
        <w:t xml:space="preserve"> &amp;</w:t>
      </w:r>
      <w:r w:rsidRPr="005F14C7">
        <w:rPr>
          <w:lang w:val="en-US"/>
        </w:rPr>
        <w:t xml:space="preserve"> Ali, </w:t>
      </w:r>
      <w:proofErr w:type="spellStart"/>
      <w:r w:rsidRPr="005F14C7">
        <w:rPr>
          <w:lang w:val="en-US"/>
        </w:rPr>
        <w:t>Tawakal</w:t>
      </w:r>
      <w:proofErr w:type="spellEnd"/>
      <w:r w:rsidRPr="005F14C7">
        <w:rPr>
          <w:lang w:val="en-US"/>
        </w:rPr>
        <w:t xml:space="preserve"> Abdi</w:t>
      </w:r>
      <w:r w:rsidR="002F5DD1">
        <w:rPr>
          <w:lang w:val="en-US"/>
        </w:rPr>
        <w:t xml:space="preserve"> &amp;</w:t>
      </w:r>
      <w:r w:rsidRPr="005F14C7">
        <w:rPr>
          <w:lang w:val="en-US"/>
        </w:rPr>
        <w:t xml:space="preserve"> Cumar, </w:t>
      </w:r>
      <w:proofErr w:type="spellStart"/>
      <w:r w:rsidRPr="005F14C7">
        <w:rPr>
          <w:lang w:val="en-US"/>
        </w:rPr>
        <w:t>Mukhtaar</w:t>
      </w:r>
      <w:proofErr w:type="spellEnd"/>
      <w:r w:rsidRPr="005F14C7">
        <w:rPr>
          <w:lang w:val="en-US"/>
        </w:rPr>
        <w:t xml:space="preserve"> </w:t>
      </w:r>
      <w:proofErr w:type="spellStart"/>
      <w:r w:rsidRPr="005F14C7">
        <w:rPr>
          <w:lang w:val="en-US"/>
        </w:rPr>
        <w:t>Axmed</w:t>
      </w:r>
      <w:proofErr w:type="spellEnd"/>
      <w:r w:rsidR="002F5DD1">
        <w:rPr>
          <w:lang w:val="en-US"/>
        </w:rPr>
        <w:t xml:space="preserve"> &amp;</w:t>
      </w:r>
      <w:r w:rsidRPr="005F14C7">
        <w:rPr>
          <w:lang w:val="en-US"/>
        </w:rPr>
        <w:t xml:space="preserve"> Ali, Nasir</w:t>
      </w:r>
      <w:r w:rsidR="002F5DD1">
        <w:rPr>
          <w:lang w:val="en-US"/>
        </w:rPr>
        <w:t xml:space="preserve"> &amp;</w:t>
      </w:r>
      <w:r w:rsidRPr="005F14C7">
        <w:rPr>
          <w:lang w:val="en-US"/>
        </w:rPr>
        <w:t xml:space="preserve"> Muse, Abdisalam Hassan 2024. </w:t>
      </w:r>
      <w:proofErr w:type="gramStart"/>
      <w:r w:rsidRPr="005F14C7">
        <w:rPr>
          <w:lang w:val="en-US"/>
        </w:rPr>
        <w:t>”Advancing</w:t>
      </w:r>
      <w:proofErr w:type="gramEnd"/>
      <w:r w:rsidRPr="005F14C7">
        <w:rPr>
          <w:lang w:val="en-US"/>
        </w:rPr>
        <w:t xml:space="preserve"> early childhood education policy: a transformative case study in Hargeisa, Somaliland—insights from preprimary education development.</w:t>
      </w:r>
      <w:r>
        <w:rPr>
          <w:lang w:val="en-US"/>
        </w:rPr>
        <w:t>”</w:t>
      </w:r>
      <w:r w:rsidRPr="005F14C7">
        <w:rPr>
          <w:lang w:val="en-US"/>
        </w:rPr>
        <w:t xml:space="preserve"> </w:t>
      </w:r>
      <w:proofErr w:type="spellStart"/>
      <w:r w:rsidRPr="00FF6395">
        <w:rPr>
          <w:i/>
          <w:iCs/>
        </w:rPr>
        <w:t>Cogent</w:t>
      </w:r>
      <w:proofErr w:type="spellEnd"/>
      <w:r w:rsidRPr="00FF6395">
        <w:rPr>
          <w:i/>
          <w:iCs/>
        </w:rPr>
        <w:t xml:space="preserve"> </w:t>
      </w:r>
      <w:proofErr w:type="spellStart"/>
      <w:r w:rsidRPr="00FF6395">
        <w:rPr>
          <w:i/>
          <w:iCs/>
        </w:rPr>
        <w:t>Education</w:t>
      </w:r>
      <w:proofErr w:type="spellEnd"/>
      <w:r w:rsidRPr="00FF6395">
        <w:t xml:space="preserve">, </w:t>
      </w:r>
      <w:proofErr w:type="spellStart"/>
      <w:r w:rsidRPr="00FF6395">
        <w:t>vol</w:t>
      </w:r>
      <w:proofErr w:type="spellEnd"/>
      <w:r w:rsidRPr="00FF6395">
        <w:t xml:space="preserve"> 12, </w:t>
      </w:r>
      <w:r w:rsidR="002A277D" w:rsidRPr="00FF6395">
        <w:t>no.</w:t>
      </w:r>
      <w:r w:rsidRPr="00FF6395">
        <w:t xml:space="preserve"> 1. Saatavilla: </w:t>
      </w:r>
      <w:hyperlink r:id="rId11" w:history="1">
        <w:r w:rsidRPr="00FF6395">
          <w:rPr>
            <w:rStyle w:val="Hyperlinkki"/>
          </w:rPr>
          <w:t>https://doi.org/10.1080/2331186X.2024.2442189</w:t>
        </w:r>
      </w:hyperlink>
      <w:r w:rsidRPr="00FF6395">
        <w:t xml:space="preserve"> (käyty 15.9.2026). </w:t>
      </w:r>
    </w:p>
    <w:p w14:paraId="46E04D92" w14:textId="164DF490" w:rsidR="000012E9" w:rsidRPr="000012E9" w:rsidRDefault="000012E9" w:rsidP="005433DA">
      <w:pPr>
        <w:jc w:val="left"/>
      </w:pPr>
      <w:r w:rsidRPr="000012E9">
        <w:rPr>
          <w:lang w:val="en-US"/>
        </w:rPr>
        <w:t xml:space="preserve">Al-Sunnah Islamic Center 29.6.2026. </w:t>
      </w:r>
      <w:r>
        <w:rPr>
          <w:i/>
          <w:iCs/>
          <w:lang w:val="en-US"/>
        </w:rPr>
        <w:t xml:space="preserve">What is </w:t>
      </w:r>
      <w:proofErr w:type="spellStart"/>
      <w:r>
        <w:rPr>
          <w:i/>
          <w:iCs/>
          <w:lang w:val="en-US"/>
        </w:rPr>
        <w:t>dugsi</w:t>
      </w:r>
      <w:proofErr w:type="spellEnd"/>
      <w:r>
        <w:rPr>
          <w:i/>
          <w:iCs/>
          <w:lang w:val="en-US"/>
        </w:rPr>
        <w:t>?</w:t>
      </w:r>
      <w:r>
        <w:rPr>
          <w:lang w:val="en-US"/>
        </w:rPr>
        <w:t xml:space="preserve"> </w:t>
      </w:r>
      <w:r w:rsidR="00CF36BE">
        <w:fldChar w:fldCharType="begin"/>
      </w:r>
      <w:r w:rsidR="00CF36BE" w:rsidRPr="00CF36BE">
        <w:rPr>
          <w:lang w:val="en-US"/>
        </w:rPr>
        <w:instrText>HYPERLINK "https://www.assunnahmn.org/answers/islamic-education/what-is-dugsi"</w:instrText>
      </w:r>
      <w:r w:rsidR="00CF36BE">
        <w:fldChar w:fldCharType="separate"/>
      </w:r>
      <w:r w:rsidRPr="000012E9">
        <w:rPr>
          <w:rStyle w:val="Hyperlinkki"/>
        </w:rPr>
        <w:t>https://www.assunnahmn.org/answers/islamic-education/what-is-dugsi</w:t>
      </w:r>
      <w:r w:rsidR="00CF36BE">
        <w:rPr>
          <w:rStyle w:val="Hyperlinkki"/>
        </w:rPr>
        <w:fldChar w:fldCharType="end"/>
      </w:r>
      <w:r w:rsidRPr="000012E9">
        <w:t xml:space="preserve"> (kä</w:t>
      </w:r>
      <w:r>
        <w:t xml:space="preserve">yty 30.9.2026). </w:t>
      </w:r>
    </w:p>
    <w:p w14:paraId="01109405" w14:textId="183F139E" w:rsidR="000B1858" w:rsidRPr="00FF6395" w:rsidRDefault="000B1858" w:rsidP="005433DA">
      <w:pPr>
        <w:jc w:val="left"/>
        <w:rPr>
          <w:lang w:val="en-US"/>
        </w:rPr>
      </w:pPr>
      <w:r w:rsidRPr="000B1858">
        <w:rPr>
          <w:lang w:val="en-US"/>
        </w:rPr>
        <w:t>BBC News 2.1.2024.</w:t>
      </w:r>
      <w:r>
        <w:rPr>
          <w:lang w:val="en-US"/>
        </w:rPr>
        <w:t xml:space="preserve"> </w:t>
      </w:r>
      <w:r w:rsidRPr="00FF6395">
        <w:rPr>
          <w:i/>
          <w:iCs/>
          <w:lang w:val="en-US"/>
        </w:rPr>
        <w:t>Somaliland profile</w:t>
      </w:r>
      <w:r w:rsidRPr="00FF6395">
        <w:rPr>
          <w:lang w:val="en-US"/>
        </w:rPr>
        <w:t xml:space="preserve">. </w:t>
      </w:r>
      <w:r w:rsidR="00CF36BE">
        <w:fldChar w:fldCharType="begin"/>
      </w:r>
      <w:r w:rsidR="00CF36BE" w:rsidRPr="00CF36BE">
        <w:rPr>
          <w:lang w:val="en-US"/>
        </w:rPr>
        <w:instrText>HYPERLINK "https://www.bbc.com/news/world-africa-14115069"</w:instrText>
      </w:r>
      <w:r w:rsidR="00CF36BE">
        <w:fldChar w:fldCharType="separate"/>
      </w:r>
      <w:r w:rsidRPr="00FF6395">
        <w:rPr>
          <w:rStyle w:val="Hyperlinkki"/>
          <w:lang w:val="en-US"/>
        </w:rPr>
        <w:t>https://www.bbc.com/news/world-africa-14115069</w:t>
      </w:r>
      <w:r w:rsidR="00CF36BE">
        <w:rPr>
          <w:rStyle w:val="Hyperlinkki"/>
          <w:lang w:val="en-US"/>
        </w:rPr>
        <w:fldChar w:fldCharType="end"/>
      </w:r>
      <w:r w:rsidRPr="00FF6395">
        <w:rPr>
          <w:lang w:val="en-US"/>
        </w:rPr>
        <w:t xml:space="preserve"> (</w:t>
      </w:r>
      <w:proofErr w:type="spellStart"/>
      <w:r w:rsidRPr="00FF6395">
        <w:rPr>
          <w:lang w:val="en-US"/>
        </w:rPr>
        <w:t>käyty</w:t>
      </w:r>
      <w:proofErr w:type="spellEnd"/>
      <w:r w:rsidRPr="00FF6395">
        <w:rPr>
          <w:lang w:val="en-US"/>
        </w:rPr>
        <w:t xml:space="preserve"> 29.9.2026). </w:t>
      </w:r>
    </w:p>
    <w:p w14:paraId="59BB1B5C" w14:textId="740B429A" w:rsidR="009962C8" w:rsidRPr="001E14FA" w:rsidRDefault="009962C8" w:rsidP="005433DA">
      <w:pPr>
        <w:jc w:val="left"/>
        <w:rPr>
          <w:b/>
          <w:bCs/>
          <w:lang w:val="sv-SE"/>
        </w:rPr>
      </w:pPr>
      <w:r w:rsidRPr="001E14FA">
        <w:rPr>
          <w:lang w:val="en-US"/>
        </w:rPr>
        <w:t xml:space="preserve">BBC News / </w:t>
      </w:r>
      <w:proofErr w:type="spellStart"/>
      <w:r w:rsidRPr="001E14FA">
        <w:rPr>
          <w:lang w:val="en-US"/>
        </w:rPr>
        <w:t>Monetta</w:t>
      </w:r>
      <w:proofErr w:type="spellEnd"/>
      <w:r w:rsidRPr="001E14FA">
        <w:rPr>
          <w:lang w:val="en-US"/>
        </w:rPr>
        <w:t xml:space="preserve">, Sara 12.9.2023. </w:t>
      </w:r>
      <w:r w:rsidRPr="009962C8">
        <w:rPr>
          <w:i/>
          <w:iCs/>
          <w:lang w:val="en-US"/>
        </w:rPr>
        <w:t>The app teaching Somalis to read and write</w:t>
      </w:r>
      <w:r>
        <w:rPr>
          <w:lang w:val="en-US"/>
        </w:rPr>
        <w:t xml:space="preserve">. </w:t>
      </w:r>
      <w:r w:rsidR="00CF36BE">
        <w:fldChar w:fldCharType="begin"/>
      </w:r>
      <w:r w:rsidR="00CF36BE" w:rsidRPr="00CF36BE">
        <w:rPr>
          <w:lang w:val="en-US"/>
        </w:rPr>
        <w:instrText>HYPERLINK "https://www.bbc.com/news/world-africa-66707508"</w:instrText>
      </w:r>
      <w:r w:rsidR="00CF36BE">
        <w:fldChar w:fldCharType="separate"/>
      </w:r>
      <w:r w:rsidRPr="001E14FA">
        <w:rPr>
          <w:rStyle w:val="Hyperlinkki"/>
          <w:lang w:val="sv-SE"/>
        </w:rPr>
        <w:t>https://www.bbc.com/news/world-africa-66707508</w:t>
      </w:r>
      <w:r w:rsidR="00CF36BE">
        <w:rPr>
          <w:rStyle w:val="Hyperlinkki"/>
          <w:lang w:val="sv-SE"/>
        </w:rPr>
        <w:fldChar w:fldCharType="end"/>
      </w:r>
      <w:r w:rsidRPr="001E14FA">
        <w:rPr>
          <w:lang w:val="sv-SE"/>
        </w:rPr>
        <w:t xml:space="preserve"> (</w:t>
      </w:r>
      <w:proofErr w:type="spellStart"/>
      <w:r w:rsidRPr="001E14FA">
        <w:rPr>
          <w:lang w:val="sv-SE"/>
        </w:rPr>
        <w:t>käyty</w:t>
      </w:r>
      <w:proofErr w:type="spellEnd"/>
      <w:r w:rsidRPr="001E14FA">
        <w:rPr>
          <w:lang w:val="sv-SE"/>
        </w:rPr>
        <w:t xml:space="preserve"> 21.9.2026). </w:t>
      </w:r>
    </w:p>
    <w:p w14:paraId="4D6D1592" w14:textId="77777777" w:rsidR="00044BB1" w:rsidRPr="001E14FA" w:rsidRDefault="00044BB1" w:rsidP="005433DA">
      <w:pPr>
        <w:jc w:val="left"/>
        <w:rPr>
          <w:lang w:val="sv-SE"/>
        </w:rPr>
      </w:pPr>
      <w:r w:rsidRPr="001E14FA">
        <w:rPr>
          <w:lang w:val="sv-SE"/>
        </w:rPr>
        <w:t xml:space="preserve">Bertelsmann Stiftung </w:t>
      </w:r>
    </w:p>
    <w:p w14:paraId="6CE15C2D" w14:textId="5AD8250E" w:rsidR="00044BB1" w:rsidRPr="00CF36BE" w:rsidRDefault="00044BB1" w:rsidP="005433DA">
      <w:pPr>
        <w:ind w:left="720"/>
        <w:jc w:val="left"/>
        <w:rPr>
          <w:lang w:val="en-US"/>
        </w:rPr>
      </w:pPr>
      <w:r w:rsidRPr="001E14FA">
        <w:rPr>
          <w:lang w:val="sv-SE"/>
        </w:rPr>
        <w:t xml:space="preserve">2026. </w:t>
      </w:r>
      <w:r w:rsidRPr="00586819">
        <w:rPr>
          <w:i/>
          <w:iCs/>
          <w:lang w:val="en-US"/>
        </w:rPr>
        <w:t xml:space="preserve">BTI 2026 Country Report – </w:t>
      </w:r>
      <w:r w:rsidR="000C19FE">
        <w:rPr>
          <w:i/>
          <w:iCs/>
          <w:lang w:val="en-US"/>
        </w:rPr>
        <w:t>Somalia</w:t>
      </w:r>
      <w:r w:rsidRPr="008776E5">
        <w:rPr>
          <w:lang w:val="en-US"/>
        </w:rPr>
        <w:t>.</w:t>
      </w:r>
      <w:r w:rsidR="000C19FE">
        <w:rPr>
          <w:lang w:val="en-US"/>
        </w:rPr>
        <w:t xml:space="preserve"> </w:t>
      </w:r>
      <w:r w:rsidRPr="008776E5">
        <w:rPr>
          <w:lang w:val="en-US"/>
        </w:rPr>
        <w:t xml:space="preserve"> </w:t>
      </w:r>
      <w:r w:rsidR="00CF36BE">
        <w:fldChar w:fldCharType="begin"/>
      </w:r>
      <w:r w:rsidR="00CF36BE" w:rsidRPr="00CF36BE">
        <w:rPr>
          <w:lang w:val="en-US"/>
        </w:rPr>
        <w:instrText>HYPERLINK "https://bti-project.org/fileadmin/api/content/en/downloads/reports/country_report_2026_SOM.pdf"</w:instrText>
      </w:r>
      <w:r w:rsidR="00CF36BE">
        <w:fldChar w:fldCharType="separate"/>
      </w:r>
      <w:r w:rsidR="000C19FE" w:rsidRPr="00CF36BE">
        <w:rPr>
          <w:rStyle w:val="Hyperlinkki"/>
          <w:lang w:val="en-US"/>
        </w:rPr>
        <w:t>https://bti-project.org/fileadmin/api/content/en/downloads/reports/country_report_2026_SOM.pdf</w:t>
      </w:r>
      <w:r w:rsidR="00CF36BE">
        <w:rPr>
          <w:rStyle w:val="Hyperlinkki"/>
        </w:rPr>
        <w:fldChar w:fldCharType="end"/>
      </w:r>
      <w:r w:rsidR="000C19FE" w:rsidRPr="00CF36BE">
        <w:rPr>
          <w:lang w:val="en-US"/>
        </w:rPr>
        <w:t xml:space="preserve"> </w:t>
      </w:r>
      <w:r w:rsidRPr="00CF36BE">
        <w:rPr>
          <w:lang w:val="en-US"/>
        </w:rPr>
        <w:t>(käyty 24.9.2026).</w:t>
      </w:r>
    </w:p>
    <w:p w14:paraId="6F87F273" w14:textId="097CA013" w:rsidR="00044BB1" w:rsidRPr="00CF36BE" w:rsidRDefault="00044BB1" w:rsidP="005433DA">
      <w:pPr>
        <w:ind w:left="720"/>
        <w:jc w:val="left"/>
        <w:rPr>
          <w:lang w:val="en-US"/>
        </w:rPr>
      </w:pPr>
      <w:r w:rsidRPr="00CF36BE">
        <w:rPr>
          <w:lang w:val="en-US"/>
        </w:rPr>
        <w:t xml:space="preserve">[päiväämätön]. </w:t>
      </w:r>
      <w:r w:rsidRPr="00CF36BE">
        <w:rPr>
          <w:i/>
          <w:iCs/>
          <w:lang w:val="en-US"/>
        </w:rPr>
        <w:t>Who We Are</w:t>
      </w:r>
      <w:r w:rsidRPr="00CF36BE">
        <w:rPr>
          <w:lang w:val="en-US"/>
        </w:rPr>
        <w:t xml:space="preserve">. </w:t>
      </w:r>
      <w:r w:rsidR="00CF36BE">
        <w:fldChar w:fldCharType="begin"/>
      </w:r>
      <w:r w:rsidR="00CF36BE" w:rsidRPr="00CF36BE">
        <w:rPr>
          <w:lang w:val="en-US"/>
        </w:rPr>
        <w:instrText>HYPERLINK "https://bti-project.org/en/about"</w:instrText>
      </w:r>
      <w:r w:rsidR="00CF36BE">
        <w:fldChar w:fldCharType="separate"/>
      </w:r>
      <w:r w:rsidRPr="00CF36BE">
        <w:rPr>
          <w:rStyle w:val="Hyperlinkki"/>
          <w:lang w:val="en-US"/>
        </w:rPr>
        <w:t>https://bti-project.org/en/about</w:t>
      </w:r>
      <w:r w:rsidR="00CF36BE">
        <w:rPr>
          <w:rStyle w:val="Hyperlinkki"/>
        </w:rPr>
        <w:fldChar w:fldCharType="end"/>
      </w:r>
      <w:r w:rsidRPr="00CF36BE">
        <w:rPr>
          <w:lang w:val="en-US"/>
        </w:rPr>
        <w:t xml:space="preserve"> (käyty 29.7.2026). </w:t>
      </w:r>
    </w:p>
    <w:p w14:paraId="4D79895A" w14:textId="0B059092" w:rsidR="00A643CB" w:rsidRPr="00CF36BE" w:rsidRDefault="00A643CB" w:rsidP="005433DA">
      <w:pPr>
        <w:jc w:val="left"/>
        <w:rPr>
          <w:lang w:val="en-US"/>
        </w:rPr>
      </w:pPr>
      <w:r w:rsidRPr="00CF36BE">
        <w:rPr>
          <w:lang w:val="en-US"/>
        </w:rPr>
        <w:t xml:space="preserve">Creative [päiväämätön]. </w:t>
      </w:r>
      <w:r w:rsidRPr="00CF36BE">
        <w:rPr>
          <w:i/>
          <w:iCs/>
          <w:lang w:val="en-US"/>
        </w:rPr>
        <w:t>Somalia – Bar ama Baaro</w:t>
      </w:r>
      <w:r w:rsidRPr="00CF36BE">
        <w:rPr>
          <w:lang w:val="en-US"/>
        </w:rPr>
        <w:t xml:space="preserve">. </w:t>
      </w:r>
      <w:r w:rsidR="00CF36BE">
        <w:fldChar w:fldCharType="begin"/>
      </w:r>
      <w:r w:rsidR="00CF36BE" w:rsidRPr="00CF36BE">
        <w:rPr>
          <w:lang w:val="en-US"/>
        </w:rPr>
        <w:instrText>HYPERLINK "https://www.creativeassociatesinternational.com/past-programs/somalia-bar-ama-baro/"</w:instrText>
      </w:r>
      <w:r w:rsidR="00CF36BE">
        <w:fldChar w:fldCharType="separate"/>
      </w:r>
      <w:r w:rsidRPr="00CF36BE">
        <w:rPr>
          <w:rStyle w:val="Hyperlinkki"/>
          <w:lang w:val="en-US"/>
        </w:rPr>
        <w:t>https://www.creativeassociatesinternational.com/past-programs/somalia-bar-ama-baro/</w:t>
      </w:r>
      <w:r w:rsidR="00CF36BE">
        <w:rPr>
          <w:rStyle w:val="Hyperlinkki"/>
        </w:rPr>
        <w:fldChar w:fldCharType="end"/>
      </w:r>
      <w:r w:rsidRPr="00CF36BE">
        <w:rPr>
          <w:lang w:val="en-US"/>
        </w:rPr>
        <w:t xml:space="preserve"> (käyty 24.9.2026). </w:t>
      </w:r>
    </w:p>
    <w:p w14:paraId="005F01CD" w14:textId="31B2C588" w:rsidR="00A61B95" w:rsidRPr="00C43B4C" w:rsidRDefault="00CC3517" w:rsidP="005433DA">
      <w:pPr>
        <w:jc w:val="left"/>
        <w:rPr>
          <w:lang w:val="en-US"/>
        </w:rPr>
      </w:pPr>
      <w:r w:rsidRPr="00CF36BE">
        <w:rPr>
          <w:lang w:val="en-US"/>
        </w:rPr>
        <w:t>Cumar, Mukhtaar Axmed</w:t>
      </w:r>
      <w:r w:rsidR="002F5DD1" w:rsidRPr="00CF36BE">
        <w:rPr>
          <w:lang w:val="en-US"/>
        </w:rPr>
        <w:t xml:space="preserve"> &amp;</w:t>
      </w:r>
      <w:r w:rsidRPr="00CF36BE">
        <w:rPr>
          <w:lang w:val="en-US"/>
        </w:rPr>
        <w:t xml:space="preserve"> Muse, Abdisalam Hassan</w:t>
      </w:r>
      <w:r w:rsidR="002F5DD1" w:rsidRPr="00CF36BE">
        <w:rPr>
          <w:lang w:val="en-US"/>
        </w:rPr>
        <w:t xml:space="preserve"> &amp;</w:t>
      </w:r>
      <w:r w:rsidRPr="00CF36BE">
        <w:rPr>
          <w:lang w:val="en-US"/>
        </w:rPr>
        <w:t xml:space="preserve"> Kidane, Befekadu Zeleke</w:t>
      </w:r>
      <w:r w:rsidR="002F5DD1" w:rsidRPr="00CF36BE">
        <w:rPr>
          <w:lang w:val="en-US"/>
        </w:rPr>
        <w:t xml:space="preserve"> &amp;</w:t>
      </w:r>
      <w:r w:rsidRPr="00CF36BE">
        <w:rPr>
          <w:lang w:val="en-US"/>
        </w:rPr>
        <w:t xml:space="preserve"> Ali, Jibril Abdikadir 5/2025. </w:t>
      </w:r>
      <w:r>
        <w:rPr>
          <w:lang w:val="en-US"/>
        </w:rPr>
        <w:t>“</w:t>
      </w:r>
      <w:r w:rsidRPr="00A449F0">
        <w:rPr>
          <w:lang w:val="en-US"/>
        </w:rPr>
        <w:t>Gender disparities in literacy: an analysis of regional and age-group variations in Somalia.</w:t>
      </w:r>
      <w:r>
        <w:rPr>
          <w:lang w:val="en-US"/>
        </w:rPr>
        <w:t>”</w:t>
      </w:r>
      <w:r w:rsidRPr="00A449F0">
        <w:rPr>
          <w:lang w:val="en-US"/>
        </w:rPr>
        <w:t xml:space="preserve"> </w:t>
      </w:r>
      <w:r w:rsidRPr="00CC3517">
        <w:rPr>
          <w:i/>
          <w:iCs/>
          <w:lang w:val="en-US"/>
        </w:rPr>
        <w:t>Discover Education</w:t>
      </w:r>
      <w:r>
        <w:rPr>
          <w:i/>
          <w:iCs/>
          <w:lang w:val="en-US"/>
        </w:rPr>
        <w:t xml:space="preserve">, </w:t>
      </w:r>
      <w:r w:rsidRPr="00CC3517">
        <w:rPr>
          <w:lang w:val="en-US"/>
        </w:rPr>
        <w:t>vol</w:t>
      </w:r>
      <w:r w:rsidR="002A277D">
        <w:rPr>
          <w:lang w:val="en-US"/>
        </w:rPr>
        <w:t>.</w:t>
      </w:r>
      <w:r w:rsidRPr="00CC3517">
        <w:rPr>
          <w:lang w:val="en-US"/>
        </w:rPr>
        <w:t xml:space="preserve"> 4, article number 131.</w:t>
      </w:r>
      <w:r w:rsidRPr="00A449F0">
        <w:rPr>
          <w:lang w:val="en-US"/>
        </w:rPr>
        <w:t xml:space="preserve"> </w:t>
      </w:r>
      <w:proofErr w:type="spellStart"/>
      <w:r w:rsidR="00A61B95" w:rsidRPr="00C43B4C">
        <w:rPr>
          <w:lang w:val="en-US"/>
        </w:rPr>
        <w:t>Saatavilla</w:t>
      </w:r>
      <w:proofErr w:type="spellEnd"/>
      <w:r w:rsidR="00A61B95" w:rsidRPr="00C43B4C">
        <w:rPr>
          <w:lang w:val="en-US"/>
        </w:rPr>
        <w:t xml:space="preserve">: </w:t>
      </w:r>
      <w:r w:rsidR="00CF36BE">
        <w:fldChar w:fldCharType="begin"/>
      </w:r>
      <w:r w:rsidR="00CF36BE" w:rsidRPr="00CF36BE">
        <w:rPr>
          <w:lang w:val="en-US"/>
        </w:rPr>
        <w:instrText>HYPERLINK "https://link.springer.com/content/pdf/10.1007/s44217-025-00563-x.pdf"</w:instrText>
      </w:r>
      <w:r w:rsidR="00CF36BE">
        <w:fldChar w:fldCharType="separate"/>
      </w:r>
      <w:r w:rsidR="00A61B95" w:rsidRPr="00C43B4C">
        <w:rPr>
          <w:rStyle w:val="Hyperlinkki"/>
          <w:lang w:val="en-US"/>
        </w:rPr>
        <w:t>https://link.springer.com/content/pdf/10.1007/s44217-025-00563-x.pdf</w:t>
      </w:r>
      <w:r w:rsidR="00CF36BE">
        <w:rPr>
          <w:rStyle w:val="Hyperlinkki"/>
          <w:lang w:val="en-US"/>
        </w:rPr>
        <w:fldChar w:fldCharType="end"/>
      </w:r>
      <w:r w:rsidR="00A61B95" w:rsidRPr="00C43B4C">
        <w:rPr>
          <w:lang w:val="en-US"/>
        </w:rPr>
        <w:t xml:space="preserve"> (</w:t>
      </w:r>
      <w:proofErr w:type="spellStart"/>
      <w:r w:rsidR="00A61B95" w:rsidRPr="00C43B4C">
        <w:rPr>
          <w:lang w:val="en-US"/>
        </w:rPr>
        <w:t>käyty</w:t>
      </w:r>
      <w:proofErr w:type="spellEnd"/>
      <w:r w:rsidR="00A61B95" w:rsidRPr="00C43B4C">
        <w:rPr>
          <w:lang w:val="en-US"/>
        </w:rPr>
        <w:t xml:space="preserve"> 21.9.2026). </w:t>
      </w:r>
    </w:p>
    <w:p w14:paraId="0B4D7A94" w14:textId="268AA7F2" w:rsidR="00A643CB" w:rsidRPr="00A643CB" w:rsidRDefault="00A643CB" w:rsidP="005433DA">
      <w:pPr>
        <w:jc w:val="left"/>
      </w:pPr>
      <w:r w:rsidRPr="00A643CB">
        <w:rPr>
          <w:lang w:val="en-US"/>
        </w:rPr>
        <w:t>EGER (Evidence for Gender a</w:t>
      </w:r>
      <w:r>
        <w:rPr>
          <w:lang w:val="en-US"/>
        </w:rPr>
        <w:t>nd Education) [</w:t>
      </w:r>
      <w:proofErr w:type="spellStart"/>
      <w:r>
        <w:rPr>
          <w:lang w:val="en-US"/>
        </w:rPr>
        <w:t>päiväämätön</w:t>
      </w:r>
      <w:proofErr w:type="spellEnd"/>
      <w:r>
        <w:rPr>
          <w:lang w:val="en-US"/>
        </w:rPr>
        <w:t xml:space="preserve">]. </w:t>
      </w:r>
      <w:r w:rsidRPr="00A643CB">
        <w:rPr>
          <w:i/>
          <w:iCs/>
          <w:lang w:val="en-US"/>
        </w:rPr>
        <w:t xml:space="preserve">Bar ama </w:t>
      </w:r>
      <w:proofErr w:type="spellStart"/>
      <w:r w:rsidRPr="00A643CB">
        <w:rPr>
          <w:i/>
          <w:iCs/>
          <w:lang w:val="en-US"/>
        </w:rPr>
        <w:t>Baro</w:t>
      </w:r>
      <w:proofErr w:type="spellEnd"/>
      <w:r w:rsidRPr="00A643CB">
        <w:rPr>
          <w:i/>
          <w:iCs/>
          <w:lang w:val="en-US"/>
        </w:rPr>
        <w:t xml:space="preserve"> (“Teach or Learn”)</w:t>
      </w:r>
      <w:r>
        <w:rPr>
          <w:lang w:val="en-US"/>
        </w:rPr>
        <w:t xml:space="preserve">. </w:t>
      </w:r>
      <w:r w:rsidR="00CF36BE">
        <w:fldChar w:fldCharType="begin"/>
      </w:r>
      <w:r w:rsidR="00CF36BE" w:rsidRPr="00CF36BE">
        <w:rPr>
          <w:lang w:val="en-US"/>
        </w:rPr>
        <w:instrText>HYPERLINK "https://www.egeresource.org/profiles/programs/5d48bfb0-ea49-4ad9-b890-0e0ec33e6487/"</w:instrText>
      </w:r>
      <w:r w:rsidR="00CF36BE">
        <w:fldChar w:fldCharType="separate"/>
      </w:r>
      <w:r w:rsidRPr="00A643CB">
        <w:rPr>
          <w:rStyle w:val="Hyperlinkki"/>
        </w:rPr>
        <w:t>https://www.egeresource.org/profiles/programs/5d48bfb0-ea49-4ad9-b890-0e0ec33e6487/</w:t>
      </w:r>
      <w:r w:rsidR="00CF36BE">
        <w:rPr>
          <w:rStyle w:val="Hyperlinkki"/>
        </w:rPr>
        <w:fldChar w:fldCharType="end"/>
      </w:r>
      <w:r w:rsidRPr="00A643CB">
        <w:t xml:space="preserve"> (kä</w:t>
      </w:r>
      <w:r>
        <w:t xml:space="preserve">yty 24.9.2026). </w:t>
      </w:r>
    </w:p>
    <w:p w14:paraId="37F58854" w14:textId="5B273C9F" w:rsidR="00CC3517" w:rsidRPr="007C2A09" w:rsidRDefault="007C2A09" w:rsidP="005433DA">
      <w:pPr>
        <w:jc w:val="left"/>
      </w:pPr>
      <w:proofErr w:type="spellStart"/>
      <w:r w:rsidRPr="001E14FA">
        <w:rPr>
          <w:lang w:val="en-US"/>
        </w:rPr>
        <w:lastRenderedPageBreak/>
        <w:t>Eurasiareview</w:t>
      </w:r>
      <w:proofErr w:type="spellEnd"/>
      <w:r w:rsidRPr="001E14FA">
        <w:rPr>
          <w:lang w:val="en-US"/>
        </w:rPr>
        <w:t xml:space="preserve"> / </w:t>
      </w:r>
      <w:proofErr w:type="spellStart"/>
      <w:r w:rsidRPr="001E14FA">
        <w:rPr>
          <w:lang w:val="en-US"/>
        </w:rPr>
        <w:t>Klomegah</w:t>
      </w:r>
      <w:proofErr w:type="spellEnd"/>
      <w:r w:rsidRPr="001E14FA">
        <w:rPr>
          <w:lang w:val="en-US"/>
        </w:rPr>
        <w:t xml:space="preserve">, Kester Kenn 6.1.2024. </w:t>
      </w:r>
      <w:r w:rsidRPr="007C2A09">
        <w:rPr>
          <w:i/>
          <w:iCs/>
          <w:lang w:val="en-US"/>
        </w:rPr>
        <w:t>The World Shames Ethiopia Over Recognizing Somaliland – Analysis.</w:t>
      </w:r>
      <w:r>
        <w:rPr>
          <w:lang w:val="en-US"/>
        </w:rPr>
        <w:t xml:space="preserve"> </w:t>
      </w:r>
      <w:r w:rsidR="00CF36BE">
        <w:fldChar w:fldCharType="begin"/>
      </w:r>
      <w:r w:rsidR="00CF36BE" w:rsidRPr="00CF36BE">
        <w:rPr>
          <w:lang w:val="en-US"/>
        </w:rPr>
        <w:instrText>HYPERLINK "https://www.eurasiareview.com/06012024-the-world-shames-ethiopia-over-recognizing-somaliland-analysis/"</w:instrText>
      </w:r>
      <w:r w:rsidR="00CF36BE">
        <w:fldChar w:fldCharType="separate"/>
      </w:r>
      <w:r w:rsidRPr="007C2A09">
        <w:rPr>
          <w:rStyle w:val="Hyperlinkki"/>
        </w:rPr>
        <w:t>https://www.eurasiareview.com/06012024-the-world-shames-ethiopia-over-recognizing-somaliland-analysis/</w:t>
      </w:r>
      <w:r w:rsidR="00CF36BE">
        <w:rPr>
          <w:rStyle w:val="Hyperlinkki"/>
        </w:rPr>
        <w:fldChar w:fldCharType="end"/>
      </w:r>
      <w:r w:rsidRPr="007C2A09">
        <w:t xml:space="preserve"> (kä</w:t>
      </w:r>
      <w:r>
        <w:t xml:space="preserve">yty 21.9.2026). </w:t>
      </w:r>
    </w:p>
    <w:p w14:paraId="42B0F9F5" w14:textId="38431AA9" w:rsidR="00A643CB" w:rsidRPr="00A643CB" w:rsidRDefault="00A643CB" w:rsidP="005433DA">
      <w:pPr>
        <w:jc w:val="left"/>
      </w:pPr>
      <w:r w:rsidRPr="00A643CB">
        <w:rPr>
          <w:lang w:val="en-US"/>
        </w:rPr>
        <w:t xml:space="preserve">Farah, </w:t>
      </w:r>
      <w:proofErr w:type="spellStart"/>
      <w:r w:rsidRPr="00A643CB">
        <w:rPr>
          <w:lang w:val="en-US"/>
        </w:rPr>
        <w:t>Abdikadir</w:t>
      </w:r>
      <w:proofErr w:type="spellEnd"/>
      <w:r>
        <w:rPr>
          <w:lang w:val="en-US"/>
        </w:rPr>
        <w:t xml:space="preserve"> 2024. “</w:t>
      </w:r>
      <w:r w:rsidRPr="00A643CB">
        <w:rPr>
          <w:lang w:val="en-US"/>
        </w:rPr>
        <w:t>Rapid Learning for Lasting Change: Accelerated Basic Education in Post-Conflict, Somalia.</w:t>
      </w:r>
      <w:r>
        <w:rPr>
          <w:lang w:val="en-US"/>
        </w:rPr>
        <w:t>”</w:t>
      </w:r>
      <w:r w:rsidRPr="00A643CB">
        <w:rPr>
          <w:lang w:val="en-US"/>
        </w:rPr>
        <w:t xml:space="preserve"> </w:t>
      </w:r>
      <w:r w:rsidRPr="00A643CB">
        <w:rPr>
          <w:i/>
          <w:iCs/>
          <w:lang w:val="en-US"/>
        </w:rPr>
        <w:t>International Journal of Education, Culture and Society</w:t>
      </w:r>
      <w:r>
        <w:rPr>
          <w:lang w:val="en-US"/>
        </w:rPr>
        <w:t>, vol</w:t>
      </w:r>
      <w:r w:rsidR="002A277D">
        <w:rPr>
          <w:lang w:val="en-US"/>
        </w:rPr>
        <w:t>.</w:t>
      </w:r>
      <w:r w:rsidRPr="00A643CB">
        <w:rPr>
          <w:lang w:val="en-US"/>
        </w:rPr>
        <w:t xml:space="preserve"> 9</w:t>
      </w:r>
      <w:r>
        <w:rPr>
          <w:lang w:val="en-US"/>
        </w:rPr>
        <w:t>, no</w:t>
      </w:r>
      <w:r w:rsidR="002A277D">
        <w:rPr>
          <w:lang w:val="en-US"/>
        </w:rPr>
        <w:t>.</w:t>
      </w:r>
      <w:r>
        <w:rPr>
          <w:lang w:val="en-US"/>
        </w:rPr>
        <w:t xml:space="preserve"> 4</w:t>
      </w:r>
      <w:r w:rsidR="002A277D">
        <w:rPr>
          <w:lang w:val="en-US"/>
        </w:rPr>
        <w:t>,</w:t>
      </w:r>
      <w:r>
        <w:rPr>
          <w:lang w:val="en-US"/>
        </w:rPr>
        <w:t xml:space="preserve"> s</w:t>
      </w:r>
      <w:r w:rsidRPr="00A643CB">
        <w:rPr>
          <w:lang w:val="en-US"/>
        </w:rPr>
        <w:t>. 188-202.</w:t>
      </w:r>
      <w:r>
        <w:rPr>
          <w:lang w:val="en-US"/>
        </w:rPr>
        <w:t xml:space="preserve"> </w:t>
      </w:r>
      <w:r w:rsidRPr="00A643CB">
        <w:t xml:space="preserve">Saatavilla: </w:t>
      </w:r>
      <w:hyperlink r:id="rId12" w:history="1">
        <w:r w:rsidRPr="00713448">
          <w:rPr>
            <w:rStyle w:val="Hyperlinkki"/>
          </w:rPr>
          <w:t>https://www.researchgate.net/publication/383336747_Rapid_Learning_for_Lasting_Change_Accelerated_Basic_Education_in_Post-Conflict_Somalia/download?_tp=eyJjb250ZXh0Ijp7ImZpcnN0UGFnZSI6Il9kaXJlY3QiLCJwYWdlIjoiX2RpcmVjdCJ9fQ</w:t>
        </w:r>
      </w:hyperlink>
      <w:r>
        <w:t xml:space="preserve"> (käyty 24.8.2026). </w:t>
      </w:r>
    </w:p>
    <w:p w14:paraId="2118E584" w14:textId="03432A0D" w:rsidR="006B68FE" w:rsidRDefault="00E75C16" w:rsidP="005433DA">
      <w:pPr>
        <w:jc w:val="left"/>
        <w:rPr>
          <w:lang w:val="en-US"/>
        </w:rPr>
      </w:pPr>
      <w:r>
        <w:rPr>
          <w:lang w:val="en-US"/>
        </w:rPr>
        <w:t>FGS (</w:t>
      </w:r>
      <w:r w:rsidR="006B68FE" w:rsidRPr="00E07831">
        <w:rPr>
          <w:lang w:val="en-US"/>
        </w:rPr>
        <w:t>Federal Government of Somalia</w:t>
      </w:r>
      <w:r>
        <w:rPr>
          <w:lang w:val="en-US"/>
        </w:rPr>
        <w:t>)</w:t>
      </w:r>
      <w:r w:rsidR="006B68FE">
        <w:rPr>
          <w:lang w:val="en-US"/>
        </w:rPr>
        <w:t xml:space="preserve"> </w:t>
      </w:r>
      <w:r w:rsidR="006B68FE" w:rsidRPr="00B705E0">
        <w:rPr>
          <w:lang w:val="en-US"/>
        </w:rPr>
        <w:t xml:space="preserve">2022. </w:t>
      </w:r>
      <w:r w:rsidR="006B68FE" w:rsidRPr="00E07831">
        <w:rPr>
          <w:i/>
          <w:iCs/>
          <w:lang w:val="en-US"/>
        </w:rPr>
        <w:t>Education Sector Analysis</w:t>
      </w:r>
      <w:r w:rsidR="006B68FE">
        <w:rPr>
          <w:lang w:val="en-US"/>
        </w:rPr>
        <w:t xml:space="preserve">: </w:t>
      </w:r>
      <w:r w:rsidR="006B68FE" w:rsidRPr="00E07831">
        <w:rPr>
          <w:i/>
          <w:iCs/>
          <w:lang w:val="en-US"/>
        </w:rPr>
        <w:t>Assessing opportunities for rebuilding the country through education.</w:t>
      </w:r>
      <w:r w:rsidR="006B68FE">
        <w:rPr>
          <w:lang w:val="en-US"/>
        </w:rPr>
        <w:t xml:space="preserve"> </w:t>
      </w:r>
      <w:proofErr w:type="spellStart"/>
      <w:r w:rsidR="006B68FE" w:rsidRPr="00E07831">
        <w:rPr>
          <w:lang w:val="en-US"/>
        </w:rPr>
        <w:t>Saatavilla</w:t>
      </w:r>
      <w:proofErr w:type="spellEnd"/>
      <w:r w:rsidR="006B68FE" w:rsidRPr="00E07831">
        <w:rPr>
          <w:lang w:val="en-US"/>
        </w:rPr>
        <w:t xml:space="preserve">:  </w:t>
      </w:r>
      <w:r w:rsidR="00CF36BE">
        <w:fldChar w:fldCharType="begin"/>
      </w:r>
      <w:r w:rsidR="00CF36BE" w:rsidRPr="00CF36BE">
        <w:rPr>
          <w:lang w:val="en-US"/>
        </w:rPr>
        <w:instrText>HYPERLINK "https://unesdoc.unesco.org/ark:/48223/pf0000380838"</w:instrText>
      </w:r>
      <w:r w:rsidR="00CF36BE">
        <w:fldChar w:fldCharType="separate"/>
      </w:r>
      <w:r w:rsidR="006B68FE" w:rsidRPr="003A3832">
        <w:rPr>
          <w:rStyle w:val="Hyperlinkki"/>
          <w:lang w:val="en-US"/>
        </w:rPr>
        <w:t>https://unesdoc.unesco.org/ark:/48223/pf0000380838</w:t>
      </w:r>
      <w:r w:rsidR="00CF36BE">
        <w:rPr>
          <w:rStyle w:val="Hyperlinkki"/>
          <w:lang w:val="en-US"/>
        </w:rPr>
        <w:fldChar w:fldCharType="end"/>
      </w:r>
      <w:r w:rsidR="006B68FE">
        <w:rPr>
          <w:lang w:val="en-US"/>
        </w:rPr>
        <w:t xml:space="preserve"> (</w:t>
      </w:r>
      <w:proofErr w:type="spellStart"/>
      <w:r w:rsidR="006B68FE">
        <w:rPr>
          <w:lang w:val="en-US"/>
        </w:rPr>
        <w:t>käyty</w:t>
      </w:r>
      <w:proofErr w:type="spellEnd"/>
      <w:r w:rsidR="006B68FE">
        <w:rPr>
          <w:lang w:val="en-US"/>
        </w:rPr>
        <w:t xml:space="preserve"> 8.9.2026). </w:t>
      </w:r>
    </w:p>
    <w:p w14:paraId="5BCB6C8B" w14:textId="28AE1B44" w:rsidR="0039735D" w:rsidRDefault="00B705E0" w:rsidP="005433DA">
      <w:pPr>
        <w:jc w:val="left"/>
        <w:rPr>
          <w:lang w:val="en-US"/>
        </w:rPr>
      </w:pPr>
      <w:r w:rsidRPr="00B705E0">
        <w:rPr>
          <w:lang w:val="en-US"/>
        </w:rPr>
        <w:t xml:space="preserve">FGS (Federal Government of Somalia) </w:t>
      </w:r>
      <w:r>
        <w:rPr>
          <w:lang w:val="en-US"/>
        </w:rPr>
        <w:t xml:space="preserve">/ </w:t>
      </w:r>
      <w:proofErr w:type="spellStart"/>
      <w:r w:rsidRPr="00B705E0">
        <w:rPr>
          <w:lang w:val="en-US"/>
        </w:rPr>
        <w:t>MoECHE</w:t>
      </w:r>
      <w:proofErr w:type="spellEnd"/>
      <w:r w:rsidRPr="00B705E0">
        <w:rPr>
          <w:lang w:val="en-US"/>
        </w:rPr>
        <w:t xml:space="preserve"> (Ministry of Education, Culture and Higher Education</w:t>
      </w:r>
      <w:r>
        <w:rPr>
          <w:lang w:val="en-US"/>
        </w:rPr>
        <w:t xml:space="preserve">) 2022. </w:t>
      </w:r>
      <w:r w:rsidRPr="00B705E0">
        <w:rPr>
          <w:i/>
          <w:iCs/>
          <w:lang w:val="en-US"/>
        </w:rPr>
        <w:t>National Education Sector Strategic Plan 2022–2026.</w:t>
      </w:r>
      <w:r w:rsidRPr="00B705E0">
        <w:rPr>
          <w:lang w:val="en-US"/>
        </w:rPr>
        <w:t xml:space="preserve"> </w:t>
      </w:r>
      <w:proofErr w:type="spellStart"/>
      <w:r w:rsidRPr="004518F8">
        <w:rPr>
          <w:lang w:val="en-US"/>
        </w:rPr>
        <w:t>Saatavilla</w:t>
      </w:r>
      <w:proofErr w:type="spellEnd"/>
      <w:r w:rsidRPr="004518F8">
        <w:rPr>
          <w:lang w:val="en-US"/>
        </w:rPr>
        <w:t xml:space="preserve">: </w:t>
      </w:r>
      <w:r w:rsidR="00CF36BE">
        <w:fldChar w:fldCharType="begin"/>
      </w:r>
      <w:r w:rsidR="00CF36BE" w:rsidRPr="00CF36BE">
        <w:rPr>
          <w:lang w:val="en-US"/>
        </w:rPr>
        <w:instrText>HYPERLINK "https://spotlight.so/wp-content/uploads/2023/03/FINAL-Updated-23-may-ESSP.pdf"</w:instrText>
      </w:r>
      <w:r w:rsidR="00CF36BE">
        <w:fldChar w:fldCharType="separate"/>
      </w:r>
      <w:r w:rsidRPr="004518F8">
        <w:rPr>
          <w:rStyle w:val="Hyperlinkki"/>
          <w:lang w:val="en-US"/>
        </w:rPr>
        <w:t>https://spotlight.so/wp-content/uploads/2023/03/FINAL-Updated-23-may-ESSP.pdf</w:t>
      </w:r>
      <w:r w:rsidR="00CF36BE">
        <w:rPr>
          <w:rStyle w:val="Hyperlinkki"/>
          <w:lang w:val="en-US"/>
        </w:rPr>
        <w:fldChar w:fldCharType="end"/>
      </w:r>
      <w:r w:rsidRPr="004518F8">
        <w:rPr>
          <w:lang w:val="en-US"/>
        </w:rPr>
        <w:t xml:space="preserve"> (</w:t>
      </w:r>
      <w:proofErr w:type="spellStart"/>
      <w:r w:rsidRPr="004518F8">
        <w:rPr>
          <w:lang w:val="en-US"/>
        </w:rPr>
        <w:t>käyty</w:t>
      </w:r>
      <w:proofErr w:type="spellEnd"/>
      <w:r w:rsidRPr="004518F8">
        <w:rPr>
          <w:lang w:val="en-US"/>
        </w:rPr>
        <w:t xml:space="preserve"> 14.9.2026). </w:t>
      </w:r>
    </w:p>
    <w:p w14:paraId="36962437" w14:textId="5CB092A6" w:rsidR="003243E3" w:rsidRPr="00C43B4C" w:rsidRDefault="003243E3" w:rsidP="005433DA">
      <w:pPr>
        <w:jc w:val="left"/>
        <w:rPr>
          <w:lang w:val="en-US"/>
        </w:rPr>
      </w:pPr>
      <w:r>
        <w:rPr>
          <w:lang w:val="en-US"/>
        </w:rPr>
        <w:t>FGS (</w:t>
      </w:r>
      <w:r w:rsidRPr="00B705E0">
        <w:rPr>
          <w:lang w:val="en-US"/>
        </w:rPr>
        <w:t>Federal Government of Somalia)</w:t>
      </w:r>
      <w:r>
        <w:rPr>
          <w:lang w:val="en-US"/>
        </w:rPr>
        <w:t xml:space="preserve"> / NBS (National Bureau of Statistics) 2/2023. </w:t>
      </w:r>
      <w:r w:rsidRPr="003243E3">
        <w:rPr>
          <w:i/>
          <w:iCs/>
          <w:lang w:val="en-US"/>
        </w:rPr>
        <w:t>2022 Somalia Integrated Household Budget Survey.</w:t>
      </w:r>
      <w:r>
        <w:rPr>
          <w:lang w:val="en-US"/>
        </w:rPr>
        <w:t xml:space="preserve"> </w:t>
      </w:r>
      <w:r w:rsidR="00CF36BE">
        <w:fldChar w:fldCharType="begin"/>
      </w:r>
      <w:r w:rsidR="00CF36BE" w:rsidRPr="00CF36BE">
        <w:rPr>
          <w:lang w:val="en-US"/>
        </w:rPr>
        <w:instrText>HYPERLINK "https://nbs.gov.so/wp-content/uploads/2023/07/SOMALIA-INTEGRATED-HOUSEHOLD-BUDGET-SURVEY.pdf"</w:instrText>
      </w:r>
      <w:r w:rsidR="00CF36BE">
        <w:fldChar w:fldCharType="separate"/>
      </w:r>
      <w:r w:rsidRPr="00C43B4C">
        <w:rPr>
          <w:rStyle w:val="Hyperlinkki"/>
          <w:lang w:val="en-US"/>
        </w:rPr>
        <w:t>https://nbs.gov.so/wp-content/uploads/2023/07/SOMALIA-INTEGRATED-HOUSEHOLD-BUDGET-SURVEY.pdf</w:t>
      </w:r>
      <w:r w:rsidR="00CF36BE">
        <w:rPr>
          <w:rStyle w:val="Hyperlinkki"/>
          <w:lang w:val="en-US"/>
        </w:rPr>
        <w:fldChar w:fldCharType="end"/>
      </w:r>
      <w:r w:rsidRPr="00C43B4C">
        <w:rPr>
          <w:lang w:val="en-US"/>
        </w:rPr>
        <w:t xml:space="preserve"> (</w:t>
      </w:r>
      <w:proofErr w:type="spellStart"/>
      <w:r w:rsidRPr="00C43B4C">
        <w:rPr>
          <w:lang w:val="en-US"/>
        </w:rPr>
        <w:t>käyty</w:t>
      </w:r>
      <w:proofErr w:type="spellEnd"/>
      <w:r w:rsidRPr="00C43B4C">
        <w:rPr>
          <w:lang w:val="en-US"/>
        </w:rPr>
        <w:t xml:space="preserve"> 21.9.2026). </w:t>
      </w:r>
    </w:p>
    <w:p w14:paraId="1B027C6B" w14:textId="5EC11AC0" w:rsidR="007F7D83" w:rsidRDefault="007F7D83" w:rsidP="005433DA">
      <w:pPr>
        <w:jc w:val="left"/>
      </w:pPr>
      <w:r>
        <w:rPr>
          <w:lang w:val="en-US"/>
        </w:rPr>
        <w:t>GGHEE (</w:t>
      </w:r>
      <w:r w:rsidRPr="007F7D83">
        <w:rPr>
          <w:lang w:val="en-US"/>
        </w:rPr>
        <w:t>Geneva Global Hub for Education in Emergencies</w:t>
      </w:r>
      <w:r>
        <w:rPr>
          <w:lang w:val="en-US"/>
        </w:rPr>
        <w:t>)</w:t>
      </w:r>
      <w:r w:rsidRPr="007F7D83">
        <w:rPr>
          <w:lang w:val="en-US"/>
        </w:rPr>
        <w:t xml:space="preserve"> </w:t>
      </w:r>
      <w:r>
        <w:rPr>
          <w:lang w:val="en-US"/>
        </w:rPr>
        <w:t xml:space="preserve">12/2025. </w:t>
      </w:r>
      <w:r w:rsidRPr="007F7D83">
        <w:rPr>
          <w:i/>
          <w:iCs/>
          <w:lang w:val="en-US"/>
        </w:rPr>
        <w:t>Country brief: Somalia’s education crisis</w:t>
      </w:r>
      <w:r>
        <w:rPr>
          <w:lang w:val="en-US"/>
        </w:rPr>
        <w:t xml:space="preserve">. </w:t>
      </w:r>
      <w:r w:rsidR="00CF36BE">
        <w:fldChar w:fldCharType="begin"/>
      </w:r>
      <w:r w:rsidR="00CF36BE" w:rsidRPr="00CF36BE">
        <w:rPr>
          <w:lang w:val="en-US"/>
        </w:rPr>
        <w:instrText>HYPERLINK "https://eiehub.org/country-briefs/country-brief-somalias-education-crisis"</w:instrText>
      </w:r>
      <w:r w:rsidR="00CF36BE">
        <w:fldChar w:fldCharType="separate"/>
      </w:r>
      <w:r w:rsidRPr="007F7D83">
        <w:rPr>
          <w:rStyle w:val="Hyperlinkki"/>
        </w:rPr>
        <w:t>https://eiehub.org/country-briefs/country-brief-somalias-education-crisis</w:t>
      </w:r>
      <w:r w:rsidR="00CF36BE">
        <w:rPr>
          <w:rStyle w:val="Hyperlinkki"/>
        </w:rPr>
        <w:fldChar w:fldCharType="end"/>
      </w:r>
      <w:r w:rsidRPr="007F7D83">
        <w:t xml:space="preserve"> (kä</w:t>
      </w:r>
      <w:r>
        <w:t xml:space="preserve">yty 7.9.2026). </w:t>
      </w:r>
    </w:p>
    <w:p w14:paraId="6D1F620B" w14:textId="625CF2E8" w:rsidR="005961F4" w:rsidRPr="005961F4" w:rsidRDefault="005961F4" w:rsidP="005433DA">
      <w:pPr>
        <w:jc w:val="left"/>
        <w:rPr>
          <w:lang w:val="en-US"/>
        </w:rPr>
      </w:pPr>
      <w:r>
        <w:rPr>
          <w:lang w:val="en-US"/>
        </w:rPr>
        <w:t>HTI (</w:t>
      </w:r>
      <w:r w:rsidRPr="005961F4">
        <w:rPr>
          <w:lang w:val="en-US"/>
        </w:rPr>
        <w:t>Hargeisa Technical Institute</w:t>
      </w:r>
      <w:r>
        <w:rPr>
          <w:lang w:val="en-US"/>
        </w:rPr>
        <w:t>) [</w:t>
      </w:r>
      <w:proofErr w:type="spellStart"/>
      <w:r>
        <w:rPr>
          <w:lang w:val="en-US"/>
        </w:rPr>
        <w:t>päiväämätön</w:t>
      </w:r>
      <w:proofErr w:type="spellEnd"/>
      <w:r>
        <w:rPr>
          <w:lang w:val="en-US"/>
        </w:rPr>
        <w:t xml:space="preserve">]. </w:t>
      </w:r>
      <w:r>
        <w:rPr>
          <w:i/>
          <w:iCs/>
          <w:lang w:val="en-US"/>
        </w:rPr>
        <w:t>Departments</w:t>
      </w:r>
      <w:r>
        <w:rPr>
          <w:lang w:val="en-US"/>
        </w:rPr>
        <w:t xml:space="preserve">. </w:t>
      </w:r>
      <w:r w:rsidR="00CF36BE">
        <w:fldChar w:fldCharType="begin"/>
      </w:r>
      <w:r w:rsidR="00CF36BE" w:rsidRPr="00CF36BE">
        <w:rPr>
          <w:lang w:val="en-US"/>
        </w:rPr>
        <w:instrText>HYPERLINK "https://hargeisatechnicalinstitute.org/departments/"</w:instrText>
      </w:r>
      <w:r w:rsidR="00CF36BE">
        <w:fldChar w:fldCharType="separate"/>
      </w:r>
      <w:r w:rsidRPr="00654187">
        <w:rPr>
          <w:rStyle w:val="Hyperlinkki"/>
          <w:lang w:val="en-US"/>
        </w:rPr>
        <w:t>https://hargeisatechnicalinstitute.org/departments/</w:t>
      </w:r>
      <w:r w:rsidR="00CF36BE">
        <w:rPr>
          <w:rStyle w:val="Hyperlinkki"/>
          <w:lang w:val="en-US"/>
        </w:rPr>
        <w:fldChar w:fldCharType="end"/>
      </w:r>
      <w:r>
        <w:rPr>
          <w:lang w:val="en-US"/>
        </w:rPr>
        <w:t xml:space="preserve"> (</w:t>
      </w:r>
      <w:proofErr w:type="spellStart"/>
      <w:r>
        <w:rPr>
          <w:lang w:val="en-US"/>
        </w:rPr>
        <w:t>käyty</w:t>
      </w:r>
      <w:proofErr w:type="spellEnd"/>
      <w:r>
        <w:rPr>
          <w:lang w:val="en-US"/>
        </w:rPr>
        <w:t xml:space="preserve"> 29.9.2026).</w:t>
      </w:r>
    </w:p>
    <w:p w14:paraId="78A3DF78" w14:textId="6E026667" w:rsidR="00342A86" w:rsidRPr="00342A86" w:rsidRDefault="00342A86" w:rsidP="005433DA">
      <w:pPr>
        <w:jc w:val="left"/>
      </w:pPr>
      <w:r w:rsidRPr="00342A86">
        <w:rPr>
          <w:lang w:val="en-US"/>
        </w:rPr>
        <w:t>IMF (International Monetary</w:t>
      </w:r>
      <w:r>
        <w:rPr>
          <w:lang w:val="en-US"/>
        </w:rPr>
        <w:t xml:space="preserve"> Fund) 17.12.2024. </w:t>
      </w:r>
      <w:r w:rsidRPr="00342A86">
        <w:rPr>
          <w:i/>
          <w:iCs/>
          <w:lang w:val="en-US"/>
        </w:rPr>
        <w:t>Increasing Human Capital Through Greater Access to Education and Closing Gender Gaps in Education</w:t>
      </w:r>
      <w:r>
        <w:rPr>
          <w:lang w:val="en-US"/>
        </w:rPr>
        <w:t xml:space="preserve">. </w:t>
      </w:r>
      <w:r w:rsidRPr="00342A86">
        <w:t xml:space="preserve">Saatavilla: </w:t>
      </w:r>
      <w:hyperlink r:id="rId13" w:history="1">
        <w:r w:rsidRPr="00725156">
          <w:rPr>
            <w:rStyle w:val="Hyperlinkki"/>
          </w:rPr>
          <w:t>https://www.elibrary.imf.org/downloadpdf/view/journals/002/2024/347/article-A001-en.pdf</w:t>
        </w:r>
      </w:hyperlink>
      <w:r>
        <w:t xml:space="preserve"> (käyty 22.9.2026). </w:t>
      </w:r>
    </w:p>
    <w:p w14:paraId="4954CA61" w14:textId="5A68C17C" w:rsidR="00B91C2D" w:rsidRPr="00B91C2D" w:rsidRDefault="00B91C2D" w:rsidP="005433DA">
      <w:pPr>
        <w:jc w:val="left"/>
        <w:rPr>
          <w:lang w:val="en-US"/>
        </w:rPr>
      </w:pPr>
      <w:proofErr w:type="spellStart"/>
      <w:r w:rsidRPr="00B91C2D">
        <w:rPr>
          <w:lang w:val="en-US"/>
        </w:rPr>
        <w:t>Landinfo</w:t>
      </w:r>
      <w:proofErr w:type="spellEnd"/>
      <w:r w:rsidRPr="00B91C2D">
        <w:rPr>
          <w:lang w:val="en-US"/>
        </w:rPr>
        <w:t xml:space="preserve"> 22.7.2011. </w:t>
      </w:r>
      <w:r w:rsidRPr="00B91C2D">
        <w:rPr>
          <w:i/>
          <w:iCs/>
          <w:lang w:val="en-US"/>
        </w:rPr>
        <w:t>Report: Somalia: Language situation and dialects</w:t>
      </w:r>
      <w:r>
        <w:rPr>
          <w:lang w:val="en-US"/>
        </w:rPr>
        <w:t xml:space="preserve">. </w:t>
      </w:r>
      <w:r w:rsidR="00CF36BE">
        <w:fldChar w:fldCharType="begin"/>
      </w:r>
      <w:r w:rsidR="00CF36BE" w:rsidRPr="00CF36BE">
        <w:rPr>
          <w:lang w:val="en-US"/>
        </w:rPr>
        <w:instrText>HYPERLINK "https://www.ecoi.net/en/file/local/1128163/1788_1322485658_1800-1.pdf"</w:instrText>
      </w:r>
      <w:r w:rsidR="00CF36BE">
        <w:fldChar w:fldCharType="separate"/>
      </w:r>
      <w:r w:rsidRPr="00D64A8A">
        <w:rPr>
          <w:rStyle w:val="Hyperlinkki"/>
          <w:lang w:val="en-US"/>
        </w:rPr>
        <w:t>https://www.ecoi.net/en/file/local/1128163/1788_1322485658_1800-1.pdf</w:t>
      </w:r>
      <w:r w:rsidR="00CF36BE">
        <w:rPr>
          <w:rStyle w:val="Hyperlinkki"/>
          <w:lang w:val="en-US"/>
        </w:rPr>
        <w:fldChar w:fldCharType="end"/>
      </w:r>
      <w:r>
        <w:rPr>
          <w:lang w:val="en-US"/>
        </w:rPr>
        <w:t xml:space="preserve"> (</w:t>
      </w:r>
      <w:proofErr w:type="spellStart"/>
      <w:r>
        <w:rPr>
          <w:lang w:val="en-US"/>
        </w:rPr>
        <w:t>käyty</w:t>
      </w:r>
      <w:proofErr w:type="spellEnd"/>
      <w:r>
        <w:rPr>
          <w:lang w:val="en-US"/>
        </w:rPr>
        <w:t xml:space="preserve"> 29.9.2026). </w:t>
      </w:r>
    </w:p>
    <w:p w14:paraId="2FF231F1" w14:textId="06F0568D" w:rsidR="007D58C3" w:rsidRPr="00FF6395" w:rsidRDefault="007D58C3" w:rsidP="005433DA">
      <w:pPr>
        <w:jc w:val="left"/>
      </w:pPr>
      <w:proofErr w:type="spellStart"/>
      <w:r w:rsidRPr="00242B82">
        <w:rPr>
          <w:lang w:val="en-US"/>
        </w:rPr>
        <w:t>Melesse</w:t>
      </w:r>
      <w:proofErr w:type="spellEnd"/>
      <w:r w:rsidRPr="00242B82">
        <w:rPr>
          <w:lang w:val="en-US"/>
        </w:rPr>
        <w:t>, Tadesse</w:t>
      </w:r>
      <w:r w:rsidR="002F5DD1">
        <w:rPr>
          <w:lang w:val="en-US"/>
        </w:rPr>
        <w:t xml:space="preserve"> &amp;</w:t>
      </w:r>
      <w:r w:rsidRPr="00242B82">
        <w:rPr>
          <w:lang w:val="en-US"/>
        </w:rPr>
        <w:t xml:space="preserve"> </w:t>
      </w:r>
      <w:proofErr w:type="spellStart"/>
      <w:r w:rsidRPr="00242B82">
        <w:rPr>
          <w:lang w:val="en-US"/>
        </w:rPr>
        <w:t>Obsiye</w:t>
      </w:r>
      <w:proofErr w:type="spellEnd"/>
      <w:r w:rsidRPr="00242B82">
        <w:rPr>
          <w:lang w:val="en-US"/>
        </w:rPr>
        <w:t xml:space="preserve">, Fuad A. 2022. </w:t>
      </w:r>
      <w:r>
        <w:rPr>
          <w:lang w:val="en-US"/>
        </w:rPr>
        <w:t>“</w:t>
      </w:r>
      <w:proofErr w:type="spellStart"/>
      <w:r w:rsidRPr="007D58C3">
        <w:rPr>
          <w:lang w:val="en-US"/>
        </w:rPr>
        <w:t>Analysing</w:t>
      </w:r>
      <w:proofErr w:type="spellEnd"/>
      <w:r w:rsidRPr="007D58C3">
        <w:rPr>
          <w:lang w:val="en-US"/>
        </w:rPr>
        <w:t xml:space="preserve"> the education policies and sector strategic plans of Somaliland</w:t>
      </w:r>
      <w:r>
        <w:rPr>
          <w:lang w:val="en-US"/>
        </w:rPr>
        <w:t xml:space="preserve">.” </w:t>
      </w:r>
      <w:proofErr w:type="spellStart"/>
      <w:r w:rsidRPr="00FF6395">
        <w:rPr>
          <w:i/>
          <w:iCs/>
        </w:rPr>
        <w:t>Cogent</w:t>
      </w:r>
      <w:proofErr w:type="spellEnd"/>
      <w:r w:rsidRPr="00FF6395">
        <w:rPr>
          <w:i/>
          <w:iCs/>
        </w:rPr>
        <w:t xml:space="preserve"> </w:t>
      </w:r>
      <w:proofErr w:type="spellStart"/>
      <w:r w:rsidRPr="00FF6395">
        <w:rPr>
          <w:i/>
          <w:iCs/>
        </w:rPr>
        <w:t>Education</w:t>
      </w:r>
      <w:proofErr w:type="spellEnd"/>
      <w:r w:rsidRPr="00FF6395">
        <w:rPr>
          <w:i/>
          <w:iCs/>
        </w:rPr>
        <w:t xml:space="preserve">, </w:t>
      </w:r>
      <w:r w:rsidRPr="00FF6395">
        <w:t>vol</w:t>
      </w:r>
      <w:r w:rsidR="002A277D" w:rsidRPr="00FF6395">
        <w:t>.</w:t>
      </w:r>
      <w:r w:rsidRPr="00FF6395">
        <w:t xml:space="preserve"> 9, </w:t>
      </w:r>
      <w:r w:rsidR="002A277D" w:rsidRPr="00FF6395">
        <w:t>no.</w:t>
      </w:r>
      <w:r w:rsidRPr="00FF6395">
        <w:t xml:space="preserve"> 1</w:t>
      </w:r>
      <w:r w:rsidRPr="00FF6395">
        <w:rPr>
          <w:i/>
          <w:iCs/>
        </w:rPr>
        <w:t>.</w:t>
      </w:r>
      <w:r w:rsidRPr="00FF6395">
        <w:t xml:space="preserve"> Saatavilla: </w:t>
      </w:r>
      <w:hyperlink r:id="rId14" w:history="1">
        <w:r w:rsidRPr="00FF6395">
          <w:rPr>
            <w:rStyle w:val="Hyperlinkki"/>
          </w:rPr>
          <w:t>https://www.tandfonline.com/doi/epdf/10.1080/2331186X.2022.2152545?needAccess=true</w:t>
        </w:r>
      </w:hyperlink>
      <w:r w:rsidRPr="00FF6395">
        <w:t xml:space="preserve"> (käyty 16.9.2026). </w:t>
      </w:r>
    </w:p>
    <w:p w14:paraId="36873CE0" w14:textId="5F279D64" w:rsidR="009F155F" w:rsidRPr="00242B82" w:rsidRDefault="009F155F" w:rsidP="005433DA">
      <w:pPr>
        <w:jc w:val="left"/>
        <w:rPr>
          <w:lang w:val="en-US"/>
        </w:rPr>
      </w:pPr>
      <w:r w:rsidRPr="009F155F">
        <w:rPr>
          <w:lang w:val="en-US"/>
        </w:rPr>
        <w:t>OHCHR U</w:t>
      </w:r>
      <w:r>
        <w:rPr>
          <w:lang w:val="en-US"/>
        </w:rPr>
        <w:t xml:space="preserve">nited </w:t>
      </w:r>
      <w:r w:rsidRPr="009F155F">
        <w:rPr>
          <w:lang w:val="en-US"/>
        </w:rPr>
        <w:t>N</w:t>
      </w:r>
      <w:r>
        <w:rPr>
          <w:lang w:val="en-US"/>
        </w:rPr>
        <w:t>ations</w:t>
      </w:r>
      <w:r w:rsidRPr="009F155F">
        <w:rPr>
          <w:lang w:val="en-US"/>
        </w:rPr>
        <w:t xml:space="preserve"> Office of the High Commissioner for Human Rights</w:t>
      </w:r>
      <w:r>
        <w:rPr>
          <w:lang w:val="en-US"/>
        </w:rPr>
        <w:t>) &amp;</w:t>
      </w:r>
      <w:r w:rsidRPr="009F155F">
        <w:rPr>
          <w:lang w:val="en-US"/>
        </w:rPr>
        <w:t xml:space="preserve"> UNTMIS </w:t>
      </w:r>
      <w:r>
        <w:rPr>
          <w:lang w:val="en-US"/>
        </w:rPr>
        <w:t xml:space="preserve">(United Nations </w:t>
      </w:r>
      <w:r w:rsidRPr="009F155F">
        <w:rPr>
          <w:lang w:val="en-US"/>
        </w:rPr>
        <w:t>Transitional Assistance Mission in Somalia</w:t>
      </w:r>
      <w:r>
        <w:rPr>
          <w:lang w:val="en-US"/>
        </w:rPr>
        <w:t>) 12/2025.</w:t>
      </w:r>
      <w:r w:rsidRPr="009F155F">
        <w:rPr>
          <w:i/>
          <w:iCs/>
          <w:lang w:val="en-US"/>
        </w:rPr>
        <w:t xml:space="preserve"> Somalia's Cultural Landscape: An Enabler for Peace and Inclusion</w:t>
      </w:r>
      <w:r>
        <w:rPr>
          <w:lang w:val="en-US"/>
        </w:rPr>
        <w:t xml:space="preserve">. </w:t>
      </w:r>
      <w:r w:rsidR="00CF36BE">
        <w:fldChar w:fldCharType="begin"/>
      </w:r>
      <w:r w:rsidR="00CF36BE" w:rsidRPr="00CF36BE">
        <w:rPr>
          <w:lang w:val="en-US"/>
        </w:rPr>
        <w:instrText>HYPERLINK "https://untmis.unmissions.org/sites/default/files/2025-12/ENG_01_SOMALIA%E2%80%99S%20CULTURAL%20RIGHTS%20LANDSCAPE%2010%20December%202025.pdf"</w:instrText>
      </w:r>
      <w:r w:rsidR="00CF36BE">
        <w:fldChar w:fldCharType="separate"/>
      </w:r>
      <w:r w:rsidRPr="00242B82">
        <w:rPr>
          <w:rStyle w:val="Hyperlinkki"/>
          <w:lang w:val="en-US"/>
        </w:rPr>
        <w:t>https://untmis.unmissions.org/sites/default/files/2025-12/ENG_01_SOMALIA%E2%80%99S%20CULTURAL%20RIGHTS%20LANDSCAPE%2010%20December%202025.pdf</w:t>
      </w:r>
      <w:r w:rsidR="00CF36BE">
        <w:rPr>
          <w:rStyle w:val="Hyperlinkki"/>
          <w:lang w:val="en-US"/>
        </w:rPr>
        <w:fldChar w:fldCharType="end"/>
      </w:r>
      <w:r w:rsidRPr="00242B82">
        <w:rPr>
          <w:lang w:val="en-US"/>
        </w:rPr>
        <w:t xml:space="preserve"> (</w:t>
      </w:r>
      <w:proofErr w:type="spellStart"/>
      <w:r w:rsidRPr="00242B82">
        <w:rPr>
          <w:lang w:val="en-US"/>
        </w:rPr>
        <w:t>käyty</w:t>
      </w:r>
      <w:proofErr w:type="spellEnd"/>
      <w:r w:rsidRPr="00242B82">
        <w:rPr>
          <w:lang w:val="en-US"/>
        </w:rPr>
        <w:t xml:space="preserve"> 29.9.2026). </w:t>
      </w:r>
    </w:p>
    <w:p w14:paraId="6E030AAA" w14:textId="4C20034F" w:rsidR="00A463C6" w:rsidRPr="002238CD" w:rsidRDefault="00A463C6" w:rsidP="005433DA">
      <w:pPr>
        <w:jc w:val="left"/>
        <w:rPr>
          <w:lang w:val="en-US"/>
        </w:rPr>
      </w:pPr>
      <w:proofErr w:type="spellStart"/>
      <w:r>
        <w:rPr>
          <w:lang w:val="en-US"/>
        </w:rPr>
        <w:t>RoSL</w:t>
      </w:r>
      <w:proofErr w:type="spellEnd"/>
      <w:r>
        <w:rPr>
          <w:lang w:val="en-US"/>
        </w:rPr>
        <w:t xml:space="preserve"> (</w:t>
      </w:r>
      <w:r w:rsidRPr="00D26AF9">
        <w:rPr>
          <w:lang w:val="en-US"/>
        </w:rPr>
        <w:t xml:space="preserve">Republic </w:t>
      </w:r>
      <w:r>
        <w:rPr>
          <w:lang w:val="en-US"/>
        </w:rPr>
        <w:t>o</w:t>
      </w:r>
      <w:r w:rsidRPr="00D26AF9">
        <w:rPr>
          <w:lang w:val="en-US"/>
        </w:rPr>
        <w:t>f Somaliland</w:t>
      </w:r>
      <w:r>
        <w:rPr>
          <w:lang w:val="en-US"/>
        </w:rPr>
        <w:t>)</w:t>
      </w:r>
      <w:r w:rsidRPr="00D26AF9">
        <w:rPr>
          <w:lang w:val="en-US"/>
        </w:rPr>
        <w:t xml:space="preserve"> </w:t>
      </w:r>
      <w:r>
        <w:rPr>
          <w:lang w:val="en-US"/>
        </w:rPr>
        <w:t>/ CSD (</w:t>
      </w:r>
      <w:r w:rsidRPr="00A463C6">
        <w:rPr>
          <w:lang w:val="en-US"/>
        </w:rPr>
        <w:t>Central Statistics Department</w:t>
      </w:r>
      <w:r>
        <w:rPr>
          <w:lang w:val="en-US"/>
        </w:rPr>
        <w:t xml:space="preserve">) 2020. </w:t>
      </w:r>
      <w:r w:rsidRPr="00A463C6">
        <w:rPr>
          <w:i/>
          <w:iCs/>
          <w:lang w:val="en-US"/>
        </w:rPr>
        <w:t>The Somaliland Health and Demographic Survey 2020</w:t>
      </w:r>
      <w:r>
        <w:rPr>
          <w:lang w:val="en-US"/>
        </w:rPr>
        <w:t xml:space="preserve">. </w:t>
      </w:r>
      <w:r w:rsidR="00CF36BE">
        <w:fldChar w:fldCharType="begin"/>
      </w:r>
      <w:r w:rsidR="00CF36BE" w:rsidRPr="00CF36BE">
        <w:rPr>
          <w:lang w:val="en-US"/>
        </w:rPr>
        <w:instrText>HYPERLINK "https://somalilandmohd.com/wp-content/uploads/2023/03/SLHDS2020-Report_2020_Final-1.pdf"</w:instrText>
      </w:r>
      <w:r w:rsidR="00CF36BE">
        <w:fldChar w:fldCharType="separate"/>
      </w:r>
      <w:r w:rsidRPr="002238CD">
        <w:rPr>
          <w:rStyle w:val="Hyperlinkki"/>
          <w:lang w:val="en-US"/>
        </w:rPr>
        <w:t>https://somalilandmohd.com/wp-content/uploads/2023/03/SLHDS2020-Report_2020_Final-1.pdf</w:t>
      </w:r>
      <w:r w:rsidR="00CF36BE">
        <w:rPr>
          <w:rStyle w:val="Hyperlinkki"/>
          <w:lang w:val="en-US"/>
        </w:rPr>
        <w:fldChar w:fldCharType="end"/>
      </w:r>
      <w:r w:rsidRPr="002238CD">
        <w:rPr>
          <w:lang w:val="en-US"/>
        </w:rPr>
        <w:t xml:space="preserve"> (</w:t>
      </w:r>
      <w:proofErr w:type="spellStart"/>
      <w:r w:rsidRPr="002238CD">
        <w:rPr>
          <w:lang w:val="en-US"/>
        </w:rPr>
        <w:t>käyty</w:t>
      </w:r>
      <w:proofErr w:type="spellEnd"/>
      <w:r w:rsidRPr="002238CD">
        <w:rPr>
          <w:lang w:val="en-US"/>
        </w:rPr>
        <w:t xml:space="preserve"> 18.9.2026). </w:t>
      </w:r>
    </w:p>
    <w:p w14:paraId="09C69508" w14:textId="752D82E2" w:rsidR="00431277" w:rsidRDefault="00F911D9" w:rsidP="005433DA">
      <w:pPr>
        <w:jc w:val="left"/>
        <w:rPr>
          <w:lang w:val="en-US"/>
        </w:rPr>
      </w:pPr>
      <w:proofErr w:type="spellStart"/>
      <w:r>
        <w:rPr>
          <w:lang w:val="en-US"/>
        </w:rPr>
        <w:t>RoSL</w:t>
      </w:r>
      <w:proofErr w:type="spellEnd"/>
      <w:r>
        <w:rPr>
          <w:lang w:val="en-US"/>
        </w:rPr>
        <w:t xml:space="preserve"> (</w:t>
      </w:r>
      <w:r w:rsidR="00D26AF9" w:rsidRPr="00D26AF9">
        <w:rPr>
          <w:lang w:val="en-US"/>
        </w:rPr>
        <w:t xml:space="preserve">Republic </w:t>
      </w:r>
      <w:r>
        <w:rPr>
          <w:lang w:val="en-US"/>
        </w:rPr>
        <w:t>o</w:t>
      </w:r>
      <w:r w:rsidR="00D26AF9" w:rsidRPr="00D26AF9">
        <w:rPr>
          <w:lang w:val="en-US"/>
        </w:rPr>
        <w:t>f Somaliland</w:t>
      </w:r>
      <w:r>
        <w:rPr>
          <w:lang w:val="en-US"/>
        </w:rPr>
        <w:t>)</w:t>
      </w:r>
      <w:r w:rsidR="00D26AF9" w:rsidRPr="00D26AF9">
        <w:rPr>
          <w:lang w:val="en-US"/>
        </w:rPr>
        <w:t xml:space="preserve"> / </w:t>
      </w:r>
      <w:proofErr w:type="spellStart"/>
      <w:r>
        <w:rPr>
          <w:lang w:val="en-US"/>
        </w:rPr>
        <w:t>MoES</w:t>
      </w:r>
      <w:proofErr w:type="spellEnd"/>
      <w:r>
        <w:rPr>
          <w:lang w:val="en-US"/>
        </w:rPr>
        <w:t xml:space="preserve"> (</w:t>
      </w:r>
      <w:r w:rsidR="00D26AF9" w:rsidRPr="00D26AF9">
        <w:rPr>
          <w:lang w:val="en-US"/>
        </w:rPr>
        <w:t xml:space="preserve">Ministry </w:t>
      </w:r>
      <w:r>
        <w:rPr>
          <w:lang w:val="en-US"/>
        </w:rPr>
        <w:t>o</w:t>
      </w:r>
      <w:r w:rsidR="00D26AF9" w:rsidRPr="00D26AF9">
        <w:rPr>
          <w:lang w:val="en-US"/>
        </w:rPr>
        <w:t>f Education &amp; Science</w:t>
      </w:r>
      <w:r>
        <w:rPr>
          <w:lang w:val="en-US"/>
        </w:rPr>
        <w:t>)</w:t>
      </w:r>
      <w:r w:rsidR="00D26AF9">
        <w:rPr>
          <w:lang w:val="en-US"/>
        </w:rPr>
        <w:t xml:space="preserve"> </w:t>
      </w:r>
    </w:p>
    <w:p w14:paraId="7E164E01" w14:textId="759C571B" w:rsidR="00D26AF9" w:rsidRDefault="00F911D9" w:rsidP="005433DA">
      <w:pPr>
        <w:ind w:left="720"/>
        <w:jc w:val="left"/>
        <w:rPr>
          <w:lang w:val="en-US"/>
        </w:rPr>
      </w:pPr>
      <w:r>
        <w:rPr>
          <w:lang w:val="en-US"/>
        </w:rPr>
        <w:lastRenderedPageBreak/>
        <w:t xml:space="preserve">9/2024. </w:t>
      </w:r>
      <w:r w:rsidR="00D26AF9" w:rsidRPr="00D26AF9">
        <w:rPr>
          <w:i/>
          <w:iCs/>
          <w:lang w:val="en-US"/>
        </w:rPr>
        <w:t xml:space="preserve">Education sector plan 2022-2026. </w:t>
      </w:r>
      <w:r w:rsidR="00D26AF9" w:rsidRPr="00E441FA">
        <w:rPr>
          <w:i/>
          <w:iCs/>
          <w:lang w:val="en-US"/>
        </w:rPr>
        <w:t>Somaliland</w:t>
      </w:r>
      <w:r w:rsidRPr="00E441FA">
        <w:rPr>
          <w:lang w:val="en-US"/>
        </w:rPr>
        <w:t xml:space="preserve">. </w:t>
      </w:r>
      <w:proofErr w:type="spellStart"/>
      <w:r w:rsidRPr="00E441FA">
        <w:rPr>
          <w:lang w:val="en-US"/>
        </w:rPr>
        <w:t>Saatavilla</w:t>
      </w:r>
      <w:proofErr w:type="spellEnd"/>
      <w:r w:rsidRPr="00E441FA">
        <w:rPr>
          <w:lang w:val="en-US"/>
        </w:rPr>
        <w:t>:</w:t>
      </w:r>
      <w:r w:rsidR="00D26AF9" w:rsidRPr="00E441FA">
        <w:rPr>
          <w:lang w:val="en-US"/>
        </w:rPr>
        <w:t xml:space="preserve"> </w:t>
      </w:r>
      <w:r w:rsidR="00CF36BE">
        <w:fldChar w:fldCharType="begin"/>
      </w:r>
      <w:r w:rsidR="00CF36BE" w:rsidRPr="00CF36BE">
        <w:rPr>
          <w:lang w:val="en-US"/>
        </w:rPr>
        <w:instrText>HYPERLINK "https://www.globalpartnership.org/node/document/download?file=document/file/2024-09-somaliland-education-sector-plan-2022-2026.pdf"</w:instrText>
      </w:r>
      <w:r w:rsidR="00CF36BE">
        <w:fldChar w:fldCharType="separate"/>
      </w:r>
      <w:r w:rsidRPr="00E441FA">
        <w:rPr>
          <w:rStyle w:val="Hyperlinkki"/>
          <w:lang w:val="en-US"/>
        </w:rPr>
        <w:t>https://www.globalpartnership.org/node/document/download?file=document/file/2024-09-somaliland-education-sector-plan-2022-2026.pdf</w:t>
      </w:r>
      <w:r w:rsidR="00CF36BE">
        <w:rPr>
          <w:rStyle w:val="Hyperlinkki"/>
          <w:lang w:val="en-US"/>
        </w:rPr>
        <w:fldChar w:fldCharType="end"/>
      </w:r>
      <w:r w:rsidRPr="00E441FA">
        <w:rPr>
          <w:lang w:val="en-US"/>
        </w:rPr>
        <w:t xml:space="preserve"> (</w:t>
      </w:r>
      <w:proofErr w:type="spellStart"/>
      <w:r w:rsidRPr="00E441FA">
        <w:rPr>
          <w:lang w:val="en-US"/>
        </w:rPr>
        <w:t>käyty</w:t>
      </w:r>
      <w:proofErr w:type="spellEnd"/>
      <w:r w:rsidRPr="00E441FA">
        <w:rPr>
          <w:lang w:val="en-US"/>
        </w:rPr>
        <w:t xml:space="preserve"> 15.9.2026). </w:t>
      </w:r>
    </w:p>
    <w:p w14:paraId="74577F57" w14:textId="249F81DF" w:rsidR="00431277" w:rsidRPr="00431277" w:rsidRDefault="00431277" w:rsidP="005433DA">
      <w:pPr>
        <w:ind w:left="720"/>
        <w:jc w:val="left"/>
      </w:pPr>
      <w:r>
        <w:rPr>
          <w:lang w:val="en-US"/>
        </w:rPr>
        <w:t xml:space="preserve">10/2017. </w:t>
      </w:r>
      <w:r w:rsidRPr="00431277">
        <w:rPr>
          <w:i/>
          <w:iCs/>
          <w:lang w:val="en-US"/>
        </w:rPr>
        <w:t>Education Sector Strategic Plan (ESSP 2017-2021)</w:t>
      </w:r>
      <w:r>
        <w:rPr>
          <w:lang w:val="en-US"/>
        </w:rPr>
        <w:t xml:space="preserve">. </w:t>
      </w:r>
      <w:r w:rsidRPr="00431277">
        <w:t xml:space="preserve">Saatavilla: </w:t>
      </w:r>
      <w:hyperlink r:id="rId15" w:history="1">
        <w:r w:rsidRPr="00E338AE">
          <w:rPr>
            <w:rStyle w:val="Hyperlinkki"/>
          </w:rPr>
          <w:t>https://www.globalpartnership.org/node/document/download?file=sites/default/files/2018-07-gpe-somaliland-esp-2017-2021.pdf</w:t>
        </w:r>
      </w:hyperlink>
      <w:r>
        <w:t xml:space="preserve"> (käyty 15.9.2026).</w:t>
      </w:r>
    </w:p>
    <w:p w14:paraId="646EA124" w14:textId="35A71FA7" w:rsidR="00FD3D56" w:rsidRDefault="00FD3D56" w:rsidP="005433DA">
      <w:pPr>
        <w:jc w:val="left"/>
      </w:pPr>
      <w:r w:rsidRPr="00137761">
        <w:rPr>
          <w:lang w:val="en-US"/>
        </w:rPr>
        <w:t>Salad</w:t>
      </w:r>
      <w:r>
        <w:rPr>
          <w:lang w:val="en-US"/>
        </w:rPr>
        <w:t>,</w:t>
      </w:r>
      <w:r w:rsidRPr="00137761">
        <w:rPr>
          <w:lang w:val="en-US"/>
        </w:rPr>
        <w:t xml:space="preserve"> </w:t>
      </w:r>
      <w:proofErr w:type="spellStart"/>
      <w:r w:rsidRPr="00137761">
        <w:rPr>
          <w:lang w:val="en-US"/>
        </w:rPr>
        <w:t>Mustafe</w:t>
      </w:r>
      <w:proofErr w:type="spellEnd"/>
      <w:r w:rsidRPr="00137761">
        <w:rPr>
          <w:lang w:val="en-US"/>
        </w:rPr>
        <w:t xml:space="preserve"> </w:t>
      </w:r>
      <w:r>
        <w:rPr>
          <w:lang w:val="en-US"/>
        </w:rPr>
        <w:t>2022. “</w:t>
      </w:r>
      <w:r w:rsidRPr="00137761">
        <w:rPr>
          <w:lang w:val="en-US"/>
        </w:rPr>
        <w:t>B</w:t>
      </w:r>
      <w:r>
        <w:rPr>
          <w:lang w:val="en-US"/>
        </w:rPr>
        <w:t>asic</w:t>
      </w:r>
      <w:r w:rsidRPr="00137761">
        <w:rPr>
          <w:lang w:val="en-US"/>
        </w:rPr>
        <w:t xml:space="preserve"> E</w:t>
      </w:r>
      <w:r>
        <w:rPr>
          <w:lang w:val="en-US"/>
        </w:rPr>
        <w:t xml:space="preserve">ducation in </w:t>
      </w:r>
      <w:r w:rsidRPr="00137761">
        <w:rPr>
          <w:lang w:val="en-US"/>
        </w:rPr>
        <w:t>S</w:t>
      </w:r>
      <w:r>
        <w:rPr>
          <w:lang w:val="en-US"/>
        </w:rPr>
        <w:t>omalia</w:t>
      </w:r>
      <w:r w:rsidRPr="00137761">
        <w:rPr>
          <w:lang w:val="en-US"/>
        </w:rPr>
        <w:t>: P</w:t>
      </w:r>
      <w:r>
        <w:rPr>
          <w:lang w:val="en-US"/>
        </w:rPr>
        <w:t xml:space="preserve">roblems and Solutions.” </w:t>
      </w:r>
      <w:r w:rsidRPr="00FD3D56">
        <w:rPr>
          <w:i/>
          <w:iCs/>
          <w:lang w:val="en-US"/>
        </w:rPr>
        <w:t>International Journal of Engineering Applied Sciences and Technology</w:t>
      </w:r>
      <w:r w:rsidRPr="00137761">
        <w:rPr>
          <w:lang w:val="en-US"/>
        </w:rPr>
        <w:t xml:space="preserve">, 2022 </w:t>
      </w:r>
      <w:r w:rsidR="00342934">
        <w:rPr>
          <w:lang w:val="en-US"/>
        </w:rPr>
        <w:t>v</w:t>
      </w:r>
      <w:r w:rsidRPr="00137761">
        <w:rPr>
          <w:lang w:val="en-US"/>
        </w:rPr>
        <w:t xml:space="preserve">ol. 6, </w:t>
      </w:r>
      <w:r w:rsidR="002A277D">
        <w:rPr>
          <w:lang w:val="en-US"/>
        </w:rPr>
        <w:t>no.</w:t>
      </w:r>
      <w:r w:rsidRPr="00137761">
        <w:rPr>
          <w:lang w:val="en-US"/>
        </w:rPr>
        <w:t xml:space="preserve"> 9, </w:t>
      </w:r>
      <w:r w:rsidR="00342934">
        <w:rPr>
          <w:lang w:val="en-US"/>
        </w:rPr>
        <w:t>s.</w:t>
      </w:r>
      <w:r w:rsidRPr="00137761">
        <w:rPr>
          <w:lang w:val="en-US"/>
        </w:rPr>
        <w:t xml:space="preserve"> 61-66</w:t>
      </w:r>
      <w:r>
        <w:rPr>
          <w:lang w:val="en-US"/>
        </w:rPr>
        <w:t>.</w:t>
      </w:r>
      <w:r w:rsidR="00342934">
        <w:rPr>
          <w:lang w:val="en-US"/>
        </w:rPr>
        <w:t xml:space="preserve"> </w:t>
      </w:r>
      <w:r w:rsidR="00342934" w:rsidRPr="00342934">
        <w:t>Saat</w:t>
      </w:r>
      <w:r w:rsidR="00342934">
        <w:t>avilla:</w:t>
      </w:r>
      <w:r w:rsidRPr="00342934">
        <w:t xml:space="preserve"> </w:t>
      </w:r>
      <w:hyperlink r:id="rId16" w:history="1">
        <w:r w:rsidRPr="00342934">
          <w:rPr>
            <w:rStyle w:val="Hyperlinkki"/>
          </w:rPr>
          <w:t>https://www.ijeast.com/IJEAST-Paper?file=61-66%2CTesma609%2CIJEAST.pdf</w:t>
        </w:r>
      </w:hyperlink>
      <w:r w:rsidRPr="00342934">
        <w:t xml:space="preserve"> </w:t>
      </w:r>
      <w:r w:rsidR="00292126">
        <w:t>(käyty 3.9.2026).</w:t>
      </w:r>
    </w:p>
    <w:p w14:paraId="6ADBC95F" w14:textId="33E448E1" w:rsidR="007771C3" w:rsidRPr="007771C3" w:rsidRDefault="007771C3" w:rsidP="005433DA">
      <w:pPr>
        <w:jc w:val="left"/>
      </w:pPr>
      <w:r w:rsidRPr="007771C3">
        <w:rPr>
          <w:lang w:val="en-US"/>
        </w:rPr>
        <w:t xml:space="preserve">Somaliland Standard 22.2.2019. </w:t>
      </w:r>
      <w:r w:rsidRPr="007771C3">
        <w:rPr>
          <w:i/>
          <w:iCs/>
          <w:lang w:val="en-US"/>
        </w:rPr>
        <w:t>Free textbooks provided to Somaliland school students</w:t>
      </w:r>
      <w:r>
        <w:rPr>
          <w:lang w:val="en-US"/>
        </w:rPr>
        <w:t xml:space="preserve">. </w:t>
      </w:r>
      <w:r w:rsidR="00CF36BE">
        <w:fldChar w:fldCharType="begin"/>
      </w:r>
      <w:r w:rsidR="00CF36BE" w:rsidRPr="00CF36BE">
        <w:rPr>
          <w:lang w:val="en-US"/>
        </w:rPr>
        <w:instrText>HYPERLINK "https://somalilandstandard.com/free-textbooks-provided-to-somaliland-school-students/"</w:instrText>
      </w:r>
      <w:r w:rsidR="00CF36BE">
        <w:fldChar w:fldCharType="separate"/>
      </w:r>
      <w:r w:rsidRPr="007771C3">
        <w:rPr>
          <w:rStyle w:val="Hyperlinkki"/>
        </w:rPr>
        <w:t>https://somalilandstandard.com/free-textbooks-provided-to-somaliland-school-students/</w:t>
      </w:r>
      <w:r w:rsidR="00CF36BE">
        <w:rPr>
          <w:rStyle w:val="Hyperlinkki"/>
        </w:rPr>
        <w:fldChar w:fldCharType="end"/>
      </w:r>
      <w:r w:rsidRPr="007771C3">
        <w:t xml:space="preserve"> (kä</w:t>
      </w:r>
      <w:r>
        <w:t xml:space="preserve">yty 18.9.2026). </w:t>
      </w:r>
    </w:p>
    <w:p w14:paraId="7CF0F74B" w14:textId="7142DDC2" w:rsidR="00420CB1" w:rsidRPr="0033078A" w:rsidRDefault="00420CB1" w:rsidP="005433DA">
      <w:pPr>
        <w:jc w:val="left"/>
      </w:pPr>
      <w:r>
        <w:rPr>
          <w:lang w:val="en-US"/>
        </w:rPr>
        <w:t>SPC (</w:t>
      </w:r>
      <w:r w:rsidRPr="00420CB1">
        <w:rPr>
          <w:lang w:val="en-US"/>
        </w:rPr>
        <w:t>Somalia Partnership Compact</w:t>
      </w:r>
      <w:r>
        <w:rPr>
          <w:lang w:val="en-US"/>
        </w:rPr>
        <w:t xml:space="preserve">) 30.6.2023. </w:t>
      </w:r>
      <w:r w:rsidR="0033078A" w:rsidRPr="0033078A">
        <w:rPr>
          <w:i/>
          <w:iCs/>
          <w:lang w:val="en-US"/>
        </w:rPr>
        <w:t>Somalia Partnership Compact</w:t>
      </w:r>
      <w:r w:rsidR="0033078A">
        <w:rPr>
          <w:i/>
          <w:iCs/>
          <w:lang w:val="en-US"/>
        </w:rPr>
        <w:t xml:space="preserve"> 2023–2026.</w:t>
      </w:r>
      <w:r w:rsidR="0033078A">
        <w:rPr>
          <w:lang w:val="en-US"/>
        </w:rPr>
        <w:t xml:space="preserve"> </w:t>
      </w:r>
      <w:r w:rsidR="00CF36BE">
        <w:fldChar w:fldCharType="begin"/>
      </w:r>
      <w:r w:rsidR="00CF36BE" w:rsidRPr="00CF36BE">
        <w:rPr>
          <w:lang w:val="en-US"/>
        </w:rPr>
        <w:instrText>HYPERLINK "https://www.globalpartnership.org/node/document/download?file=document/file/2023-06-somalia-partnership-compact-2023.pdf"</w:instrText>
      </w:r>
      <w:r w:rsidR="00CF36BE">
        <w:fldChar w:fldCharType="separate"/>
      </w:r>
      <w:r w:rsidR="0033078A" w:rsidRPr="0033078A">
        <w:rPr>
          <w:rStyle w:val="Hyperlinkki"/>
        </w:rPr>
        <w:t>https://www.globalpartnership.org/node/document/download?file=document/file/2023-06-somalia-partnership-compact-2023.pdf</w:t>
      </w:r>
      <w:r w:rsidR="00CF36BE">
        <w:rPr>
          <w:rStyle w:val="Hyperlinkki"/>
        </w:rPr>
        <w:fldChar w:fldCharType="end"/>
      </w:r>
      <w:r w:rsidR="0033078A" w:rsidRPr="0033078A">
        <w:t xml:space="preserve"> (käyty 22.9.202</w:t>
      </w:r>
      <w:r w:rsidR="0033078A">
        <w:t>6).</w:t>
      </w:r>
    </w:p>
    <w:p w14:paraId="5DDE5639" w14:textId="44494F24" w:rsidR="0068419B" w:rsidRPr="00CF1BD0" w:rsidRDefault="0068419B" w:rsidP="005433DA">
      <w:pPr>
        <w:jc w:val="left"/>
        <w:rPr>
          <w:lang w:val="en-US"/>
        </w:rPr>
      </w:pPr>
      <w:r w:rsidRPr="0068419B">
        <w:rPr>
          <w:lang w:val="en-US"/>
        </w:rPr>
        <w:t xml:space="preserve">Tahir, </w:t>
      </w:r>
      <w:proofErr w:type="spellStart"/>
      <w:r w:rsidRPr="0068419B">
        <w:rPr>
          <w:lang w:val="en-US"/>
        </w:rPr>
        <w:t>Abdifatah</w:t>
      </w:r>
      <w:proofErr w:type="spellEnd"/>
      <w:r w:rsidRPr="0068419B">
        <w:rPr>
          <w:lang w:val="en-US"/>
        </w:rPr>
        <w:t xml:space="preserve"> Ismael</w:t>
      </w:r>
      <w:r w:rsidR="002F5DD1">
        <w:rPr>
          <w:lang w:val="en-US"/>
        </w:rPr>
        <w:t xml:space="preserve"> &amp;</w:t>
      </w:r>
      <w:r w:rsidRPr="0068419B">
        <w:rPr>
          <w:lang w:val="en-US"/>
        </w:rPr>
        <w:t xml:space="preserve"> Cochrane</w:t>
      </w:r>
      <w:r>
        <w:rPr>
          <w:lang w:val="en-US"/>
        </w:rPr>
        <w:t>,</w:t>
      </w:r>
      <w:r w:rsidRPr="0068419B">
        <w:rPr>
          <w:lang w:val="en-US"/>
        </w:rPr>
        <w:t xml:space="preserve"> Logan </w:t>
      </w:r>
      <w:r>
        <w:rPr>
          <w:lang w:val="en-US"/>
        </w:rPr>
        <w:t>7.7.2025. “</w:t>
      </w:r>
      <w:r w:rsidRPr="0068419B">
        <w:rPr>
          <w:lang w:val="en-US"/>
        </w:rPr>
        <w:t>Dynamics of education in post-conflict Somalia: the case of out-of-school children in Mogadishu</w:t>
      </w:r>
      <w:r>
        <w:rPr>
          <w:lang w:val="en-US"/>
        </w:rPr>
        <w:t xml:space="preserve">.” </w:t>
      </w:r>
      <w:r>
        <w:rPr>
          <w:i/>
          <w:iCs/>
          <w:lang w:val="en-US"/>
        </w:rPr>
        <w:t xml:space="preserve">SN Social Sciences, </w:t>
      </w:r>
      <w:r w:rsidRPr="007D58C3">
        <w:rPr>
          <w:lang w:val="en-US"/>
        </w:rPr>
        <w:t>vol</w:t>
      </w:r>
      <w:r w:rsidR="002A277D">
        <w:rPr>
          <w:lang w:val="en-US"/>
        </w:rPr>
        <w:t>.</w:t>
      </w:r>
      <w:r w:rsidRPr="007D58C3">
        <w:rPr>
          <w:lang w:val="en-US"/>
        </w:rPr>
        <w:t xml:space="preserve"> 5, article number 89</w:t>
      </w:r>
      <w:r>
        <w:rPr>
          <w:lang w:val="en-US"/>
        </w:rPr>
        <w:t xml:space="preserve">. </w:t>
      </w:r>
      <w:proofErr w:type="spellStart"/>
      <w:r w:rsidRPr="00CF1BD0">
        <w:rPr>
          <w:lang w:val="en-US"/>
        </w:rPr>
        <w:t>Saatavilla</w:t>
      </w:r>
      <w:proofErr w:type="spellEnd"/>
      <w:r w:rsidRPr="00CF1BD0">
        <w:rPr>
          <w:lang w:val="en-US"/>
        </w:rPr>
        <w:t xml:space="preserve">: </w:t>
      </w:r>
      <w:r w:rsidR="00CF36BE">
        <w:fldChar w:fldCharType="begin"/>
      </w:r>
      <w:r w:rsidR="00CF36BE" w:rsidRPr="00CF36BE">
        <w:rPr>
          <w:lang w:val="en-US"/>
        </w:rPr>
        <w:instrText>HYPERLINK "https://link.springer.com/content/pdf/10.1007/s43545-025-01123-8.pdf"</w:instrText>
      </w:r>
      <w:r w:rsidR="00CF36BE">
        <w:fldChar w:fldCharType="separate"/>
      </w:r>
      <w:r w:rsidRPr="00CF1BD0">
        <w:rPr>
          <w:rStyle w:val="Hyperlinkki"/>
          <w:lang w:val="en-US"/>
        </w:rPr>
        <w:t>https://link.springer.com/content/pdf/10.1007/s43545-025-01123-8.pdf</w:t>
      </w:r>
      <w:r w:rsidR="00CF36BE">
        <w:rPr>
          <w:rStyle w:val="Hyperlinkki"/>
          <w:lang w:val="en-US"/>
        </w:rPr>
        <w:fldChar w:fldCharType="end"/>
      </w:r>
      <w:r w:rsidRPr="00CF1BD0">
        <w:rPr>
          <w:lang w:val="en-US"/>
        </w:rPr>
        <w:t xml:space="preserve"> (</w:t>
      </w:r>
      <w:proofErr w:type="spellStart"/>
      <w:r w:rsidRPr="00CF1BD0">
        <w:rPr>
          <w:lang w:val="en-US"/>
        </w:rPr>
        <w:t>käyty</w:t>
      </w:r>
      <w:proofErr w:type="spellEnd"/>
      <w:r w:rsidRPr="00CF1BD0">
        <w:rPr>
          <w:lang w:val="en-US"/>
        </w:rPr>
        <w:t xml:space="preserve"> 8.9.2026).</w:t>
      </w:r>
    </w:p>
    <w:p w14:paraId="205F29A2" w14:textId="52D7A882" w:rsidR="00AB1F5C" w:rsidRDefault="00AB1F5C" w:rsidP="001B0881">
      <w:pPr>
        <w:jc w:val="left"/>
      </w:pPr>
      <w:r>
        <w:rPr>
          <w:lang w:val="en-US"/>
        </w:rPr>
        <w:t xml:space="preserve">UNICEF </w:t>
      </w:r>
      <w:r w:rsidR="00CE2136">
        <w:rPr>
          <w:lang w:val="en-US"/>
        </w:rPr>
        <w:t>(</w:t>
      </w:r>
      <w:r w:rsidR="00CE2136" w:rsidRPr="00CE2136">
        <w:rPr>
          <w:lang w:val="en-US"/>
        </w:rPr>
        <w:t>United Nations Children's Fund</w:t>
      </w:r>
      <w:r w:rsidR="00CE2136">
        <w:rPr>
          <w:lang w:val="en-US"/>
        </w:rPr>
        <w:t xml:space="preserve">) </w:t>
      </w:r>
      <w:r>
        <w:rPr>
          <w:lang w:val="en-US"/>
        </w:rPr>
        <w:t xml:space="preserve">10/2025. </w:t>
      </w:r>
      <w:r w:rsidR="00CE2136" w:rsidRPr="00CE2136">
        <w:rPr>
          <w:i/>
          <w:iCs/>
          <w:lang w:val="en-US"/>
        </w:rPr>
        <w:t>UNICEF Education</w:t>
      </w:r>
      <w:r w:rsidR="00CE2136">
        <w:rPr>
          <w:i/>
          <w:iCs/>
          <w:lang w:val="en-US"/>
        </w:rPr>
        <w:t xml:space="preserve">: </w:t>
      </w:r>
      <w:r w:rsidR="00CE2136" w:rsidRPr="00CE2136">
        <w:rPr>
          <w:i/>
          <w:iCs/>
          <w:lang w:val="en-US"/>
        </w:rPr>
        <w:t>Learning Case Study</w:t>
      </w:r>
      <w:r w:rsidR="00CE2136">
        <w:rPr>
          <w:i/>
          <w:iCs/>
          <w:lang w:val="en-US"/>
        </w:rPr>
        <w:t>: Somalia</w:t>
      </w:r>
      <w:r w:rsidR="00CE2136">
        <w:rPr>
          <w:lang w:val="en-US"/>
        </w:rPr>
        <w:t xml:space="preserve">. </w:t>
      </w:r>
      <w:r w:rsidR="00CF36BE">
        <w:fldChar w:fldCharType="begin"/>
      </w:r>
      <w:r w:rsidR="00CF36BE" w:rsidRPr="00CF36BE">
        <w:rPr>
          <w:lang w:val="en-US"/>
        </w:rPr>
        <w:instrText>HYPERLINK "https://www.unicef.org/media/175126/file/Teaching%20at%20the%20Right%20Level%20in%20Somalia.pdf"</w:instrText>
      </w:r>
      <w:r w:rsidR="00CF36BE">
        <w:fldChar w:fldCharType="separate"/>
      </w:r>
      <w:r w:rsidR="00CE2136" w:rsidRPr="00CE2136">
        <w:rPr>
          <w:rStyle w:val="Hyperlinkki"/>
        </w:rPr>
        <w:t>https://www.unicef.org/media/175126/file/Teaching%20at%20the%20Right%20Level%20in%20Somalia.pdf</w:t>
      </w:r>
      <w:r w:rsidR="00CF36BE">
        <w:rPr>
          <w:rStyle w:val="Hyperlinkki"/>
        </w:rPr>
        <w:fldChar w:fldCharType="end"/>
      </w:r>
      <w:r w:rsidR="00CE2136" w:rsidRPr="00CE2136">
        <w:t xml:space="preserve"> (kä</w:t>
      </w:r>
      <w:r w:rsidR="00CE2136">
        <w:t xml:space="preserve">yty 24.9.2026). </w:t>
      </w:r>
    </w:p>
    <w:p w14:paraId="11F5EED2" w14:textId="42209169" w:rsidR="00A4706F" w:rsidRPr="00A4706F" w:rsidRDefault="00A4706F" w:rsidP="005433DA">
      <w:pPr>
        <w:jc w:val="left"/>
        <w:rPr>
          <w:color w:val="0563C1" w:themeColor="hyperlink"/>
          <w:u w:val="single"/>
        </w:rPr>
      </w:pPr>
      <w:proofErr w:type="spellStart"/>
      <w:r>
        <w:rPr>
          <w:lang w:val="en-US"/>
        </w:rPr>
        <w:t>UoT</w:t>
      </w:r>
      <w:proofErr w:type="spellEnd"/>
      <w:r>
        <w:rPr>
          <w:lang w:val="en-US"/>
        </w:rPr>
        <w:t xml:space="preserve"> (University of Toronto) [</w:t>
      </w:r>
      <w:proofErr w:type="spellStart"/>
      <w:r>
        <w:rPr>
          <w:lang w:val="en-US"/>
        </w:rPr>
        <w:t>päiväämätön</w:t>
      </w:r>
      <w:proofErr w:type="spellEnd"/>
      <w:r>
        <w:rPr>
          <w:lang w:val="en-US"/>
        </w:rPr>
        <w:t xml:space="preserve">]. ESCAPE Projects. </w:t>
      </w:r>
      <w:r w:rsidRPr="00E441FA">
        <w:rPr>
          <w:i/>
          <w:iCs/>
        </w:rPr>
        <w:t>Somalia: Somalia Curriculum</w:t>
      </w:r>
      <w:r w:rsidRPr="00E441FA">
        <w:t xml:space="preserve">. </w:t>
      </w:r>
      <w:hyperlink r:id="rId17" w:history="1">
        <w:r w:rsidRPr="00A4706F">
          <w:rPr>
            <w:rStyle w:val="Hyperlinkki"/>
          </w:rPr>
          <w:t>https://www.oise.utoronto.ca/escape-projects/international-curriculum-comparison/somalia</w:t>
        </w:r>
      </w:hyperlink>
      <w:r w:rsidRPr="00A4706F">
        <w:t xml:space="preserve"> (kä</w:t>
      </w:r>
      <w:r>
        <w:t xml:space="preserve">yty 15.9.2026). </w:t>
      </w:r>
    </w:p>
    <w:p w14:paraId="5439BA7F" w14:textId="1529A175" w:rsidR="00C23E2D" w:rsidRPr="00C23E2D" w:rsidRDefault="00C23E2D" w:rsidP="005433DA">
      <w:pPr>
        <w:jc w:val="left"/>
      </w:pPr>
      <w:proofErr w:type="spellStart"/>
      <w:r w:rsidRPr="00C23E2D">
        <w:t>Valkendorff</w:t>
      </w:r>
      <w:proofErr w:type="spellEnd"/>
      <w:r w:rsidR="002F5DD1">
        <w:t>, Tiina</w:t>
      </w:r>
      <w:r w:rsidRPr="00C23E2D">
        <w:t xml:space="preserve"> &amp;</w:t>
      </w:r>
      <w:r>
        <w:t xml:space="preserve"> </w:t>
      </w:r>
      <w:r w:rsidRPr="00C23E2D">
        <w:t>Luukkainen</w:t>
      </w:r>
      <w:r w:rsidR="002F5DD1">
        <w:t>, Heidi</w:t>
      </w:r>
      <w:r>
        <w:t xml:space="preserve"> </w:t>
      </w:r>
      <w:r w:rsidRPr="00C23E2D">
        <w:t>2019.</w:t>
      </w:r>
      <w:r>
        <w:t xml:space="preserve"> ”Johdanto”. Teoksessa </w:t>
      </w:r>
      <w:r w:rsidRPr="00C23E2D">
        <w:rPr>
          <w:i/>
          <w:iCs/>
        </w:rPr>
        <w:t>Maahanmuuttajien lukutaitokoulutus</w:t>
      </w:r>
      <w:r w:rsidRPr="00C23E2D">
        <w:t xml:space="preserve">. </w:t>
      </w:r>
      <w:r w:rsidRPr="00C23E2D">
        <w:rPr>
          <w:i/>
          <w:iCs/>
        </w:rPr>
        <w:t>Kansanopistot ja opintokeskukset uuden sivistystehtävän toteuttajina.</w:t>
      </w:r>
      <w:r>
        <w:t xml:space="preserve"> </w:t>
      </w:r>
      <w:proofErr w:type="spellStart"/>
      <w:r w:rsidRPr="00C23E2D">
        <w:t>Valkendorff</w:t>
      </w:r>
      <w:proofErr w:type="spellEnd"/>
      <w:r>
        <w:t>, Tiina</w:t>
      </w:r>
      <w:r w:rsidRPr="00C23E2D">
        <w:t xml:space="preserve"> &amp; Luukkainen</w:t>
      </w:r>
      <w:r>
        <w:t xml:space="preserve">, Heidi (toim.).  </w:t>
      </w:r>
      <w:r w:rsidRPr="00FF6395">
        <w:t xml:space="preserve">Suomen Kansanopistoyhdistys – </w:t>
      </w:r>
      <w:proofErr w:type="spellStart"/>
      <w:r w:rsidRPr="00FF6395">
        <w:t>Finlands</w:t>
      </w:r>
      <w:proofErr w:type="spellEnd"/>
      <w:r w:rsidRPr="00FF6395">
        <w:t xml:space="preserve"> </w:t>
      </w:r>
      <w:proofErr w:type="spellStart"/>
      <w:r w:rsidRPr="00FF6395">
        <w:t>Folkhögskolföreningen</w:t>
      </w:r>
      <w:proofErr w:type="spellEnd"/>
      <w:r w:rsidRPr="00FF6395">
        <w:t xml:space="preserve"> ry., s. 7–13. </w:t>
      </w:r>
      <w:hyperlink r:id="rId18" w:history="1">
        <w:r w:rsidRPr="00C23E2D">
          <w:rPr>
            <w:rStyle w:val="Hyperlinkki"/>
          </w:rPr>
          <w:t>https://www.kansanopistot.fi/wp-content/uploads/2020/04/Maahanmuuttajien-lukutaitokoulutus.pdf</w:t>
        </w:r>
      </w:hyperlink>
      <w:r w:rsidRPr="00C23E2D">
        <w:t xml:space="preserve"> (kä</w:t>
      </w:r>
      <w:r>
        <w:t xml:space="preserve">yty 30.9.2026). </w:t>
      </w:r>
    </w:p>
    <w:p w14:paraId="5D69A12D" w14:textId="68B190A8" w:rsidR="00E3706F" w:rsidRDefault="00E3706F" w:rsidP="005433DA">
      <w:pPr>
        <w:jc w:val="left"/>
        <w:rPr>
          <w:lang w:val="en-US"/>
        </w:rPr>
      </w:pPr>
      <w:proofErr w:type="spellStart"/>
      <w:r w:rsidRPr="00FF6395">
        <w:rPr>
          <w:lang w:val="en-US"/>
        </w:rPr>
        <w:t>Wafula</w:t>
      </w:r>
      <w:proofErr w:type="spellEnd"/>
      <w:r w:rsidRPr="00FF6395">
        <w:rPr>
          <w:lang w:val="en-US"/>
        </w:rPr>
        <w:t>, Charles</w:t>
      </w:r>
      <w:r w:rsidR="002F5DD1">
        <w:rPr>
          <w:lang w:val="en-US"/>
        </w:rPr>
        <w:t xml:space="preserve"> &amp;</w:t>
      </w:r>
      <w:r w:rsidRPr="00FF6395">
        <w:rPr>
          <w:lang w:val="en-US"/>
        </w:rPr>
        <w:t xml:space="preserve"> </w:t>
      </w:r>
      <w:proofErr w:type="spellStart"/>
      <w:r w:rsidRPr="00FF6395">
        <w:rPr>
          <w:lang w:val="en-US"/>
        </w:rPr>
        <w:t>Mulongo</w:t>
      </w:r>
      <w:proofErr w:type="spellEnd"/>
      <w:r w:rsidRPr="00FF6395">
        <w:rPr>
          <w:lang w:val="en-US"/>
        </w:rPr>
        <w:t xml:space="preserve">, Godfrey 2020. </w:t>
      </w:r>
      <w:r>
        <w:rPr>
          <w:lang w:val="en-US"/>
        </w:rPr>
        <w:t>“</w:t>
      </w:r>
      <w:r w:rsidRPr="00137761">
        <w:rPr>
          <w:lang w:val="en-US"/>
        </w:rPr>
        <w:t>Are children in South and Central Somalia accessing education, and are they learning? Baseline information</w:t>
      </w:r>
      <w:r>
        <w:rPr>
          <w:lang w:val="en-US"/>
        </w:rPr>
        <w:t xml:space="preserve">.”  </w:t>
      </w:r>
      <w:r w:rsidRPr="00E05547">
        <w:rPr>
          <w:i/>
          <w:iCs/>
          <w:lang w:val="en-US"/>
        </w:rPr>
        <w:t>Social Sciences &amp; Humanities Open</w:t>
      </w:r>
      <w:r>
        <w:rPr>
          <w:i/>
          <w:iCs/>
          <w:lang w:val="en-US"/>
        </w:rPr>
        <w:t>,</w:t>
      </w:r>
      <w:r w:rsidRPr="00E05547">
        <w:rPr>
          <w:lang w:val="en-US"/>
        </w:rPr>
        <w:t xml:space="preserve"> </w:t>
      </w:r>
      <w:r>
        <w:rPr>
          <w:lang w:val="en-US"/>
        </w:rPr>
        <w:t>vol</w:t>
      </w:r>
      <w:r w:rsidR="002A277D">
        <w:rPr>
          <w:lang w:val="en-US"/>
        </w:rPr>
        <w:t>.</w:t>
      </w:r>
      <w:r>
        <w:rPr>
          <w:lang w:val="en-US"/>
        </w:rPr>
        <w:t xml:space="preserve"> 2, </w:t>
      </w:r>
      <w:r w:rsidR="002A277D">
        <w:rPr>
          <w:lang w:val="en-US"/>
        </w:rPr>
        <w:t>no.</w:t>
      </w:r>
      <w:r>
        <w:rPr>
          <w:lang w:val="en-US"/>
        </w:rPr>
        <w:t xml:space="preserve"> 1. </w:t>
      </w:r>
      <w:proofErr w:type="spellStart"/>
      <w:r w:rsidRPr="00E3706F">
        <w:rPr>
          <w:lang w:val="en-US"/>
        </w:rPr>
        <w:t>Saatavilla</w:t>
      </w:r>
      <w:proofErr w:type="spellEnd"/>
      <w:r w:rsidRPr="00E3706F">
        <w:rPr>
          <w:lang w:val="en-US"/>
        </w:rPr>
        <w:t xml:space="preserve">: </w:t>
      </w:r>
      <w:r w:rsidR="00CF36BE">
        <w:fldChar w:fldCharType="begin"/>
      </w:r>
      <w:r w:rsidR="00CF36BE" w:rsidRPr="00CF36BE">
        <w:rPr>
          <w:lang w:val="en-US"/>
        </w:rPr>
        <w:instrText>HYPERLINK "https://www.sciencedirect.com/science/article/pii/S2590291119300117"</w:instrText>
      </w:r>
      <w:r w:rsidR="00CF36BE">
        <w:fldChar w:fldCharType="separate"/>
      </w:r>
      <w:r w:rsidRPr="00E3706F">
        <w:rPr>
          <w:rStyle w:val="Hyperlinkki"/>
          <w:lang w:val="en-US"/>
        </w:rPr>
        <w:t>https://www.sciencedirect.com/science/article/pii/S2590291119300117</w:t>
      </w:r>
      <w:r w:rsidR="00CF36BE">
        <w:rPr>
          <w:rStyle w:val="Hyperlinkki"/>
          <w:lang w:val="en-US"/>
        </w:rPr>
        <w:fldChar w:fldCharType="end"/>
      </w:r>
      <w:r w:rsidRPr="00E3706F">
        <w:rPr>
          <w:lang w:val="en-US"/>
        </w:rPr>
        <w:t xml:space="preserve"> (</w:t>
      </w:r>
      <w:proofErr w:type="spellStart"/>
      <w:r w:rsidRPr="00E3706F">
        <w:rPr>
          <w:lang w:val="en-US"/>
        </w:rPr>
        <w:t>käyty</w:t>
      </w:r>
      <w:proofErr w:type="spellEnd"/>
      <w:r w:rsidRPr="00E3706F">
        <w:rPr>
          <w:lang w:val="en-US"/>
        </w:rPr>
        <w:t xml:space="preserve"> 25.9.2026). </w:t>
      </w:r>
    </w:p>
    <w:p w14:paraId="023E19AB" w14:textId="63A16CB8" w:rsidR="002F5DD1" w:rsidRPr="00FF6395" w:rsidRDefault="002F5DD1" w:rsidP="002F5DD1">
      <w:pPr>
        <w:jc w:val="left"/>
        <w:rPr>
          <w:lang w:val="en-US"/>
        </w:rPr>
      </w:pPr>
      <w:r>
        <w:rPr>
          <w:lang w:val="en-US"/>
        </w:rPr>
        <w:t xml:space="preserve">Warsame, </w:t>
      </w:r>
      <w:r w:rsidRPr="002F5DD1">
        <w:rPr>
          <w:lang w:val="en-US"/>
        </w:rPr>
        <w:t>Ali Abdullahi</w:t>
      </w:r>
      <w:r>
        <w:rPr>
          <w:lang w:val="en-US"/>
        </w:rPr>
        <w:t xml:space="preserve"> 6/2007. </w:t>
      </w:r>
      <w:r w:rsidRPr="002F5DD1">
        <w:rPr>
          <w:i/>
          <w:iCs/>
          <w:lang w:val="en-US"/>
        </w:rPr>
        <w:t>The Role of Qur’anic Schools in Enhancing Basic Formal Education in Somalia. A Nationwide Baseline Study on Qur'anic Schools.</w:t>
      </w:r>
      <w:r>
        <w:rPr>
          <w:lang w:val="en-US"/>
        </w:rPr>
        <w:t xml:space="preserve"> </w:t>
      </w:r>
      <w:proofErr w:type="spellStart"/>
      <w:r w:rsidRPr="00FF6395">
        <w:rPr>
          <w:lang w:val="en-US"/>
        </w:rPr>
        <w:t>Saatavilla</w:t>
      </w:r>
      <w:proofErr w:type="spellEnd"/>
      <w:r w:rsidRPr="00FF6395">
        <w:rPr>
          <w:lang w:val="en-US"/>
        </w:rPr>
        <w:t xml:space="preserve">: </w:t>
      </w:r>
      <w:r w:rsidR="00CF36BE">
        <w:fldChar w:fldCharType="begin"/>
      </w:r>
      <w:r w:rsidR="00CF36BE" w:rsidRPr="00CF36BE">
        <w:rPr>
          <w:lang w:val="en-US"/>
        </w:rPr>
        <w:instrText>HYPERLINK "https://www.academia.edu/127355628/THE_ROLE_OF_QURANIC_SCHOOLS_IN_ENHANCING_BASIC_FORMAL_EDUCATION_IN_SOMALIA_A_Nationwide_Baseline_Study_on_Quranic_Schools"</w:instrText>
      </w:r>
      <w:r w:rsidR="00CF36BE">
        <w:fldChar w:fldCharType="separate"/>
      </w:r>
      <w:r w:rsidRPr="00FF6395">
        <w:rPr>
          <w:rStyle w:val="Hyperlinkki"/>
          <w:lang w:val="en-US"/>
        </w:rPr>
        <w:t>https://www.academia.edu/127355628/THE_ROLE_OF_QURANIC_SCHOOLS_IN_ENHANCING_BASIC_FORMAL_EDUCATION_IN_SOMALIA_A_Nationwide_Baseline_Study_on_Quranic_Schools</w:t>
      </w:r>
      <w:r w:rsidR="00CF36BE">
        <w:rPr>
          <w:rStyle w:val="Hyperlinkki"/>
          <w:lang w:val="en-US"/>
        </w:rPr>
        <w:fldChar w:fldCharType="end"/>
      </w:r>
      <w:r w:rsidRPr="00FF6395">
        <w:rPr>
          <w:lang w:val="en-US"/>
        </w:rPr>
        <w:t xml:space="preserve"> (</w:t>
      </w:r>
      <w:proofErr w:type="spellStart"/>
      <w:r w:rsidRPr="00FF6395">
        <w:rPr>
          <w:lang w:val="en-US"/>
        </w:rPr>
        <w:t>käyty</w:t>
      </w:r>
      <w:proofErr w:type="spellEnd"/>
      <w:r w:rsidRPr="00FF6395">
        <w:rPr>
          <w:lang w:val="en-US"/>
        </w:rPr>
        <w:t xml:space="preserve"> 30.9.2026). </w:t>
      </w:r>
    </w:p>
    <w:p w14:paraId="336BC82A" w14:textId="211A0499" w:rsidR="00292126" w:rsidRPr="00292126" w:rsidRDefault="00292126" w:rsidP="005433DA">
      <w:pPr>
        <w:jc w:val="left"/>
      </w:pPr>
      <w:r w:rsidRPr="00C440B7">
        <w:rPr>
          <w:lang w:val="en-US"/>
        </w:rPr>
        <w:t>Williams, James</w:t>
      </w:r>
      <w:r w:rsidR="002F5DD1">
        <w:rPr>
          <w:lang w:val="en-US"/>
        </w:rPr>
        <w:t xml:space="preserve"> &amp;</w:t>
      </w:r>
      <w:r w:rsidRPr="00C440B7">
        <w:rPr>
          <w:lang w:val="en-US"/>
        </w:rPr>
        <w:t xml:space="preserve"> Cummings, William</w:t>
      </w:r>
      <w:r>
        <w:rPr>
          <w:lang w:val="en-US"/>
        </w:rPr>
        <w:t xml:space="preserve"> </w:t>
      </w:r>
      <w:r w:rsidRPr="00C440B7">
        <w:rPr>
          <w:lang w:val="en-US"/>
        </w:rPr>
        <w:t xml:space="preserve">2017. </w:t>
      </w:r>
      <w:r w:rsidRPr="00292126">
        <w:rPr>
          <w:i/>
          <w:iCs/>
          <w:lang w:val="en-US"/>
        </w:rPr>
        <w:t xml:space="preserve">Education from the Bottom Up: UNICEF's Education </w:t>
      </w:r>
      <w:proofErr w:type="spellStart"/>
      <w:r w:rsidRPr="00292126">
        <w:rPr>
          <w:i/>
          <w:iCs/>
          <w:lang w:val="en-US"/>
        </w:rPr>
        <w:t>Programme</w:t>
      </w:r>
      <w:proofErr w:type="spellEnd"/>
      <w:r w:rsidRPr="00292126">
        <w:rPr>
          <w:i/>
          <w:iCs/>
          <w:lang w:val="en-US"/>
        </w:rPr>
        <w:t xml:space="preserve"> in Somalia.</w:t>
      </w:r>
      <w:r w:rsidRPr="00C440B7">
        <w:rPr>
          <w:lang w:val="en-US"/>
        </w:rPr>
        <w:t xml:space="preserve"> </w:t>
      </w:r>
      <w:r w:rsidRPr="00292126">
        <w:t xml:space="preserve">Saatavilla: </w:t>
      </w:r>
      <w:hyperlink r:id="rId19" w:history="1">
        <w:r w:rsidRPr="00F46429">
          <w:rPr>
            <w:rStyle w:val="Hyperlinkki"/>
          </w:rPr>
          <w:t>https://www.researchgate.net/publication/345580096_Education_from_the_Bottom_Up_UNICEF's_Education_Programme_in_Somalia</w:t>
        </w:r>
      </w:hyperlink>
      <w:r w:rsidRPr="00292126">
        <w:t xml:space="preserve"> </w:t>
      </w:r>
      <w:r>
        <w:t>(käyty 3.9.2026).</w:t>
      </w:r>
    </w:p>
    <w:p w14:paraId="240C1B41" w14:textId="209F56E9" w:rsidR="00FD3D56" w:rsidRPr="00AE7765" w:rsidRDefault="00AE7765" w:rsidP="005433DA">
      <w:pPr>
        <w:jc w:val="left"/>
        <w:rPr>
          <w:lang w:val="en-US"/>
        </w:rPr>
      </w:pPr>
      <w:r w:rsidRPr="00AE7765">
        <w:rPr>
          <w:lang w:val="en-US"/>
        </w:rPr>
        <w:lastRenderedPageBreak/>
        <w:t>Windle Trust International [</w:t>
      </w:r>
      <w:proofErr w:type="spellStart"/>
      <w:r w:rsidRPr="00AE7765">
        <w:rPr>
          <w:lang w:val="en-US"/>
        </w:rPr>
        <w:t>päiväämätön</w:t>
      </w:r>
      <w:proofErr w:type="spellEnd"/>
      <w:r w:rsidRPr="00AE7765">
        <w:rPr>
          <w:lang w:val="en-US"/>
        </w:rPr>
        <w:t xml:space="preserve">]. </w:t>
      </w:r>
      <w:r w:rsidRPr="00AE7765">
        <w:rPr>
          <w:i/>
          <w:iCs/>
          <w:lang w:val="en-US"/>
        </w:rPr>
        <w:t>E</w:t>
      </w:r>
      <w:r>
        <w:rPr>
          <w:i/>
          <w:iCs/>
          <w:lang w:val="en-US"/>
        </w:rPr>
        <w:t>ducation in Somaliland.</w:t>
      </w:r>
      <w:r>
        <w:rPr>
          <w:lang w:val="en-US"/>
        </w:rPr>
        <w:t xml:space="preserve"> </w:t>
      </w:r>
      <w:r w:rsidR="00CF36BE">
        <w:fldChar w:fldCharType="begin"/>
      </w:r>
      <w:r w:rsidR="00CF36BE" w:rsidRPr="00CF36BE">
        <w:rPr>
          <w:lang w:val="en-US"/>
        </w:rPr>
        <w:instrText>HYPERLINK "https://www.windle.org.uk/somaliland-education"</w:instrText>
      </w:r>
      <w:r w:rsidR="00CF36BE">
        <w:fldChar w:fldCharType="separate"/>
      </w:r>
      <w:r w:rsidRPr="005421AC">
        <w:rPr>
          <w:rStyle w:val="Hyperlinkki"/>
          <w:lang w:val="en-US"/>
        </w:rPr>
        <w:t>https://www.windle.org.uk/somaliland-education</w:t>
      </w:r>
      <w:r w:rsidR="00CF36BE">
        <w:rPr>
          <w:rStyle w:val="Hyperlinkki"/>
          <w:lang w:val="en-US"/>
        </w:rPr>
        <w:fldChar w:fldCharType="end"/>
      </w:r>
      <w:r>
        <w:rPr>
          <w:lang w:val="en-US"/>
        </w:rPr>
        <w:t xml:space="preserve"> (</w:t>
      </w:r>
      <w:proofErr w:type="spellStart"/>
      <w:r>
        <w:rPr>
          <w:lang w:val="en-US"/>
        </w:rPr>
        <w:t>käyty</w:t>
      </w:r>
      <w:proofErr w:type="spellEnd"/>
      <w:r>
        <w:rPr>
          <w:lang w:val="en-US"/>
        </w:rPr>
        <w:t xml:space="preserve"> 15.9.2026). </w:t>
      </w:r>
    </w:p>
    <w:p w14:paraId="39F47D03" w14:textId="77777777" w:rsidR="00593208" w:rsidRDefault="00EB46BF" w:rsidP="005433DA">
      <w:pPr>
        <w:jc w:val="left"/>
        <w:rPr>
          <w:lang w:val="en-US"/>
        </w:rPr>
      </w:pPr>
      <w:r w:rsidRPr="00EB46BF">
        <w:rPr>
          <w:lang w:val="en-US"/>
        </w:rPr>
        <w:t>W</w:t>
      </w:r>
      <w:r>
        <w:rPr>
          <w:lang w:val="en-US"/>
        </w:rPr>
        <w:t xml:space="preserve">orld Bank </w:t>
      </w:r>
    </w:p>
    <w:p w14:paraId="2E69CA9C" w14:textId="21439D41" w:rsidR="00FD3D56" w:rsidRDefault="00EB46BF" w:rsidP="00593208">
      <w:pPr>
        <w:ind w:left="720"/>
        <w:jc w:val="left"/>
        <w:rPr>
          <w:lang w:val="en-US"/>
        </w:rPr>
      </w:pPr>
      <w:r>
        <w:rPr>
          <w:lang w:val="en-US"/>
        </w:rPr>
        <w:t xml:space="preserve">4/2025. </w:t>
      </w:r>
      <w:r w:rsidRPr="00EB46BF">
        <w:rPr>
          <w:i/>
          <w:iCs/>
          <w:lang w:val="en-US"/>
        </w:rPr>
        <w:t>Poverty &amp; Equity Brief</w:t>
      </w:r>
      <w:r>
        <w:rPr>
          <w:lang w:val="en-US"/>
        </w:rPr>
        <w:t xml:space="preserve">. </w:t>
      </w:r>
      <w:r w:rsidR="00CF36BE">
        <w:fldChar w:fldCharType="begin"/>
      </w:r>
      <w:r w:rsidR="00CF36BE" w:rsidRPr="00CF36BE">
        <w:rPr>
          <w:lang w:val="en-US"/>
        </w:rPr>
        <w:instrText>HYPERLINK "https://documents1.worldbank.org/curated/en/099447504222535719/pdf/IDU-f5ba2c8b-8db6-4438-95ab-ceb622b018e7.pdf"</w:instrText>
      </w:r>
      <w:r w:rsidR="00CF36BE">
        <w:fldChar w:fldCharType="separate"/>
      </w:r>
      <w:r w:rsidRPr="009D42F2">
        <w:rPr>
          <w:rStyle w:val="Hyperlinkki"/>
          <w:lang w:val="en-US"/>
        </w:rPr>
        <w:t>https://documents1.worldbank.org/curated/en/099447504222535719/pdf/IDU-f5ba2c8b-8db6-4438-95ab-ceb622b018e7.pdf</w:t>
      </w:r>
      <w:r w:rsidR="00CF36BE">
        <w:rPr>
          <w:rStyle w:val="Hyperlinkki"/>
          <w:lang w:val="en-US"/>
        </w:rPr>
        <w:fldChar w:fldCharType="end"/>
      </w:r>
      <w:r w:rsidRPr="009D42F2">
        <w:rPr>
          <w:lang w:val="en-US"/>
        </w:rPr>
        <w:t xml:space="preserve"> (</w:t>
      </w:r>
      <w:proofErr w:type="spellStart"/>
      <w:r w:rsidRPr="009D42F2">
        <w:rPr>
          <w:lang w:val="en-US"/>
        </w:rPr>
        <w:t>käyty</w:t>
      </w:r>
      <w:proofErr w:type="spellEnd"/>
      <w:r w:rsidRPr="009D42F2">
        <w:rPr>
          <w:lang w:val="en-US"/>
        </w:rPr>
        <w:t xml:space="preserve"> 22.9.2026). </w:t>
      </w:r>
    </w:p>
    <w:p w14:paraId="4C6218FE" w14:textId="7E2F252A" w:rsidR="00C440B7" w:rsidRPr="00593208" w:rsidRDefault="00593208" w:rsidP="002F5DD1">
      <w:pPr>
        <w:ind w:left="720"/>
        <w:jc w:val="left"/>
      </w:pPr>
      <w:r>
        <w:rPr>
          <w:lang w:val="en-US"/>
        </w:rPr>
        <w:t xml:space="preserve">5.7.2018. </w:t>
      </w:r>
      <w:r w:rsidRPr="00593208">
        <w:rPr>
          <w:i/>
          <w:iCs/>
          <w:lang w:val="en-US"/>
        </w:rPr>
        <w:t>Education Programmatic Technical Assistance: Education in Federal Systems - Lessons from Selected Countries for Somalia</w:t>
      </w:r>
      <w:r>
        <w:rPr>
          <w:lang w:val="en-US"/>
        </w:rPr>
        <w:t xml:space="preserve">. </w:t>
      </w:r>
      <w:hyperlink r:id="rId20" w:history="1">
        <w:r w:rsidRPr="00593208">
          <w:rPr>
            <w:rStyle w:val="Hyperlinkki"/>
          </w:rPr>
          <w:t>https://documents1.worldbank.org/curated/en/170441555384006708/pdf/Education-Programmatic-Technical-Assistance-Education-in-Federal-Systems-Lessons-from-Selected-Countries-for-Somalia.pdf</w:t>
        </w:r>
      </w:hyperlink>
      <w:r w:rsidRPr="00593208">
        <w:t xml:space="preserve"> (käyty 30.9.2026). </w:t>
      </w:r>
    </w:p>
    <w:p w14:paraId="738DFA5C" w14:textId="77777777" w:rsidR="00082DFE" w:rsidRPr="001D5CAA" w:rsidRDefault="00CF36BE" w:rsidP="00082DFE">
      <w:pPr>
        <w:pStyle w:val="LeiptekstiMigri"/>
        <w:ind w:left="0"/>
        <w:rPr>
          <w:lang w:val="en-GB"/>
        </w:rPr>
      </w:pPr>
      <w:r>
        <w:rPr>
          <w:b/>
        </w:rPr>
        <w:pict w14:anchorId="0D46A5B2">
          <v:rect id="_x0000_i1028" style="width:0;height:1.5pt" o:hralign="center" o:hrstd="t" o:hr="t" fillcolor="#a0a0a0" stroked="f"/>
        </w:pict>
      </w:r>
    </w:p>
    <w:p w14:paraId="28CA8FF0" w14:textId="77777777" w:rsidR="00082DFE" w:rsidRDefault="001D63F6" w:rsidP="00810134">
      <w:pPr>
        <w:pStyle w:val="Numeroimatonotsikko"/>
      </w:pPr>
      <w:r>
        <w:t>Tietoja vastauksesta</w:t>
      </w:r>
    </w:p>
    <w:p w14:paraId="7E00AF0B"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7B48366C" w14:textId="77777777" w:rsidR="001D63F6" w:rsidRPr="00BC367A" w:rsidRDefault="001D63F6" w:rsidP="00810134">
      <w:pPr>
        <w:pStyle w:val="Numeroimatonotsikko"/>
        <w:rPr>
          <w:lang w:val="en-GB"/>
        </w:rPr>
      </w:pPr>
      <w:r w:rsidRPr="00BC367A">
        <w:rPr>
          <w:lang w:val="en-GB"/>
        </w:rPr>
        <w:t>Information on the response</w:t>
      </w:r>
    </w:p>
    <w:p w14:paraId="06603E6C" w14:textId="33CB8F14" w:rsidR="00361263" w:rsidRDefault="00A35BCB" w:rsidP="00A35BCB">
      <w:pPr>
        <w:rPr>
          <w:lang w:val="en-GB"/>
        </w:rPr>
      </w:pPr>
      <w:r w:rsidRPr="00A35BCB">
        <w:rPr>
          <w:lang w:val="en-GB"/>
        </w:rPr>
        <w:t>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0D277B36" w14:textId="06A785DB" w:rsidR="00361263" w:rsidRPr="00A35BCB" w:rsidRDefault="00FC4D60" w:rsidP="00A35BCB">
      <w:pPr>
        <w:rPr>
          <w:lang w:val="en-GB"/>
        </w:rPr>
      </w:pPr>
      <w:r>
        <w:rPr>
          <w:noProof/>
          <w:lang w:val="en-GB"/>
        </w:rPr>
        <w:drawing>
          <wp:inline distT="0" distB="0" distL="0" distR="0" wp14:anchorId="71868753" wp14:editId="6CAEBD78">
            <wp:extent cx="11193145" cy="5658485"/>
            <wp:effectExtent l="0" t="0" r="8255" b="0"/>
            <wp:docPr id="8" name="Kuva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1193145" cy="5658485"/>
                    </a:xfrm>
                    <a:prstGeom prst="rect">
                      <a:avLst/>
                    </a:prstGeom>
                    <a:noFill/>
                  </pic:spPr>
                </pic:pic>
              </a:graphicData>
            </a:graphic>
          </wp:inline>
        </w:drawing>
      </w:r>
    </w:p>
    <w:sectPr w:rsidR="00361263" w:rsidRPr="00A35BCB" w:rsidSect="00072438">
      <w:headerReference w:type="default" r:id="rId22"/>
      <w:headerReference w:type="first" r:id="rId23"/>
      <w:footerReference w:type="first" r:id="rId24"/>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961582C" w14:textId="77777777" w:rsidR="00E664FB" w:rsidRDefault="00E664FB" w:rsidP="007E0069">
      <w:pPr>
        <w:spacing w:after="0" w:line="240" w:lineRule="auto"/>
      </w:pPr>
      <w:r>
        <w:separator/>
      </w:r>
    </w:p>
  </w:endnote>
  <w:endnote w:type="continuationSeparator" w:id="0">
    <w:p w14:paraId="53BC9F9D" w14:textId="77777777" w:rsidR="00E664FB" w:rsidRDefault="00E664FB"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7BCB16"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7607761D" w14:textId="77777777" w:rsidTr="00483E37">
      <w:trPr>
        <w:trHeight w:val="189"/>
      </w:trPr>
      <w:tc>
        <w:tcPr>
          <w:tcW w:w="1560" w:type="dxa"/>
        </w:tcPr>
        <w:p w14:paraId="2E2AE488" w14:textId="77777777" w:rsidR="004D76E3" w:rsidRPr="00A83D54" w:rsidRDefault="004D76E3" w:rsidP="00337E76">
          <w:pPr>
            <w:pStyle w:val="Alatunniste"/>
            <w:rPr>
              <w:sz w:val="14"/>
              <w:szCs w:val="14"/>
            </w:rPr>
          </w:pPr>
        </w:p>
      </w:tc>
      <w:tc>
        <w:tcPr>
          <w:tcW w:w="2551" w:type="dxa"/>
        </w:tcPr>
        <w:p w14:paraId="3E8E1192" w14:textId="77777777" w:rsidR="004D76E3" w:rsidRPr="00A83D54" w:rsidRDefault="004D76E3" w:rsidP="00337E76">
          <w:pPr>
            <w:pStyle w:val="Alatunniste"/>
            <w:rPr>
              <w:sz w:val="14"/>
              <w:szCs w:val="14"/>
            </w:rPr>
          </w:pPr>
        </w:p>
      </w:tc>
      <w:tc>
        <w:tcPr>
          <w:tcW w:w="2552" w:type="dxa"/>
        </w:tcPr>
        <w:p w14:paraId="6B44D18C" w14:textId="77777777" w:rsidR="004D76E3" w:rsidRPr="00A83D54" w:rsidRDefault="004D76E3" w:rsidP="00337E76">
          <w:pPr>
            <w:pStyle w:val="Alatunniste"/>
            <w:rPr>
              <w:sz w:val="14"/>
              <w:szCs w:val="14"/>
            </w:rPr>
          </w:pPr>
        </w:p>
      </w:tc>
      <w:tc>
        <w:tcPr>
          <w:tcW w:w="2830" w:type="dxa"/>
        </w:tcPr>
        <w:p w14:paraId="4A27DAF3" w14:textId="77777777" w:rsidR="004D76E3" w:rsidRPr="00A83D54" w:rsidRDefault="004D76E3" w:rsidP="00337E76">
          <w:pPr>
            <w:pStyle w:val="Alatunniste"/>
            <w:rPr>
              <w:sz w:val="14"/>
              <w:szCs w:val="14"/>
            </w:rPr>
          </w:pPr>
        </w:p>
      </w:tc>
    </w:tr>
    <w:tr w:rsidR="004D76E3" w:rsidRPr="00A83D54" w14:paraId="09FEF730" w14:textId="77777777" w:rsidTr="00483E37">
      <w:trPr>
        <w:trHeight w:val="189"/>
      </w:trPr>
      <w:tc>
        <w:tcPr>
          <w:tcW w:w="1560" w:type="dxa"/>
        </w:tcPr>
        <w:p w14:paraId="174B2E93" w14:textId="77777777" w:rsidR="004D76E3" w:rsidRPr="00A83D54" w:rsidRDefault="004D76E3" w:rsidP="00337E76">
          <w:pPr>
            <w:pStyle w:val="Alatunniste"/>
            <w:rPr>
              <w:sz w:val="14"/>
              <w:szCs w:val="14"/>
            </w:rPr>
          </w:pPr>
        </w:p>
      </w:tc>
      <w:tc>
        <w:tcPr>
          <w:tcW w:w="2551" w:type="dxa"/>
        </w:tcPr>
        <w:p w14:paraId="3A467094" w14:textId="77777777" w:rsidR="004D76E3" w:rsidRPr="00A83D54" w:rsidRDefault="004D76E3" w:rsidP="00337E76">
          <w:pPr>
            <w:pStyle w:val="Alatunniste"/>
            <w:rPr>
              <w:sz w:val="14"/>
              <w:szCs w:val="14"/>
            </w:rPr>
          </w:pPr>
        </w:p>
      </w:tc>
      <w:tc>
        <w:tcPr>
          <w:tcW w:w="2552" w:type="dxa"/>
        </w:tcPr>
        <w:p w14:paraId="3B59B9EE" w14:textId="77777777" w:rsidR="004D76E3" w:rsidRPr="00A83D54" w:rsidRDefault="004D76E3" w:rsidP="00337E76">
          <w:pPr>
            <w:pStyle w:val="Alatunniste"/>
            <w:rPr>
              <w:sz w:val="14"/>
              <w:szCs w:val="14"/>
            </w:rPr>
          </w:pPr>
        </w:p>
      </w:tc>
      <w:tc>
        <w:tcPr>
          <w:tcW w:w="2830" w:type="dxa"/>
        </w:tcPr>
        <w:p w14:paraId="7C3EA2F8" w14:textId="77777777" w:rsidR="004D76E3" w:rsidRPr="00A83D54" w:rsidRDefault="004D76E3" w:rsidP="00337E76">
          <w:pPr>
            <w:pStyle w:val="Alatunniste"/>
            <w:rPr>
              <w:sz w:val="14"/>
              <w:szCs w:val="14"/>
            </w:rPr>
          </w:pPr>
        </w:p>
      </w:tc>
    </w:tr>
    <w:tr w:rsidR="004D76E3" w:rsidRPr="00A83D54" w14:paraId="1F5B02BD" w14:textId="77777777" w:rsidTr="00483E37">
      <w:trPr>
        <w:trHeight w:val="189"/>
      </w:trPr>
      <w:tc>
        <w:tcPr>
          <w:tcW w:w="1560" w:type="dxa"/>
        </w:tcPr>
        <w:p w14:paraId="155D9FEB" w14:textId="77777777" w:rsidR="004D76E3" w:rsidRPr="00A83D54" w:rsidRDefault="004D76E3" w:rsidP="00337E76">
          <w:pPr>
            <w:pStyle w:val="Alatunniste"/>
            <w:rPr>
              <w:sz w:val="14"/>
              <w:szCs w:val="14"/>
            </w:rPr>
          </w:pPr>
        </w:p>
      </w:tc>
      <w:tc>
        <w:tcPr>
          <w:tcW w:w="2551" w:type="dxa"/>
        </w:tcPr>
        <w:p w14:paraId="43CCA5AE" w14:textId="77777777" w:rsidR="004D76E3" w:rsidRPr="00A83D54" w:rsidRDefault="004D76E3" w:rsidP="00337E76">
          <w:pPr>
            <w:pStyle w:val="Alatunniste"/>
            <w:rPr>
              <w:sz w:val="14"/>
              <w:szCs w:val="14"/>
            </w:rPr>
          </w:pPr>
        </w:p>
      </w:tc>
      <w:tc>
        <w:tcPr>
          <w:tcW w:w="2552" w:type="dxa"/>
        </w:tcPr>
        <w:p w14:paraId="1CFCDD9A" w14:textId="77777777" w:rsidR="004D76E3" w:rsidRPr="00A83D54" w:rsidRDefault="004D76E3" w:rsidP="00337E76">
          <w:pPr>
            <w:pStyle w:val="Alatunniste"/>
            <w:rPr>
              <w:sz w:val="14"/>
              <w:szCs w:val="14"/>
            </w:rPr>
          </w:pPr>
        </w:p>
      </w:tc>
      <w:tc>
        <w:tcPr>
          <w:tcW w:w="2830" w:type="dxa"/>
        </w:tcPr>
        <w:p w14:paraId="2BCE2B2C" w14:textId="77777777" w:rsidR="004D76E3" w:rsidRPr="00A83D54" w:rsidRDefault="004D76E3" w:rsidP="00337E76">
          <w:pPr>
            <w:pStyle w:val="Alatunniste"/>
            <w:rPr>
              <w:sz w:val="14"/>
              <w:szCs w:val="14"/>
            </w:rPr>
          </w:pPr>
        </w:p>
      </w:tc>
    </w:tr>
  </w:tbl>
  <w:p w14:paraId="0184D8A4"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5197A703" wp14:editId="41EEF4EF">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6077C618"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23E88DB" w14:textId="77777777" w:rsidR="00E664FB" w:rsidRDefault="00E664FB" w:rsidP="007E0069">
      <w:pPr>
        <w:spacing w:after="0" w:line="240" w:lineRule="auto"/>
      </w:pPr>
      <w:r>
        <w:separator/>
      </w:r>
    </w:p>
  </w:footnote>
  <w:footnote w:type="continuationSeparator" w:id="0">
    <w:p w14:paraId="1FCB1B7C" w14:textId="77777777" w:rsidR="00E664FB" w:rsidRDefault="00E664FB" w:rsidP="007E0069">
      <w:pPr>
        <w:spacing w:after="0" w:line="240" w:lineRule="auto"/>
      </w:pPr>
      <w:r>
        <w:continuationSeparator/>
      </w:r>
    </w:p>
  </w:footnote>
  <w:footnote w:id="1">
    <w:p w14:paraId="01081F1D" w14:textId="0FB52A12" w:rsidR="009F155F" w:rsidRPr="009F155F" w:rsidRDefault="009F155F">
      <w:pPr>
        <w:pStyle w:val="Alaviitteenteksti"/>
        <w:rPr>
          <w:lang w:val="en-US"/>
        </w:rPr>
      </w:pPr>
      <w:r>
        <w:rPr>
          <w:rStyle w:val="Alaviitteenviite"/>
        </w:rPr>
        <w:footnoteRef/>
      </w:r>
      <w:r w:rsidRPr="009F155F">
        <w:rPr>
          <w:lang w:val="en-US"/>
        </w:rPr>
        <w:t xml:space="preserve"> </w:t>
      </w:r>
      <w:r>
        <w:rPr>
          <w:lang w:val="en-US"/>
        </w:rPr>
        <w:t xml:space="preserve">OHCHR </w:t>
      </w:r>
      <w:r w:rsidR="00D16CEC">
        <w:rPr>
          <w:lang w:val="en-US"/>
        </w:rPr>
        <w:t xml:space="preserve">/ UNTMIS </w:t>
      </w:r>
      <w:r>
        <w:rPr>
          <w:lang w:val="en-US"/>
        </w:rPr>
        <w:t>12/2025, s. 11.</w:t>
      </w:r>
    </w:p>
  </w:footnote>
  <w:footnote w:id="2">
    <w:p w14:paraId="4688DAB2" w14:textId="72FB9E6C" w:rsidR="00260E41" w:rsidRPr="006C47D6" w:rsidRDefault="00260E41" w:rsidP="001E14FA">
      <w:pPr>
        <w:pStyle w:val="Alaviitteenteksti"/>
        <w:jc w:val="left"/>
        <w:rPr>
          <w:lang w:val="en-US"/>
        </w:rPr>
      </w:pPr>
      <w:r>
        <w:rPr>
          <w:rStyle w:val="Alaviitteenviite"/>
        </w:rPr>
        <w:footnoteRef/>
      </w:r>
      <w:r w:rsidRPr="006C47D6">
        <w:rPr>
          <w:lang w:val="en-US"/>
        </w:rPr>
        <w:t xml:space="preserve"> Salad 2022, s. 62; </w:t>
      </w:r>
      <w:r w:rsidRPr="00C440B7">
        <w:rPr>
          <w:lang w:val="en-US"/>
        </w:rPr>
        <w:t>Williams</w:t>
      </w:r>
      <w:r>
        <w:rPr>
          <w:lang w:val="en-US"/>
        </w:rPr>
        <w:t xml:space="preserve"> &amp; </w:t>
      </w:r>
      <w:r w:rsidRPr="00C440B7">
        <w:rPr>
          <w:lang w:val="en-US"/>
        </w:rPr>
        <w:t>Cummings</w:t>
      </w:r>
      <w:r>
        <w:rPr>
          <w:lang w:val="en-US"/>
        </w:rPr>
        <w:t xml:space="preserve"> 2017, s. 139</w:t>
      </w:r>
      <w:r w:rsidR="001E14FA">
        <w:rPr>
          <w:lang w:val="en-US"/>
        </w:rPr>
        <w:t xml:space="preserve"> ja</w:t>
      </w:r>
      <w:r>
        <w:rPr>
          <w:lang w:val="en-US"/>
        </w:rPr>
        <w:t xml:space="preserve"> 140; Tahir &amp; Cochrane 7.7.2025, s. 6; </w:t>
      </w:r>
      <w:proofErr w:type="spellStart"/>
      <w:r w:rsidRPr="00331CE2">
        <w:rPr>
          <w:lang w:val="en-US"/>
        </w:rPr>
        <w:t>Abdulahi</w:t>
      </w:r>
      <w:r>
        <w:rPr>
          <w:lang w:val="en-US"/>
        </w:rPr>
        <w:t>et</w:t>
      </w:r>
      <w:proofErr w:type="spellEnd"/>
      <w:r>
        <w:rPr>
          <w:lang w:val="en-US"/>
        </w:rPr>
        <w:t xml:space="preserve"> al. 7/2020</w:t>
      </w:r>
      <w:r w:rsidR="00DF45F2">
        <w:rPr>
          <w:lang w:val="en-US"/>
        </w:rPr>
        <w:t>,</w:t>
      </w:r>
      <w:r>
        <w:rPr>
          <w:lang w:val="en-US"/>
        </w:rPr>
        <w:t xml:space="preserve"> s. 10.</w:t>
      </w:r>
    </w:p>
  </w:footnote>
  <w:footnote w:id="3">
    <w:p w14:paraId="4F67D13D" w14:textId="77777777" w:rsidR="00F06F1A" w:rsidRPr="00260E41" w:rsidRDefault="00F06F1A" w:rsidP="00F06F1A">
      <w:pPr>
        <w:pStyle w:val="Alaviitteenteksti"/>
        <w:jc w:val="left"/>
        <w:rPr>
          <w:lang w:val="en-US"/>
        </w:rPr>
      </w:pPr>
      <w:r>
        <w:rPr>
          <w:rStyle w:val="Alaviitteenviite"/>
        </w:rPr>
        <w:footnoteRef/>
      </w:r>
      <w:r w:rsidRPr="00260E41">
        <w:rPr>
          <w:lang w:val="en-US"/>
        </w:rPr>
        <w:t xml:space="preserve"> </w:t>
      </w:r>
      <w:r>
        <w:rPr>
          <w:lang w:val="en-US"/>
        </w:rPr>
        <w:t>FGS 2022, s. 32.</w:t>
      </w:r>
    </w:p>
  </w:footnote>
  <w:footnote w:id="4">
    <w:p w14:paraId="21046264" w14:textId="625EE9F0" w:rsidR="00F06F1A" w:rsidRPr="00F06F1A" w:rsidRDefault="00F06F1A">
      <w:pPr>
        <w:pStyle w:val="Alaviitteenteksti"/>
        <w:rPr>
          <w:lang w:val="en-US"/>
        </w:rPr>
      </w:pPr>
      <w:r>
        <w:rPr>
          <w:rStyle w:val="Alaviitteenviite"/>
        </w:rPr>
        <w:footnoteRef/>
      </w:r>
      <w:r w:rsidRPr="00F06F1A">
        <w:rPr>
          <w:lang w:val="en-US"/>
        </w:rPr>
        <w:t xml:space="preserve"> </w:t>
      </w:r>
      <w:r>
        <w:rPr>
          <w:lang w:val="en-US"/>
        </w:rPr>
        <w:t>OHCHR / UNTMIS 12/2025, s. 12.</w:t>
      </w:r>
    </w:p>
  </w:footnote>
  <w:footnote w:id="5">
    <w:p w14:paraId="684C573B" w14:textId="347137AF" w:rsidR="00FD3D56" w:rsidRPr="006C47D6" w:rsidRDefault="00FD3D56" w:rsidP="001E14FA">
      <w:pPr>
        <w:pStyle w:val="Alaviitteenteksti"/>
        <w:jc w:val="left"/>
        <w:rPr>
          <w:lang w:val="en-US"/>
        </w:rPr>
      </w:pPr>
      <w:r>
        <w:rPr>
          <w:rStyle w:val="Alaviitteenviite"/>
        </w:rPr>
        <w:footnoteRef/>
      </w:r>
      <w:r w:rsidRPr="006C47D6">
        <w:rPr>
          <w:lang w:val="en-US"/>
        </w:rPr>
        <w:t xml:space="preserve"> </w:t>
      </w:r>
      <w:r w:rsidR="00342934" w:rsidRPr="006C47D6">
        <w:rPr>
          <w:lang w:val="en-US"/>
        </w:rPr>
        <w:t>Salad 2022, s. 62</w:t>
      </w:r>
      <w:r w:rsidR="006C47D6" w:rsidRPr="006C47D6">
        <w:rPr>
          <w:lang w:val="en-US"/>
        </w:rPr>
        <w:t xml:space="preserve">; </w:t>
      </w:r>
      <w:r w:rsidR="006C47D6" w:rsidRPr="00C440B7">
        <w:rPr>
          <w:lang w:val="en-US"/>
        </w:rPr>
        <w:t>Williams</w:t>
      </w:r>
      <w:r w:rsidR="006C47D6">
        <w:rPr>
          <w:lang w:val="en-US"/>
        </w:rPr>
        <w:t xml:space="preserve"> &amp; </w:t>
      </w:r>
      <w:r w:rsidR="006C47D6" w:rsidRPr="00C440B7">
        <w:rPr>
          <w:lang w:val="en-US"/>
        </w:rPr>
        <w:t>Cummings</w:t>
      </w:r>
      <w:r w:rsidR="006C47D6">
        <w:rPr>
          <w:lang w:val="en-US"/>
        </w:rPr>
        <w:t xml:space="preserve"> 2017, s. 139</w:t>
      </w:r>
      <w:r w:rsidR="001E14FA">
        <w:rPr>
          <w:lang w:val="en-US"/>
        </w:rPr>
        <w:t xml:space="preserve"> ja</w:t>
      </w:r>
      <w:r w:rsidR="006C47D6">
        <w:rPr>
          <w:lang w:val="en-US"/>
        </w:rPr>
        <w:t xml:space="preserve"> 140</w:t>
      </w:r>
      <w:r w:rsidR="0068419B">
        <w:rPr>
          <w:lang w:val="en-US"/>
        </w:rPr>
        <w:t xml:space="preserve">; Tahir &amp; Cochrane 7.7.2025, s. </w:t>
      </w:r>
      <w:r w:rsidR="00CA4D83">
        <w:rPr>
          <w:lang w:val="en-US"/>
        </w:rPr>
        <w:t>6</w:t>
      </w:r>
      <w:r w:rsidR="00E65C0B">
        <w:rPr>
          <w:lang w:val="en-US"/>
        </w:rPr>
        <w:t xml:space="preserve">; </w:t>
      </w:r>
      <w:proofErr w:type="spellStart"/>
      <w:r w:rsidR="00E65C0B" w:rsidRPr="00331CE2">
        <w:rPr>
          <w:lang w:val="en-US"/>
        </w:rPr>
        <w:t>Abdulahi</w:t>
      </w:r>
      <w:r w:rsidR="00E65C0B">
        <w:rPr>
          <w:lang w:val="en-US"/>
        </w:rPr>
        <w:t>et</w:t>
      </w:r>
      <w:proofErr w:type="spellEnd"/>
      <w:r w:rsidR="00E65C0B">
        <w:rPr>
          <w:lang w:val="en-US"/>
        </w:rPr>
        <w:t xml:space="preserve"> al. 7/2020</w:t>
      </w:r>
      <w:r w:rsidR="00DF45F2">
        <w:rPr>
          <w:lang w:val="en-US"/>
        </w:rPr>
        <w:t>,</w:t>
      </w:r>
      <w:r w:rsidR="00E65C0B">
        <w:rPr>
          <w:lang w:val="en-US"/>
        </w:rPr>
        <w:t xml:space="preserve"> s. 10.</w:t>
      </w:r>
    </w:p>
  </w:footnote>
  <w:footnote w:id="6">
    <w:p w14:paraId="41E342BB" w14:textId="75550912" w:rsidR="00EA5068" w:rsidRPr="00EA5068" w:rsidRDefault="00EA5068" w:rsidP="001E14FA">
      <w:pPr>
        <w:pStyle w:val="Alaviitteenteksti"/>
        <w:jc w:val="left"/>
        <w:rPr>
          <w:lang w:val="en-US"/>
        </w:rPr>
      </w:pPr>
      <w:r>
        <w:rPr>
          <w:rStyle w:val="Alaviitteenviite"/>
        </w:rPr>
        <w:footnoteRef/>
      </w:r>
      <w:r w:rsidRPr="00EA5068">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3.</w:t>
      </w:r>
    </w:p>
  </w:footnote>
  <w:footnote w:id="7">
    <w:p w14:paraId="5C4750AA" w14:textId="2E0F8801" w:rsidR="0033687C" w:rsidRPr="0068419B" w:rsidRDefault="0033687C" w:rsidP="001E14FA">
      <w:pPr>
        <w:pStyle w:val="Alaviitteenteksti"/>
        <w:jc w:val="left"/>
        <w:rPr>
          <w:lang w:val="en-US"/>
        </w:rPr>
      </w:pPr>
      <w:r>
        <w:rPr>
          <w:rStyle w:val="Alaviitteenviite"/>
        </w:rPr>
        <w:footnoteRef/>
      </w:r>
      <w:r w:rsidRPr="0068419B">
        <w:rPr>
          <w:lang w:val="en-US"/>
        </w:rPr>
        <w:t xml:space="preserve"> </w:t>
      </w:r>
      <w:r w:rsidR="0068419B">
        <w:rPr>
          <w:lang w:val="en-US"/>
        </w:rPr>
        <w:t xml:space="preserve">Tahir &amp; Cochrane 7.7.2025, s. </w:t>
      </w:r>
      <w:r w:rsidR="00CA4D83">
        <w:rPr>
          <w:lang w:val="en-US"/>
        </w:rPr>
        <w:t>6</w:t>
      </w:r>
      <w:r w:rsidR="0068419B">
        <w:rPr>
          <w:lang w:val="en-US"/>
        </w:rPr>
        <w:t xml:space="preserve">; </w:t>
      </w:r>
      <w:r w:rsidRPr="006C47D6">
        <w:rPr>
          <w:lang w:val="en-US"/>
        </w:rPr>
        <w:t>Salad 2022, s.</w:t>
      </w:r>
      <w:r>
        <w:rPr>
          <w:lang w:val="en-US"/>
        </w:rPr>
        <w:t xml:space="preserve"> 63.</w:t>
      </w:r>
    </w:p>
  </w:footnote>
  <w:footnote w:id="8">
    <w:p w14:paraId="40AA8CA8" w14:textId="7EE20D86" w:rsidR="00A4706F" w:rsidRDefault="00A4706F" w:rsidP="001E14FA">
      <w:pPr>
        <w:pStyle w:val="Alaviitteenteksti"/>
        <w:jc w:val="left"/>
      </w:pPr>
      <w:r>
        <w:rPr>
          <w:rStyle w:val="Alaviitteenviite"/>
        </w:rPr>
        <w:footnoteRef/>
      </w:r>
      <w:r>
        <w:t xml:space="preserve"> </w:t>
      </w:r>
      <w:proofErr w:type="spellStart"/>
      <w:r>
        <w:t>UoT</w:t>
      </w:r>
      <w:proofErr w:type="spellEnd"/>
      <w:r>
        <w:t xml:space="preserve"> [päiväämätön].</w:t>
      </w:r>
    </w:p>
  </w:footnote>
  <w:footnote w:id="9">
    <w:p w14:paraId="16F318C0" w14:textId="7AF5B1AE" w:rsidR="006377AA" w:rsidRPr="00E441FA" w:rsidRDefault="006377AA" w:rsidP="001E14FA">
      <w:pPr>
        <w:pStyle w:val="Alaviitteenteksti"/>
        <w:jc w:val="left"/>
      </w:pPr>
      <w:r>
        <w:rPr>
          <w:rStyle w:val="Alaviitteenviite"/>
        </w:rPr>
        <w:footnoteRef/>
      </w:r>
      <w:r w:rsidRPr="00E441FA">
        <w:t xml:space="preserve"> Ali et </w:t>
      </w:r>
      <w:r w:rsidR="001E14FA">
        <w:t>a</w:t>
      </w:r>
      <w:r w:rsidRPr="00E441FA">
        <w:t>l. 2024, s. 1.</w:t>
      </w:r>
    </w:p>
  </w:footnote>
  <w:footnote w:id="10">
    <w:p w14:paraId="7760A74A" w14:textId="77777777" w:rsidR="006377AA" w:rsidRPr="006377AA" w:rsidRDefault="006377AA" w:rsidP="001E14FA">
      <w:pPr>
        <w:pStyle w:val="Alaviitteenteksti"/>
        <w:jc w:val="left"/>
      </w:pPr>
      <w:r>
        <w:rPr>
          <w:rStyle w:val="Alaviitteenviite"/>
        </w:rPr>
        <w:footnoteRef/>
      </w:r>
      <w:r w:rsidRPr="006377AA">
        <w:t xml:space="preserve"> </w:t>
      </w:r>
      <w:proofErr w:type="spellStart"/>
      <w:r w:rsidRPr="006377AA">
        <w:t>RoSL</w:t>
      </w:r>
      <w:proofErr w:type="spellEnd"/>
      <w:r w:rsidRPr="006377AA">
        <w:t xml:space="preserve"> / </w:t>
      </w:r>
      <w:proofErr w:type="spellStart"/>
      <w:r w:rsidRPr="006377AA">
        <w:t>MoES</w:t>
      </w:r>
      <w:proofErr w:type="spellEnd"/>
      <w:r w:rsidRPr="006377AA">
        <w:t xml:space="preserve"> 9/2024, s. 21 ja 63.</w:t>
      </w:r>
    </w:p>
  </w:footnote>
  <w:footnote w:id="11">
    <w:p w14:paraId="51E822AE" w14:textId="3EAE5DDE" w:rsidR="005F14C7" w:rsidRPr="00E441FA" w:rsidRDefault="005F14C7" w:rsidP="001E14FA">
      <w:pPr>
        <w:pStyle w:val="Alaviitteenteksti"/>
        <w:jc w:val="left"/>
      </w:pPr>
      <w:r>
        <w:rPr>
          <w:rStyle w:val="Alaviitteenviite"/>
        </w:rPr>
        <w:footnoteRef/>
      </w:r>
      <w:r w:rsidRPr="00E441FA">
        <w:t xml:space="preserve"> Ali et </w:t>
      </w:r>
      <w:r w:rsidR="001E14FA">
        <w:t>a</w:t>
      </w:r>
      <w:r w:rsidRPr="00E441FA">
        <w:t xml:space="preserve">l. 2024, s. </w:t>
      </w:r>
      <w:r w:rsidR="00A52DAE" w:rsidRPr="00E441FA">
        <w:t>1.</w:t>
      </w:r>
    </w:p>
  </w:footnote>
  <w:footnote w:id="12">
    <w:p w14:paraId="662208A1" w14:textId="75C20DA9" w:rsidR="006377AA" w:rsidRPr="006377AA" w:rsidRDefault="006377AA" w:rsidP="001E14FA">
      <w:pPr>
        <w:pStyle w:val="Alaviitteenteksti"/>
        <w:jc w:val="left"/>
        <w:rPr>
          <w:lang w:val="en-US"/>
        </w:rPr>
      </w:pPr>
      <w:r>
        <w:rPr>
          <w:rStyle w:val="Alaviitteenviite"/>
        </w:rPr>
        <w:footnoteRef/>
      </w:r>
      <w:r w:rsidRPr="006377AA">
        <w:rPr>
          <w:lang w:val="en-US"/>
        </w:rPr>
        <w:t xml:space="preserve"> </w:t>
      </w:r>
      <w:r w:rsidRPr="00EA5068">
        <w:rPr>
          <w:lang w:val="en-US"/>
        </w:rPr>
        <w:t>Windle Trust International [</w:t>
      </w:r>
      <w:proofErr w:type="spellStart"/>
      <w:r w:rsidRPr="00EA5068">
        <w:rPr>
          <w:lang w:val="en-US"/>
        </w:rPr>
        <w:t>päiväämätön</w:t>
      </w:r>
      <w:proofErr w:type="spellEnd"/>
      <w:r w:rsidRPr="00EA5068">
        <w:rPr>
          <w:lang w:val="en-US"/>
        </w:rPr>
        <w:t>];</w:t>
      </w:r>
      <w:r>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w:t>
      </w:r>
      <w:r>
        <w:rPr>
          <w:lang w:val="en-US"/>
        </w:rPr>
        <w:t>, s. 22.</w:t>
      </w:r>
    </w:p>
  </w:footnote>
  <w:footnote w:id="13">
    <w:p w14:paraId="729436CB" w14:textId="2325D4B9" w:rsidR="00AE7765" w:rsidRPr="00EA5068" w:rsidRDefault="00AE7765" w:rsidP="001E14FA">
      <w:pPr>
        <w:pStyle w:val="Alaviitteenteksti"/>
        <w:jc w:val="left"/>
        <w:rPr>
          <w:lang w:val="en-US"/>
        </w:rPr>
      </w:pPr>
      <w:r>
        <w:rPr>
          <w:rStyle w:val="Alaviitteenviite"/>
        </w:rPr>
        <w:footnoteRef/>
      </w:r>
      <w:r w:rsidRPr="00EA5068">
        <w:rPr>
          <w:lang w:val="en-US"/>
        </w:rPr>
        <w:t xml:space="preserve"> Windle Trust International [</w:t>
      </w:r>
      <w:proofErr w:type="spellStart"/>
      <w:r w:rsidRPr="00EA5068">
        <w:rPr>
          <w:lang w:val="en-US"/>
        </w:rPr>
        <w:t>päiväämätön</w:t>
      </w:r>
      <w:proofErr w:type="spellEnd"/>
      <w:r w:rsidRPr="00EA5068">
        <w:rPr>
          <w:lang w:val="en-US"/>
        </w:rPr>
        <w:t>]</w:t>
      </w:r>
      <w:r w:rsidR="00EA5068" w:rsidRPr="00EA5068">
        <w:rPr>
          <w:lang w:val="en-US"/>
        </w:rPr>
        <w:t xml:space="preserve">; </w:t>
      </w:r>
      <w:proofErr w:type="spellStart"/>
      <w:r w:rsidR="00EA5068" w:rsidRPr="004B62F3">
        <w:rPr>
          <w:lang w:val="en-US"/>
        </w:rPr>
        <w:t>Melesse</w:t>
      </w:r>
      <w:proofErr w:type="spellEnd"/>
      <w:r w:rsidR="00EA5068" w:rsidRPr="004B62F3">
        <w:rPr>
          <w:lang w:val="en-US"/>
        </w:rPr>
        <w:t xml:space="preserve"> &amp; </w:t>
      </w:r>
      <w:proofErr w:type="spellStart"/>
      <w:r w:rsidR="00EA5068" w:rsidRPr="004B62F3">
        <w:rPr>
          <w:lang w:val="en-US"/>
        </w:rPr>
        <w:t>Obsiye</w:t>
      </w:r>
      <w:proofErr w:type="spellEnd"/>
      <w:r w:rsidR="00EA5068" w:rsidRPr="004B62F3">
        <w:rPr>
          <w:lang w:val="en-US"/>
        </w:rPr>
        <w:t xml:space="preserve"> 2022, s</w:t>
      </w:r>
      <w:r w:rsidR="00EA5068">
        <w:rPr>
          <w:lang w:val="en-US"/>
        </w:rPr>
        <w:t>. 11</w:t>
      </w:r>
      <w:r w:rsidR="00DA2E56">
        <w:rPr>
          <w:lang w:val="en-US"/>
        </w:rPr>
        <w:t xml:space="preserve">; </w:t>
      </w:r>
      <w:proofErr w:type="spellStart"/>
      <w:r w:rsidR="00DA2E56" w:rsidRPr="00F63839">
        <w:rPr>
          <w:lang w:val="en-US"/>
        </w:rPr>
        <w:t>RoSL</w:t>
      </w:r>
      <w:proofErr w:type="spellEnd"/>
      <w:r w:rsidR="00DA2E56" w:rsidRPr="00F63839">
        <w:rPr>
          <w:lang w:val="en-US"/>
        </w:rPr>
        <w:t xml:space="preserve"> / </w:t>
      </w:r>
      <w:proofErr w:type="spellStart"/>
      <w:r w:rsidR="00DA2E56" w:rsidRPr="00F63839">
        <w:rPr>
          <w:lang w:val="en-US"/>
        </w:rPr>
        <w:t>MoES</w:t>
      </w:r>
      <w:proofErr w:type="spellEnd"/>
      <w:r w:rsidR="00DA2E56" w:rsidRPr="00F63839">
        <w:rPr>
          <w:lang w:val="en-US"/>
        </w:rPr>
        <w:t xml:space="preserve"> 9/2024, s.</w:t>
      </w:r>
      <w:r w:rsidR="00DA2E56">
        <w:rPr>
          <w:lang w:val="en-US"/>
        </w:rPr>
        <w:t xml:space="preserve"> 22.</w:t>
      </w:r>
    </w:p>
  </w:footnote>
  <w:footnote w:id="14">
    <w:p w14:paraId="5D011BF4" w14:textId="3EE67027" w:rsidR="002238CD" w:rsidRPr="002238CD" w:rsidRDefault="002238CD" w:rsidP="001E14FA">
      <w:pPr>
        <w:pStyle w:val="Alaviitteenteksti"/>
        <w:jc w:val="left"/>
        <w:rPr>
          <w:lang w:val="en-US"/>
        </w:rPr>
      </w:pPr>
      <w:r>
        <w:rPr>
          <w:rStyle w:val="Alaviitteenviite"/>
        </w:rPr>
        <w:footnoteRef/>
      </w:r>
      <w:r w:rsidRPr="002238CD">
        <w:rPr>
          <w:lang w:val="en-US"/>
        </w:rPr>
        <w:t xml:space="preserve"> Ministry of Education and Science</w:t>
      </w:r>
      <w:r>
        <w:rPr>
          <w:lang w:val="en-US"/>
        </w:rPr>
        <w:t>.</w:t>
      </w:r>
    </w:p>
  </w:footnote>
  <w:footnote w:id="15">
    <w:p w14:paraId="155F77E6" w14:textId="25AB51B1" w:rsidR="001700FD" w:rsidRPr="002D1E73" w:rsidRDefault="001700FD" w:rsidP="001E14FA">
      <w:pPr>
        <w:pStyle w:val="Alaviitteenteksti"/>
        <w:jc w:val="left"/>
      </w:pPr>
      <w:r>
        <w:rPr>
          <w:rStyle w:val="Alaviitteenviite"/>
        </w:rPr>
        <w:footnoteRef/>
      </w:r>
      <w:r w:rsidRPr="002D1E73">
        <w:t xml:space="preserve"> </w:t>
      </w:r>
      <w:proofErr w:type="spellStart"/>
      <w:r w:rsidRPr="002D1E73">
        <w:t>RoSL</w:t>
      </w:r>
      <w:proofErr w:type="spellEnd"/>
      <w:r w:rsidRPr="002D1E73">
        <w:t xml:space="preserve"> / </w:t>
      </w:r>
      <w:proofErr w:type="spellStart"/>
      <w:r w:rsidRPr="002D1E73">
        <w:t>MoES</w:t>
      </w:r>
      <w:proofErr w:type="spellEnd"/>
      <w:r w:rsidRPr="002D1E73">
        <w:t xml:space="preserve"> 9/2024, s. 24–26</w:t>
      </w:r>
      <w:r w:rsidR="002D1E73" w:rsidRPr="002D1E73">
        <w:t xml:space="preserve">; </w:t>
      </w:r>
      <w:proofErr w:type="spellStart"/>
      <w:r w:rsidR="002D1E73">
        <w:t>UoT</w:t>
      </w:r>
      <w:proofErr w:type="spellEnd"/>
      <w:r w:rsidR="002D1E73">
        <w:t xml:space="preserve"> [pä</w:t>
      </w:r>
      <w:r w:rsidR="001E14FA">
        <w:t>i</w:t>
      </w:r>
      <w:r w:rsidR="002D1E73">
        <w:t>väämätön].</w:t>
      </w:r>
    </w:p>
  </w:footnote>
  <w:footnote w:id="16">
    <w:p w14:paraId="75E9C918" w14:textId="4253D8A7" w:rsidR="002D1E73" w:rsidRPr="002D1E73" w:rsidRDefault="002D1E73" w:rsidP="001E14FA">
      <w:pPr>
        <w:pStyle w:val="Alaviitteenteksti"/>
        <w:jc w:val="left"/>
        <w:rPr>
          <w:lang w:val="en-US"/>
        </w:rPr>
      </w:pPr>
      <w:r>
        <w:rPr>
          <w:rStyle w:val="Alaviitteenviite"/>
        </w:rPr>
        <w:footnoteRef/>
      </w:r>
      <w:r w:rsidRPr="002D1E73">
        <w:rPr>
          <w:lang w:val="en-US"/>
        </w:rPr>
        <w:t xml:space="preserve"> </w:t>
      </w:r>
      <w:proofErr w:type="spellStart"/>
      <w:r w:rsidRPr="00C43B4C">
        <w:rPr>
          <w:lang w:val="en-US"/>
        </w:rPr>
        <w:t>UoT</w:t>
      </w:r>
      <w:proofErr w:type="spellEnd"/>
      <w:r w:rsidRPr="00C43B4C">
        <w:rPr>
          <w:lang w:val="en-US"/>
        </w:rPr>
        <w:t xml:space="preserve"> [</w:t>
      </w:r>
      <w:proofErr w:type="spellStart"/>
      <w:r w:rsidRPr="00C43B4C">
        <w:rPr>
          <w:lang w:val="en-US"/>
        </w:rPr>
        <w:t>pä</w:t>
      </w:r>
      <w:r w:rsidR="001E14FA">
        <w:rPr>
          <w:lang w:val="en-US"/>
        </w:rPr>
        <w:t>i</w:t>
      </w:r>
      <w:r w:rsidRPr="00C43B4C">
        <w:rPr>
          <w:lang w:val="en-US"/>
        </w:rPr>
        <w:t>väämätön</w:t>
      </w:r>
      <w:proofErr w:type="spellEnd"/>
      <w:r w:rsidRPr="00C43B4C">
        <w:rPr>
          <w:lang w:val="en-US"/>
        </w:rPr>
        <w:t>].</w:t>
      </w:r>
    </w:p>
  </w:footnote>
  <w:footnote w:id="17">
    <w:p w14:paraId="256F5C82" w14:textId="4590217D" w:rsidR="008536E7" w:rsidRPr="008536E7" w:rsidRDefault="008536E7" w:rsidP="001E14FA">
      <w:pPr>
        <w:pStyle w:val="Alaviitteenteksti"/>
        <w:jc w:val="left"/>
        <w:rPr>
          <w:lang w:val="en-US"/>
        </w:rPr>
      </w:pPr>
      <w:r>
        <w:rPr>
          <w:rStyle w:val="Alaviitteenviite"/>
        </w:rPr>
        <w:footnoteRef/>
      </w:r>
      <w:r w:rsidRPr="008536E7">
        <w:rPr>
          <w:lang w:val="en-US"/>
        </w:rPr>
        <w:t xml:space="preserve"> Ministry of Endowment and Islamic Affairs.</w:t>
      </w:r>
    </w:p>
  </w:footnote>
  <w:footnote w:id="18">
    <w:p w14:paraId="68380148" w14:textId="3869B0AB" w:rsidR="00AE525C" w:rsidRDefault="00AE525C" w:rsidP="001E14FA">
      <w:pPr>
        <w:pStyle w:val="Alaviitteenteksti"/>
        <w:jc w:val="left"/>
      </w:pPr>
      <w:r>
        <w:rPr>
          <w:rStyle w:val="Alaviitteenviite"/>
        </w:rPr>
        <w:footnoteRef/>
      </w:r>
      <w:r>
        <w:t xml:space="preserve"> </w:t>
      </w:r>
      <w:proofErr w:type="spellStart"/>
      <w:r>
        <w:t>UoT</w:t>
      </w:r>
      <w:proofErr w:type="spellEnd"/>
      <w:r>
        <w:t xml:space="preserve"> [pä</w:t>
      </w:r>
      <w:r w:rsidR="001E14FA">
        <w:t>i</w:t>
      </w:r>
      <w:r>
        <w:t>väämätön].</w:t>
      </w:r>
    </w:p>
  </w:footnote>
  <w:footnote w:id="19">
    <w:p w14:paraId="04EC8F8B" w14:textId="49AB60E5" w:rsidR="008536E7" w:rsidRDefault="008536E7" w:rsidP="001E14FA">
      <w:pPr>
        <w:pStyle w:val="Alaviitteenteksti"/>
        <w:jc w:val="left"/>
      </w:pPr>
      <w:r>
        <w:rPr>
          <w:rStyle w:val="Alaviitteenviite"/>
        </w:rPr>
        <w:footnoteRef/>
      </w:r>
      <w:r>
        <w:t xml:space="preserve"> </w:t>
      </w:r>
      <w:proofErr w:type="spellStart"/>
      <w:r>
        <w:t>UoT</w:t>
      </w:r>
      <w:proofErr w:type="spellEnd"/>
      <w:r>
        <w:t xml:space="preserve"> [pä</w:t>
      </w:r>
      <w:r w:rsidR="001E14FA">
        <w:t>i</w:t>
      </w:r>
      <w:r>
        <w:t>väämätön].</w:t>
      </w:r>
    </w:p>
  </w:footnote>
  <w:footnote w:id="20">
    <w:p w14:paraId="5CCBDBF8" w14:textId="34FE80B0" w:rsidR="000B1858" w:rsidRPr="000B1858" w:rsidRDefault="000B1858">
      <w:pPr>
        <w:pStyle w:val="Alaviitteenteksti"/>
      </w:pPr>
      <w:r>
        <w:rPr>
          <w:rStyle w:val="Alaviitteenviite"/>
        </w:rPr>
        <w:footnoteRef/>
      </w:r>
      <w:r w:rsidRPr="000B1858">
        <w:t xml:space="preserve"> BBC News 2.1.2024</w:t>
      </w:r>
      <w:r>
        <w:t>.</w:t>
      </w:r>
    </w:p>
  </w:footnote>
  <w:footnote w:id="21">
    <w:p w14:paraId="552ED1A1" w14:textId="48F7E523" w:rsidR="00B91C2D" w:rsidRDefault="00B91C2D">
      <w:pPr>
        <w:pStyle w:val="Alaviitteenteksti"/>
      </w:pPr>
      <w:r>
        <w:rPr>
          <w:rStyle w:val="Alaviitteenviite"/>
        </w:rPr>
        <w:footnoteRef/>
      </w:r>
      <w:r>
        <w:t xml:space="preserve"> </w:t>
      </w:r>
      <w:proofErr w:type="spellStart"/>
      <w:r>
        <w:t>Landinfo</w:t>
      </w:r>
      <w:proofErr w:type="spellEnd"/>
      <w:r>
        <w:t xml:space="preserve"> 22.7.2011, s. 7.</w:t>
      </w:r>
    </w:p>
  </w:footnote>
  <w:footnote w:id="22">
    <w:p w14:paraId="70611B2D" w14:textId="4EB103B0" w:rsidR="00AE525C" w:rsidRPr="000B1858" w:rsidRDefault="00AE525C" w:rsidP="001E14FA">
      <w:pPr>
        <w:pStyle w:val="Alaviitteenteksti"/>
        <w:jc w:val="left"/>
      </w:pPr>
      <w:r>
        <w:rPr>
          <w:rStyle w:val="Alaviitteenviite"/>
        </w:rPr>
        <w:footnoteRef/>
      </w:r>
      <w:r w:rsidRPr="000B1858">
        <w:t xml:space="preserve"> </w:t>
      </w:r>
      <w:proofErr w:type="spellStart"/>
      <w:r w:rsidRPr="000B1858">
        <w:t>UoT</w:t>
      </w:r>
      <w:proofErr w:type="spellEnd"/>
      <w:r w:rsidRPr="000B1858">
        <w:t xml:space="preserve"> [pä</w:t>
      </w:r>
      <w:r w:rsidR="001E14FA" w:rsidRPr="000B1858">
        <w:t>i</w:t>
      </w:r>
      <w:r w:rsidRPr="000B1858">
        <w:t>väämätön]</w:t>
      </w:r>
      <w:r w:rsidR="007771C3" w:rsidRPr="000B1858">
        <w:t xml:space="preserve">; </w:t>
      </w:r>
      <w:proofErr w:type="spellStart"/>
      <w:r w:rsidR="007771C3" w:rsidRPr="000B1858">
        <w:t>Somaliland</w:t>
      </w:r>
      <w:proofErr w:type="spellEnd"/>
      <w:r w:rsidR="007771C3" w:rsidRPr="000B1858">
        <w:t xml:space="preserve"> Standard 22.2.2019.</w:t>
      </w:r>
    </w:p>
  </w:footnote>
  <w:footnote w:id="23">
    <w:p w14:paraId="44D5FE7A" w14:textId="43518B07" w:rsidR="00D74930" w:rsidRPr="000B1858" w:rsidRDefault="00D74930">
      <w:pPr>
        <w:pStyle w:val="Alaviitteenteksti"/>
        <w:rPr>
          <w:lang w:val="sv-SE"/>
        </w:rPr>
      </w:pPr>
      <w:r>
        <w:rPr>
          <w:rStyle w:val="Alaviitteenviite"/>
        </w:rPr>
        <w:footnoteRef/>
      </w:r>
      <w:r w:rsidRPr="000B1858">
        <w:rPr>
          <w:lang w:val="sv-SE"/>
        </w:rPr>
        <w:t xml:space="preserve"> Somaliland Standard 22.2.2019.</w:t>
      </w:r>
    </w:p>
  </w:footnote>
  <w:footnote w:id="24">
    <w:p w14:paraId="29AEDA11" w14:textId="77DD1D7D" w:rsidR="00790598" w:rsidRPr="00242B82" w:rsidRDefault="00790598" w:rsidP="001E14FA">
      <w:pPr>
        <w:pStyle w:val="Alaviitteenteksti"/>
        <w:jc w:val="left"/>
        <w:rPr>
          <w:lang w:val="sv-SE"/>
        </w:rPr>
      </w:pPr>
      <w:r>
        <w:rPr>
          <w:rStyle w:val="Alaviitteenviite"/>
        </w:rPr>
        <w:footnoteRef/>
      </w:r>
      <w:r w:rsidRPr="00242B82">
        <w:rPr>
          <w:lang w:val="sv-SE"/>
        </w:rPr>
        <w:t xml:space="preserve"> Ali et </w:t>
      </w:r>
      <w:r w:rsidR="00EA5068" w:rsidRPr="00242B82">
        <w:rPr>
          <w:lang w:val="sv-SE"/>
        </w:rPr>
        <w:t>a</w:t>
      </w:r>
      <w:r w:rsidRPr="00242B82">
        <w:rPr>
          <w:lang w:val="sv-SE"/>
        </w:rPr>
        <w:t>l. 2024, s. 1</w:t>
      </w:r>
      <w:r w:rsidR="00E441FA" w:rsidRPr="00242B82">
        <w:rPr>
          <w:lang w:val="sv-SE"/>
        </w:rPr>
        <w:t>;</w:t>
      </w:r>
      <w:r w:rsidR="00431277" w:rsidRPr="00242B82">
        <w:rPr>
          <w:lang w:val="sv-SE"/>
        </w:rPr>
        <w:t xml:space="preserve"> </w:t>
      </w:r>
      <w:proofErr w:type="spellStart"/>
      <w:r w:rsidR="00431277" w:rsidRPr="00242B82">
        <w:rPr>
          <w:lang w:val="sv-SE"/>
        </w:rPr>
        <w:t>RoSL</w:t>
      </w:r>
      <w:proofErr w:type="spellEnd"/>
      <w:r w:rsidR="00431277" w:rsidRPr="00242B82">
        <w:rPr>
          <w:lang w:val="sv-SE"/>
        </w:rPr>
        <w:t xml:space="preserve"> / </w:t>
      </w:r>
      <w:proofErr w:type="spellStart"/>
      <w:r w:rsidR="00431277" w:rsidRPr="00242B82">
        <w:rPr>
          <w:lang w:val="sv-SE"/>
        </w:rPr>
        <w:t>MoES</w:t>
      </w:r>
      <w:proofErr w:type="spellEnd"/>
      <w:r w:rsidR="00431277" w:rsidRPr="00242B82">
        <w:rPr>
          <w:lang w:val="sv-SE"/>
        </w:rPr>
        <w:t xml:space="preserve"> 10/2017, s. 4</w:t>
      </w:r>
      <w:r w:rsidR="00A00934" w:rsidRPr="00242B82">
        <w:rPr>
          <w:lang w:val="sv-SE"/>
        </w:rPr>
        <w:t xml:space="preserve"> ja 6.</w:t>
      </w:r>
    </w:p>
  </w:footnote>
  <w:footnote w:id="25">
    <w:p w14:paraId="63FD4B64" w14:textId="77777777" w:rsidR="00F63839" w:rsidRPr="00242B82" w:rsidRDefault="00F63839" w:rsidP="001E14FA">
      <w:pPr>
        <w:pStyle w:val="Alaviitteenteksti"/>
        <w:jc w:val="left"/>
        <w:rPr>
          <w:lang w:val="sv-SE"/>
        </w:rPr>
      </w:pPr>
      <w:r>
        <w:rPr>
          <w:rStyle w:val="Alaviitteenviite"/>
        </w:rPr>
        <w:footnoteRef/>
      </w:r>
      <w:r w:rsidRPr="00242B82">
        <w:rPr>
          <w:lang w:val="sv-SE"/>
        </w:rPr>
        <w:t xml:space="preserve"> </w:t>
      </w:r>
      <w:proofErr w:type="spellStart"/>
      <w:r w:rsidRPr="00242B82">
        <w:rPr>
          <w:lang w:val="sv-SE"/>
        </w:rPr>
        <w:t>RoSL</w:t>
      </w:r>
      <w:proofErr w:type="spellEnd"/>
      <w:r w:rsidRPr="00242B82">
        <w:rPr>
          <w:lang w:val="sv-SE"/>
        </w:rPr>
        <w:t xml:space="preserve"> / </w:t>
      </w:r>
      <w:proofErr w:type="spellStart"/>
      <w:r w:rsidRPr="00242B82">
        <w:rPr>
          <w:lang w:val="sv-SE"/>
        </w:rPr>
        <w:t>MoES</w:t>
      </w:r>
      <w:proofErr w:type="spellEnd"/>
      <w:r w:rsidRPr="00242B82">
        <w:rPr>
          <w:lang w:val="sv-SE"/>
        </w:rPr>
        <w:t xml:space="preserve"> 9/2024, s. 28.</w:t>
      </w:r>
    </w:p>
  </w:footnote>
  <w:footnote w:id="26">
    <w:p w14:paraId="5FD17026" w14:textId="08E6CE1A" w:rsidR="00D26AF9" w:rsidRPr="00242B82" w:rsidRDefault="00D26AF9" w:rsidP="001E14FA">
      <w:pPr>
        <w:pStyle w:val="Alaviitteenteksti"/>
        <w:jc w:val="left"/>
        <w:rPr>
          <w:lang w:val="sv-SE"/>
        </w:rPr>
      </w:pPr>
      <w:r>
        <w:rPr>
          <w:rStyle w:val="Alaviitteenviite"/>
        </w:rPr>
        <w:footnoteRef/>
      </w:r>
      <w:r w:rsidRPr="00242B82">
        <w:rPr>
          <w:lang w:val="sv-SE"/>
        </w:rPr>
        <w:t xml:space="preserve"> </w:t>
      </w:r>
      <w:proofErr w:type="spellStart"/>
      <w:r w:rsidR="00F911D9" w:rsidRPr="00242B82">
        <w:rPr>
          <w:lang w:val="sv-SE"/>
        </w:rPr>
        <w:t>RoSL</w:t>
      </w:r>
      <w:proofErr w:type="spellEnd"/>
      <w:r w:rsidR="00F911D9" w:rsidRPr="00242B82">
        <w:rPr>
          <w:lang w:val="sv-SE"/>
        </w:rPr>
        <w:t xml:space="preserve"> / </w:t>
      </w:r>
      <w:proofErr w:type="spellStart"/>
      <w:r w:rsidR="00F911D9" w:rsidRPr="00242B82">
        <w:rPr>
          <w:lang w:val="sv-SE"/>
        </w:rPr>
        <w:t>MoES</w:t>
      </w:r>
      <w:proofErr w:type="spellEnd"/>
      <w:r w:rsidR="00F911D9" w:rsidRPr="00242B82">
        <w:rPr>
          <w:lang w:val="sv-SE"/>
        </w:rPr>
        <w:t xml:space="preserve"> 9/2024, s. 28.</w:t>
      </w:r>
    </w:p>
  </w:footnote>
  <w:footnote w:id="27">
    <w:p w14:paraId="31CFAE52" w14:textId="77777777" w:rsidR="00367579" w:rsidRPr="00625827" w:rsidRDefault="00367579" w:rsidP="001E14FA">
      <w:pPr>
        <w:pStyle w:val="Alaviitteenteksti"/>
        <w:jc w:val="left"/>
        <w:rPr>
          <w:lang w:val="en-US"/>
        </w:rPr>
      </w:pPr>
      <w:r>
        <w:rPr>
          <w:rStyle w:val="Alaviitteenviite"/>
        </w:rPr>
        <w:footnoteRef/>
      </w:r>
      <w:r w:rsidRPr="00625827">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11.</w:t>
      </w:r>
    </w:p>
  </w:footnote>
  <w:footnote w:id="28">
    <w:p w14:paraId="2D6B204D" w14:textId="457EC214" w:rsidR="00FD0D5A" w:rsidRPr="00FD0D5A" w:rsidRDefault="00FD0D5A" w:rsidP="001E14FA">
      <w:pPr>
        <w:pStyle w:val="Alaviitteenteksti"/>
        <w:jc w:val="left"/>
        <w:rPr>
          <w:lang w:val="en-US"/>
        </w:rPr>
      </w:pPr>
      <w:r>
        <w:rPr>
          <w:rStyle w:val="Alaviitteenviite"/>
        </w:rPr>
        <w:footnoteRef/>
      </w:r>
      <w:r w:rsidRPr="00FD0D5A">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xml:space="preserve">. 11; </w:t>
      </w:r>
      <w:proofErr w:type="spellStart"/>
      <w:r w:rsidRPr="00FD0D5A">
        <w:rPr>
          <w:lang w:val="en-US"/>
        </w:rPr>
        <w:t>RoSL</w:t>
      </w:r>
      <w:proofErr w:type="spellEnd"/>
      <w:r w:rsidRPr="00FD0D5A">
        <w:rPr>
          <w:lang w:val="en-US"/>
        </w:rPr>
        <w:t xml:space="preserve"> / </w:t>
      </w:r>
      <w:proofErr w:type="spellStart"/>
      <w:r w:rsidRPr="00FD0D5A">
        <w:rPr>
          <w:lang w:val="en-US"/>
        </w:rPr>
        <w:t>MoES</w:t>
      </w:r>
      <w:proofErr w:type="spellEnd"/>
      <w:r w:rsidRPr="00FD0D5A">
        <w:rPr>
          <w:lang w:val="en-US"/>
        </w:rPr>
        <w:t xml:space="preserve"> 10/2017, s. 4.</w:t>
      </w:r>
    </w:p>
  </w:footnote>
  <w:footnote w:id="29">
    <w:p w14:paraId="0511AC84" w14:textId="72E9F926" w:rsidR="00DF45F2" w:rsidRPr="00DF45F2" w:rsidRDefault="00DF45F2">
      <w:pPr>
        <w:pStyle w:val="Alaviitteenteksti"/>
        <w:rPr>
          <w:lang w:val="en-US"/>
        </w:rPr>
      </w:pPr>
      <w:r>
        <w:rPr>
          <w:rStyle w:val="Alaviitteenviite"/>
        </w:rPr>
        <w:footnoteRef/>
      </w:r>
      <w:r w:rsidRPr="00DF45F2">
        <w:rPr>
          <w:lang w:val="en-US"/>
        </w:rPr>
        <w:t xml:space="preserve"> </w:t>
      </w:r>
      <w:proofErr w:type="spellStart"/>
      <w:r>
        <w:rPr>
          <w:lang w:val="en-US"/>
        </w:rPr>
        <w:t>RoSL</w:t>
      </w:r>
      <w:proofErr w:type="spellEnd"/>
      <w:r w:rsidRPr="00D26AF9">
        <w:rPr>
          <w:lang w:val="en-US"/>
        </w:rPr>
        <w:t xml:space="preserve"> / </w:t>
      </w:r>
      <w:proofErr w:type="spellStart"/>
      <w:r>
        <w:rPr>
          <w:lang w:val="en-US"/>
        </w:rPr>
        <w:t>MoES</w:t>
      </w:r>
      <w:proofErr w:type="spellEnd"/>
      <w:r>
        <w:rPr>
          <w:lang w:val="en-US"/>
        </w:rPr>
        <w:t xml:space="preserve"> 10/2017, s. 49.</w:t>
      </w:r>
    </w:p>
  </w:footnote>
  <w:footnote w:id="30">
    <w:p w14:paraId="1D1182CA" w14:textId="0393D011" w:rsidR="00387D9C" w:rsidRPr="00387D9C" w:rsidRDefault="00387D9C" w:rsidP="001E14FA">
      <w:pPr>
        <w:pStyle w:val="Alaviitteenteksti"/>
        <w:jc w:val="left"/>
        <w:rPr>
          <w:lang w:val="en-US"/>
        </w:rPr>
      </w:pPr>
      <w:r>
        <w:rPr>
          <w:rStyle w:val="Alaviitteenviite"/>
        </w:rPr>
        <w:footnoteRef/>
      </w:r>
      <w:r w:rsidRPr="00387D9C">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12.</w:t>
      </w:r>
    </w:p>
  </w:footnote>
  <w:footnote w:id="31">
    <w:p w14:paraId="79EEAD93" w14:textId="0C7010FF" w:rsidR="00A5624C" w:rsidRPr="004079FE" w:rsidRDefault="00A5624C" w:rsidP="001E14FA">
      <w:pPr>
        <w:pStyle w:val="Alaviitteenteksti"/>
        <w:jc w:val="left"/>
        <w:rPr>
          <w:lang w:val="en-US"/>
        </w:rPr>
      </w:pPr>
      <w:r>
        <w:rPr>
          <w:rStyle w:val="Alaviitteenviite"/>
        </w:rPr>
        <w:footnoteRef/>
      </w:r>
      <w:r w:rsidRPr="004079FE">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 12; </w:t>
      </w:r>
      <w:proofErr w:type="spellStart"/>
      <w:r w:rsidRPr="004079FE">
        <w:rPr>
          <w:lang w:val="en-US"/>
        </w:rPr>
        <w:t>RoSL</w:t>
      </w:r>
      <w:proofErr w:type="spellEnd"/>
      <w:r w:rsidRPr="004079FE">
        <w:rPr>
          <w:lang w:val="en-US"/>
        </w:rPr>
        <w:t xml:space="preserve"> / </w:t>
      </w:r>
      <w:proofErr w:type="spellStart"/>
      <w:r w:rsidRPr="004079FE">
        <w:rPr>
          <w:lang w:val="en-US"/>
        </w:rPr>
        <w:t>MoES</w:t>
      </w:r>
      <w:proofErr w:type="spellEnd"/>
      <w:r w:rsidRPr="004079FE">
        <w:rPr>
          <w:lang w:val="en-US"/>
        </w:rPr>
        <w:t xml:space="preserve"> 10/2017, s. 6.</w:t>
      </w:r>
      <w:r w:rsidR="004079FE">
        <w:rPr>
          <w:lang w:val="en-US"/>
        </w:rPr>
        <w:t xml:space="preserve"> </w:t>
      </w:r>
    </w:p>
  </w:footnote>
  <w:footnote w:id="32">
    <w:p w14:paraId="3F613131" w14:textId="3BCB8007" w:rsidR="00485E85" w:rsidRPr="00485E85" w:rsidRDefault="00485E85" w:rsidP="001E14FA">
      <w:pPr>
        <w:pStyle w:val="Alaviitteenteksti"/>
        <w:jc w:val="left"/>
        <w:rPr>
          <w:lang w:val="en-US"/>
        </w:rPr>
      </w:pPr>
      <w:r>
        <w:rPr>
          <w:rStyle w:val="Alaviitteenviite"/>
        </w:rPr>
        <w:footnoteRef/>
      </w:r>
      <w:r w:rsidRPr="00485E85">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 xml:space="preserve">14; </w:t>
      </w:r>
    </w:p>
  </w:footnote>
  <w:footnote w:id="33">
    <w:p w14:paraId="11795725" w14:textId="1130A5CF" w:rsidR="00FA3E3C" w:rsidRPr="00FA3E3C" w:rsidRDefault="00FA3E3C" w:rsidP="001E14FA">
      <w:pPr>
        <w:pStyle w:val="Alaviitteenteksti"/>
        <w:jc w:val="left"/>
        <w:rPr>
          <w:lang w:val="en-US"/>
        </w:rPr>
      </w:pPr>
      <w:r>
        <w:rPr>
          <w:rStyle w:val="Alaviitteenviite"/>
        </w:rPr>
        <w:footnoteRef/>
      </w:r>
      <w:r w:rsidRPr="00FA3E3C">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14.</w:t>
      </w:r>
    </w:p>
  </w:footnote>
  <w:footnote w:id="34">
    <w:p w14:paraId="16DB6537" w14:textId="54810752" w:rsidR="00DE6D2C" w:rsidRPr="00DE6D2C" w:rsidRDefault="00DE6D2C" w:rsidP="001E14FA">
      <w:pPr>
        <w:pStyle w:val="Alaviitteenteksti"/>
        <w:jc w:val="left"/>
        <w:rPr>
          <w:lang w:val="en-US"/>
        </w:rPr>
      </w:pPr>
      <w:r>
        <w:rPr>
          <w:rStyle w:val="Alaviitteenviite"/>
        </w:rPr>
        <w:footnoteRef/>
      </w:r>
      <w:r w:rsidRPr="00DE6D2C">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43.</w:t>
      </w:r>
    </w:p>
  </w:footnote>
  <w:footnote w:id="35">
    <w:p w14:paraId="04DE0601" w14:textId="19792125" w:rsidR="00DE6D2C" w:rsidRPr="00FA3E3C" w:rsidRDefault="00DE6D2C" w:rsidP="001E14FA">
      <w:pPr>
        <w:pStyle w:val="Alaviitteenteksti"/>
        <w:jc w:val="left"/>
        <w:rPr>
          <w:lang w:val="en-US"/>
        </w:rPr>
      </w:pPr>
      <w:r>
        <w:rPr>
          <w:rStyle w:val="Alaviitteenviite"/>
        </w:rPr>
        <w:footnoteRef/>
      </w:r>
      <w:r w:rsidRPr="00FA3E3C">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45. </w:t>
      </w:r>
    </w:p>
  </w:footnote>
  <w:footnote w:id="36">
    <w:p w14:paraId="3E059726" w14:textId="284F0936" w:rsidR="0031393A" w:rsidRPr="0031393A" w:rsidRDefault="0031393A" w:rsidP="001E14FA">
      <w:pPr>
        <w:pStyle w:val="Alaviitteenteksti"/>
        <w:jc w:val="left"/>
        <w:rPr>
          <w:lang w:val="en-US"/>
        </w:rPr>
      </w:pPr>
      <w:r>
        <w:rPr>
          <w:rStyle w:val="Alaviitteenviite"/>
        </w:rPr>
        <w:footnoteRef/>
      </w:r>
      <w:r w:rsidRPr="0031393A">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43.</w:t>
      </w:r>
    </w:p>
  </w:footnote>
  <w:footnote w:id="37">
    <w:p w14:paraId="52DCD986" w14:textId="73E3D024" w:rsidR="0031393A" w:rsidRPr="0031393A" w:rsidRDefault="0031393A" w:rsidP="001E14FA">
      <w:pPr>
        <w:pStyle w:val="Alaviitteenteksti"/>
        <w:jc w:val="left"/>
        <w:rPr>
          <w:lang w:val="en-US"/>
        </w:rPr>
      </w:pPr>
      <w:r>
        <w:rPr>
          <w:rStyle w:val="Alaviitteenviite"/>
        </w:rPr>
        <w:footnoteRef/>
      </w:r>
      <w:r w:rsidRPr="0031393A">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44.</w:t>
      </w:r>
    </w:p>
  </w:footnote>
  <w:footnote w:id="38">
    <w:p w14:paraId="5625141B" w14:textId="39C74EBD" w:rsidR="00B92710" w:rsidRPr="00B92710" w:rsidRDefault="00B92710" w:rsidP="001E14FA">
      <w:pPr>
        <w:pStyle w:val="Alaviitteenteksti"/>
        <w:jc w:val="left"/>
        <w:rPr>
          <w:lang w:val="en-US"/>
        </w:rPr>
      </w:pPr>
      <w:r>
        <w:rPr>
          <w:rStyle w:val="Alaviitteenviite"/>
        </w:rPr>
        <w:footnoteRef/>
      </w:r>
      <w:r w:rsidRPr="00B92710">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 xml:space="preserve"> 4.</w:t>
      </w:r>
    </w:p>
  </w:footnote>
  <w:footnote w:id="39">
    <w:p w14:paraId="25E6B967" w14:textId="77777777" w:rsidR="00B92710" w:rsidRPr="00DA2E56" w:rsidRDefault="00B92710" w:rsidP="001E14FA">
      <w:pPr>
        <w:pStyle w:val="Alaviitteenteksti"/>
        <w:jc w:val="left"/>
        <w:rPr>
          <w:lang w:val="en-US"/>
        </w:rPr>
      </w:pPr>
      <w:r>
        <w:rPr>
          <w:rStyle w:val="Alaviitteenviite"/>
        </w:rPr>
        <w:footnoteRef/>
      </w:r>
      <w:r w:rsidRPr="00DA2E56">
        <w:rPr>
          <w:lang w:val="en-US"/>
        </w:rPr>
        <w:t xml:space="preserve"> </w:t>
      </w:r>
      <w:proofErr w:type="spellStart"/>
      <w:r w:rsidRPr="00F63839">
        <w:rPr>
          <w:lang w:val="en-US"/>
        </w:rPr>
        <w:t>RoSL</w:t>
      </w:r>
      <w:proofErr w:type="spellEnd"/>
      <w:r w:rsidRPr="00F63839">
        <w:rPr>
          <w:lang w:val="en-US"/>
        </w:rPr>
        <w:t xml:space="preserve"> / </w:t>
      </w:r>
      <w:proofErr w:type="spellStart"/>
      <w:r w:rsidRPr="00F63839">
        <w:rPr>
          <w:lang w:val="en-US"/>
        </w:rPr>
        <w:t>MoES</w:t>
      </w:r>
      <w:proofErr w:type="spellEnd"/>
      <w:r w:rsidRPr="00F63839">
        <w:rPr>
          <w:lang w:val="en-US"/>
        </w:rPr>
        <w:t xml:space="preserve"> 9/2024, s.</w:t>
      </w:r>
      <w:r>
        <w:rPr>
          <w:lang w:val="en-US"/>
        </w:rPr>
        <w:t xml:space="preserve"> 53.</w:t>
      </w:r>
    </w:p>
  </w:footnote>
  <w:footnote w:id="40">
    <w:p w14:paraId="1F63593F" w14:textId="77777777" w:rsidR="00B92710" w:rsidRPr="008E1412" w:rsidRDefault="00B92710" w:rsidP="001E14FA">
      <w:pPr>
        <w:pStyle w:val="Alaviitteenteksti"/>
        <w:jc w:val="left"/>
        <w:rPr>
          <w:lang w:val="en-US"/>
        </w:rPr>
      </w:pPr>
      <w:r>
        <w:rPr>
          <w:rStyle w:val="Alaviitteenviite"/>
        </w:rPr>
        <w:footnoteRef/>
      </w:r>
      <w:r w:rsidRPr="008E1412">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11–12.</w:t>
      </w:r>
    </w:p>
  </w:footnote>
  <w:footnote w:id="41">
    <w:p w14:paraId="6E457EAA" w14:textId="77777777" w:rsidR="00923A99" w:rsidRPr="00EB1666" w:rsidRDefault="00923A99" w:rsidP="001E14FA">
      <w:pPr>
        <w:pStyle w:val="Alaviitteenteksti"/>
        <w:jc w:val="left"/>
        <w:rPr>
          <w:lang w:val="en-US"/>
        </w:rPr>
      </w:pPr>
      <w:r>
        <w:rPr>
          <w:rStyle w:val="Alaviitteenviite"/>
        </w:rPr>
        <w:footnoteRef/>
      </w:r>
      <w:r w:rsidRPr="00EB1666">
        <w:rPr>
          <w:lang w:val="en-US"/>
        </w:rPr>
        <w:t xml:space="preserve"> </w:t>
      </w:r>
      <w:proofErr w:type="spellStart"/>
      <w:r w:rsidRPr="00EB1666">
        <w:rPr>
          <w:lang w:val="en-US"/>
        </w:rPr>
        <w:t>RoSL</w:t>
      </w:r>
      <w:proofErr w:type="spellEnd"/>
      <w:r w:rsidRPr="00EB1666">
        <w:rPr>
          <w:lang w:val="en-US"/>
        </w:rPr>
        <w:t xml:space="preserve"> / </w:t>
      </w:r>
      <w:proofErr w:type="spellStart"/>
      <w:r w:rsidRPr="00EB1666">
        <w:rPr>
          <w:lang w:val="en-US"/>
        </w:rPr>
        <w:t>MoES</w:t>
      </w:r>
      <w:proofErr w:type="spellEnd"/>
      <w:r w:rsidRPr="00EB1666">
        <w:rPr>
          <w:lang w:val="en-US"/>
        </w:rPr>
        <w:t xml:space="preserve"> 10/2017, s. 6.</w:t>
      </w:r>
    </w:p>
  </w:footnote>
  <w:footnote w:id="42">
    <w:p w14:paraId="7121649D" w14:textId="77777777" w:rsidR="00923A99" w:rsidRPr="008E1412" w:rsidRDefault="00923A99" w:rsidP="001E14FA">
      <w:pPr>
        <w:pStyle w:val="Alaviitteenteksti"/>
        <w:jc w:val="left"/>
        <w:rPr>
          <w:lang w:val="en-US"/>
        </w:rPr>
      </w:pPr>
      <w:r>
        <w:rPr>
          <w:rStyle w:val="Alaviitteenviite"/>
        </w:rPr>
        <w:footnoteRef/>
      </w:r>
      <w:r w:rsidRPr="008E1412">
        <w:rPr>
          <w:lang w:val="en-US"/>
        </w:rPr>
        <w:t xml:space="preserve"> </w:t>
      </w:r>
      <w:proofErr w:type="spellStart"/>
      <w:r w:rsidRPr="00F63839">
        <w:rPr>
          <w:lang w:val="en-US"/>
        </w:rPr>
        <w:t>RoSL</w:t>
      </w:r>
      <w:proofErr w:type="spellEnd"/>
      <w:r w:rsidRPr="00F63839">
        <w:rPr>
          <w:lang w:val="en-US"/>
        </w:rPr>
        <w:t xml:space="preserve"> / </w:t>
      </w:r>
      <w:proofErr w:type="spellStart"/>
      <w:r w:rsidRPr="00F63839">
        <w:rPr>
          <w:lang w:val="en-US"/>
        </w:rPr>
        <w:t>MoES</w:t>
      </w:r>
      <w:proofErr w:type="spellEnd"/>
      <w:r w:rsidRPr="00F63839">
        <w:rPr>
          <w:lang w:val="en-US"/>
        </w:rPr>
        <w:t xml:space="preserve"> 9/2024, s.</w:t>
      </w:r>
      <w:r>
        <w:rPr>
          <w:lang w:val="en-US"/>
        </w:rPr>
        <w:t xml:space="preserve"> 28.</w:t>
      </w:r>
    </w:p>
  </w:footnote>
  <w:footnote w:id="43">
    <w:p w14:paraId="5C049A5E" w14:textId="77777777" w:rsidR="00923A99" w:rsidRPr="008E1412" w:rsidRDefault="00923A99" w:rsidP="001E14FA">
      <w:pPr>
        <w:pStyle w:val="Alaviitteenteksti"/>
        <w:jc w:val="left"/>
        <w:rPr>
          <w:lang w:val="en-US"/>
        </w:rPr>
      </w:pPr>
      <w:r>
        <w:rPr>
          <w:rStyle w:val="Alaviitteenviite"/>
        </w:rPr>
        <w:footnoteRef/>
      </w:r>
      <w:r w:rsidRPr="008E1412">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11–12.</w:t>
      </w:r>
    </w:p>
  </w:footnote>
  <w:footnote w:id="44">
    <w:p w14:paraId="37A30175" w14:textId="77777777" w:rsidR="00923A99" w:rsidRPr="000D0615" w:rsidRDefault="00923A99" w:rsidP="001E14FA">
      <w:pPr>
        <w:pStyle w:val="Alaviitteenteksti"/>
        <w:jc w:val="left"/>
        <w:rPr>
          <w:lang w:val="en-US"/>
        </w:rPr>
      </w:pPr>
      <w:r>
        <w:rPr>
          <w:rStyle w:val="Alaviitteenviite"/>
        </w:rPr>
        <w:footnoteRef/>
      </w:r>
      <w:r w:rsidRPr="000D0615">
        <w:rPr>
          <w:lang w:val="en-US"/>
        </w:rPr>
        <w:t xml:space="preserve"> </w:t>
      </w:r>
      <w:proofErr w:type="spellStart"/>
      <w:r w:rsidRPr="00F63839">
        <w:rPr>
          <w:lang w:val="en-US"/>
        </w:rPr>
        <w:t>RoSL</w:t>
      </w:r>
      <w:proofErr w:type="spellEnd"/>
      <w:r w:rsidRPr="00F63839">
        <w:rPr>
          <w:lang w:val="en-US"/>
        </w:rPr>
        <w:t xml:space="preserve"> / </w:t>
      </w:r>
      <w:proofErr w:type="spellStart"/>
      <w:r w:rsidRPr="00F63839">
        <w:rPr>
          <w:lang w:val="en-US"/>
        </w:rPr>
        <w:t>MoES</w:t>
      </w:r>
      <w:proofErr w:type="spellEnd"/>
      <w:r w:rsidRPr="00F63839">
        <w:rPr>
          <w:lang w:val="en-US"/>
        </w:rPr>
        <w:t xml:space="preserve"> 9/2024, s.</w:t>
      </w:r>
      <w:r>
        <w:rPr>
          <w:lang w:val="en-US"/>
        </w:rPr>
        <w:t xml:space="preserve"> 31.</w:t>
      </w:r>
    </w:p>
  </w:footnote>
  <w:footnote w:id="45">
    <w:p w14:paraId="37AA4000" w14:textId="77777777" w:rsidR="00B92710" w:rsidRPr="00650049" w:rsidRDefault="00B92710" w:rsidP="001E14FA">
      <w:pPr>
        <w:pStyle w:val="Alaviitteenteksti"/>
        <w:jc w:val="left"/>
        <w:rPr>
          <w:lang w:val="en-US"/>
        </w:rPr>
      </w:pPr>
      <w:r>
        <w:rPr>
          <w:rStyle w:val="Alaviitteenviite"/>
        </w:rPr>
        <w:footnoteRef/>
      </w:r>
      <w:r w:rsidRPr="00650049">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xml:space="preserve">. 12. </w:t>
      </w:r>
      <w:r w:rsidRPr="00650049">
        <w:rPr>
          <w:lang w:val="en-US"/>
        </w:rPr>
        <w:t xml:space="preserve"> </w:t>
      </w:r>
    </w:p>
  </w:footnote>
  <w:footnote w:id="46">
    <w:p w14:paraId="19660A2F" w14:textId="77777777" w:rsidR="00B92710" w:rsidRPr="00650049" w:rsidRDefault="00B92710" w:rsidP="001E14FA">
      <w:pPr>
        <w:pStyle w:val="Alaviitteenteksti"/>
        <w:jc w:val="left"/>
        <w:rPr>
          <w:lang w:val="en-US"/>
        </w:rPr>
      </w:pPr>
      <w:r>
        <w:rPr>
          <w:rStyle w:val="Alaviitteenviite"/>
        </w:rPr>
        <w:footnoteRef/>
      </w:r>
      <w:r w:rsidRPr="00650049">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35.</w:t>
      </w:r>
    </w:p>
  </w:footnote>
  <w:footnote w:id="47">
    <w:p w14:paraId="173B22CC" w14:textId="549F1573" w:rsidR="00846F45" w:rsidRPr="00846F45" w:rsidRDefault="00846F45">
      <w:pPr>
        <w:pStyle w:val="Alaviitteenteksti"/>
        <w:rPr>
          <w:lang w:val="en-US"/>
        </w:rPr>
      </w:pPr>
      <w:r>
        <w:rPr>
          <w:rStyle w:val="Alaviitteenviite"/>
        </w:rPr>
        <w:footnoteRef/>
      </w:r>
      <w:r w:rsidRPr="00846F45">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40.</w:t>
      </w:r>
    </w:p>
  </w:footnote>
  <w:footnote w:id="48">
    <w:p w14:paraId="0A1148F6" w14:textId="709ED7BF" w:rsidR="00242B82" w:rsidRPr="00242B82" w:rsidRDefault="00242B82">
      <w:pPr>
        <w:pStyle w:val="Alaviitteenteksti"/>
      </w:pPr>
      <w:r>
        <w:rPr>
          <w:rStyle w:val="Alaviitteenviite"/>
        </w:rPr>
        <w:footnoteRef/>
      </w:r>
      <w:r>
        <w:t xml:space="preserve"> </w:t>
      </w:r>
      <w:proofErr w:type="spellStart"/>
      <w:r w:rsidRPr="00242B82">
        <w:t>Melesse</w:t>
      </w:r>
      <w:proofErr w:type="spellEnd"/>
      <w:r w:rsidRPr="00242B82">
        <w:t xml:space="preserve"> &amp; </w:t>
      </w:r>
      <w:proofErr w:type="spellStart"/>
      <w:r w:rsidRPr="00242B82">
        <w:t>Obsiye</w:t>
      </w:r>
      <w:proofErr w:type="spellEnd"/>
      <w:r w:rsidRPr="00242B82">
        <w:t xml:space="preserve"> 2022, s.</w:t>
      </w:r>
      <w:r>
        <w:t xml:space="preserve"> 13–14.</w:t>
      </w:r>
    </w:p>
  </w:footnote>
  <w:footnote w:id="49">
    <w:p w14:paraId="26A0A335" w14:textId="37307DE8" w:rsidR="005961F4" w:rsidRPr="00242B82" w:rsidRDefault="005961F4">
      <w:pPr>
        <w:pStyle w:val="Alaviitteenteksti"/>
      </w:pPr>
      <w:r>
        <w:rPr>
          <w:rStyle w:val="Alaviitteenviite"/>
        </w:rPr>
        <w:footnoteRef/>
      </w:r>
      <w:r w:rsidRPr="00242B82">
        <w:t xml:space="preserve"> HTI [päiväämätön].</w:t>
      </w:r>
    </w:p>
  </w:footnote>
  <w:footnote w:id="50">
    <w:p w14:paraId="7AA159CE" w14:textId="77777777" w:rsidR="00B92710" w:rsidRPr="00FF6395" w:rsidRDefault="00B92710" w:rsidP="001E14FA">
      <w:pPr>
        <w:pStyle w:val="Alaviitteenteksti"/>
        <w:jc w:val="left"/>
        <w:rPr>
          <w:lang w:val="en-US"/>
        </w:rPr>
      </w:pPr>
      <w:r>
        <w:rPr>
          <w:rStyle w:val="Alaviitteenviite"/>
        </w:rPr>
        <w:footnoteRef/>
      </w:r>
      <w:r w:rsidRPr="00FF6395">
        <w:rPr>
          <w:lang w:val="en-US"/>
        </w:rPr>
        <w:t xml:space="preserve"> RoSL / MoES 9/2024, s. 36.</w:t>
      </w:r>
    </w:p>
  </w:footnote>
  <w:footnote w:id="51">
    <w:p w14:paraId="1AFF1E89" w14:textId="77777777" w:rsidR="00B92710" w:rsidRPr="00791C7F" w:rsidRDefault="00B92710" w:rsidP="001E14FA">
      <w:pPr>
        <w:pStyle w:val="Alaviitteenteksti"/>
        <w:jc w:val="left"/>
        <w:rPr>
          <w:lang w:val="en-US"/>
        </w:rPr>
      </w:pPr>
      <w:r>
        <w:rPr>
          <w:rStyle w:val="Alaviitteenviite"/>
        </w:rPr>
        <w:footnoteRef/>
      </w:r>
      <w:r w:rsidRPr="00791C7F">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13.</w:t>
      </w:r>
    </w:p>
  </w:footnote>
  <w:footnote w:id="52">
    <w:p w14:paraId="7A40437A" w14:textId="77777777" w:rsidR="00C43B4C" w:rsidRPr="0031393A" w:rsidRDefault="00C43B4C" w:rsidP="001E14FA">
      <w:pPr>
        <w:pStyle w:val="Alaviitteenteksti"/>
        <w:jc w:val="left"/>
        <w:rPr>
          <w:lang w:val="en-US"/>
        </w:rPr>
      </w:pPr>
      <w:r>
        <w:rPr>
          <w:rStyle w:val="Alaviitteenviite"/>
        </w:rPr>
        <w:footnoteRef/>
      </w:r>
      <w:r w:rsidRPr="0031393A">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44.</w:t>
      </w:r>
    </w:p>
  </w:footnote>
  <w:footnote w:id="53">
    <w:p w14:paraId="6513C31F" w14:textId="77777777" w:rsidR="001A0976" w:rsidRPr="00EF3F45" w:rsidRDefault="001A0976" w:rsidP="001E14FA">
      <w:pPr>
        <w:pStyle w:val="Alaviitteenteksti"/>
        <w:jc w:val="left"/>
        <w:rPr>
          <w:lang w:val="en-US"/>
        </w:rPr>
      </w:pPr>
      <w:r>
        <w:rPr>
          <w:rStyle w:val="Alaviitteenviite"/>
        </w:rPr>
        <w:footnoteRef/>
      </w:r>
      <w:r w:rsidRPr="00EF3F45">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 xml:space="preserve"> 17.</w:t>
      </w:r>
    </w:p>
  </w:footnote>
  <w:footnote w:id="54">
    <w:p w14:paraId="11D679BE" w14:textId="77777777" w:rsidR="006C760F" w:rsidRPr="008E1412" w:rsidRDefault="006C760F" w:rsidP="001E14FA">
      <w:pPr>
        <w:pStyle w:val="Alaviitteenteksti"/>
        <w:jc w:val="left"/>
        <w:rPr>
          <w:lang w:val="en-US"/>
        </w:rPr>
      </w:pPr>
      <w:r>
        <w:rPr>
          <w:rStyle w:val="Alaviitteenviite"/>
        </w:rPr>
        <w:footnoteRef/>
      </w:r>
      <w:r w:rsidRPr="008E1412">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xml:space="preserve">. 12;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33.</w:t>
      </w:r>
    </w:p>
  </w:footnote>
  <w:footnote w:id="55">
    <w:p w14:paraId="6C091D00" w14:textId="77777777" w:rsidR="006C760F" w:rsidRPr="001A48F9" w:rsidRDefault="006C760F" w:rsidP="001E14FA">
      <w:pPr>
        <w:pStyle w:val="Alaviitteenteksti"/>
        <w:jc w:val="left"/>
        <w:rPr>
          <w:lang w:val="en-US"/>
        </w:rPr>
      </w:pPr>
      <w:r>
        <w:rPr>
          <w:rStyle w:val="Alaviitteenviite"/>
        </w:rPr>
        <w:footnoteRef/>
      </w:r>
      <w:r w:rsidRPr="001A48F9">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33.</w:t>
      </w:r>
    </w:p>
  </w:footnote>
  <w:footnote w:id="56">
    <w:p w14:paraId="34AA84EF" w14:textId="77777777" w:rsidR="006C760F" w:rsidRPr="00CC7C23" w:rsidRDefault="006C760F" w:rsidP="001E14FA">
      <w:pPr>
        <w:pStyle w:val="Alaviitteenteksti"/>
        <w:jc w:val="left"/>
        <w:rPr>
          <w:lang w:val="en-US"/>
        </w:rPr>
      </w:pPr>
      <w:r>
        <w:rPr>
          <w:rStyle w:val="Alaviitteenviite"/>
        </w:rPr>
        <w:footnoteRef/>
      </w:r>
      <w:r w:rsidRPr="00CC7C23">
        <w:rPr>
          <w:lang w:val="en-US"/>
        </w:rPr>
        <w:t xml:space="preserve"> </w:t>
      </w:r>
      <w:r w:rsidRPr="00EA5068">
        <w:rPr>
          <w:lang w:val="en-US"/>
        </w:rPr>
        <w:t>Windle Trust International [</w:t>
      </w:r>
      <w:proofErr w:type="spellStart"/>
      <w:r w:rsidRPr="00EA5068">
        <w:rPr>
          <w:lang w:val="en-US"/>
        </w:rPr>
        <w:t>päiväämätön</w:t>
      </w:r>
      <w:proofErr w:type="spellEnd"/>
      <w:r w:rsidRPr="00EA5068">
        <w:rPr>
          <w:lang w:val="en-US"/>
        </w:rPr>
        <w:t>]</w:t>
      </w:r>
      <w:r>
        <w:rPr>
          <w:lang w:val="en-US"/>
        </w:rPr>
        <w:t>.</w:t>
      </w:r>
    </w:p>
  </w:footnote>
  <w:footnote w:id="57">
    <w:p w14:paraId="0CBA8916" w14:textId="77777777" w:rsidR="006C760F" w:rsidRPr="00D234C3" w:rsidRDefault="006C760F" w:rsidP="001E14FA">
      <w:pPr>
        <w:pStyle w:val="Alaviitteenteksti"/>
        <w:jc w:val="left"/>
        <w:rPr>
          <w:lang w:val="en-US"/>
        </w:rPr>
      </w:pPr>
      <w:r>
        <w:rPr>
          <w:rStyle w:val="Alaviitteenviite"/>
        </w:rPr>
        <w:footnoteRef/>
      </w:r>
      <w:r w:rsidRPr="00D234C3">
        <w:rPr>
          <w:lang w:val="en-US"/>
        </w:rPr>
        <w:t xml:space="preserve"> </w:t>
      </w:r>
      <w:proofErr w:type="spellStart"/>
      <w:r w:rsidRPr="004B62F3">
        <w:rPr>
          <w:lang w:val="en-US"/>
        </w:rPr>
        <w:t>Melesse</w:t>
      </w:r>
      <w:proofErr w:type="spellEnd"/>
      <w:r w:rsidRPr="004B62F3">
        <w:rPr>
          <w:lang w:val="en-US"/>
        </w:rPr>
        <w:t xml:space="preserve"> &amp; </w:t>
      </w:r>
      <w:proofErr w:type="spellStart"/>
      <w:r w:rsidRPr="004B62F3">
        <w:rPr>
          <w:lang w:val="en-US"/>
        </w:rPr>
        <w:t>Obsiye</w:t>
      </w:r>
      <w:proofErr w:type="spellEnd"/>
      <w:r w:rsidRPr="004B62F3">
        <w:rPr>
          <w:lang w:val="en-US"/>
        </w:rPr>
        <w:t xml:space="preserve"> 2022, s</w:t>
      </w:r>
      <w:r>
        <w:rPr>
          <w:lang w:val="en-US"/>
        </w:rPr>
        <w:t xml:space="preserve">. 13–14;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41–42.</w:t>
      </w:r>
    </w:p>
  </w:footnote>
  <w:footnote w:id="58">
    <w:p w14:paraId="6B29D6AC" w14:textId="77777777" w:rsidR="006C760F" w:rsidRPr="002238CD" w:rsidRDefault="006C760F" w:rsidP="001E14FA">
      <w:pPr>
        <w:pStyle w:val="Alaviitteenteksti"/>
        <w:jc w:val="left"/>
        <w:rPr>
          <w:lang w:val="en-US"/>
        </w:rPr>
      </w:pPr>
      <w:r>
        <w:rPr>
          <w:rStyle w:val="Alaviitteenviite"/>
        </w:rPr>
        <w:footnoteRef/>
      </w:r>
      <w:r w:rsidRPr="002238CD">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41.</w:t>
      </w:r>
    </w:p>
  </w:footnote>
  <w:footnote w:id="59">
    <w:p w14:paraId="2BCA1830" w14:textId="15081B52" w:rsidR="001A0976" w:rsidRPr="00DA01F7" w:rsidRDefault="001A0976" w:rsidP="001E14FA">
      <w:pPr>
        <w:pStyle w:val="Alaviitteenteksti"/>
        <w:jc w:val="left"/>
        <w:rPr>
          <w:lang w:val="en-US"/>
        </w:rPr>
      </w:pPr>
      <w:r>
        <w:rPr>
          <w:rStyle w:val="Alaviitteenviite"/>
        </w:rPr>
        <w:footnoteRef/>
      </w:r>
      <w:r w:rsidRPr="00DA01F7">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 xml:space="preserve"> 17</w:t>
      </w:r>
      <w:r w:rsidR="003200CD">
        <w:rPr>
          <w:lang w:val="en-US"/>
        </w:rPr>
        <w:t xml:space="preserve"> ja 19.</w:t>
      </w:r>
    </w:p>
  </w:footnote>
  <w:footnote w:id="60">
    <w:p w14:paraId="2891F305" w14:textId="77777777" w:rsidR="001A0976" w:rsidRPr="00097442" w:rsidRDefault="001A0976" w:rsidP="001E14FA">
      <w:pPr>
        <w:pStyle w:val="Alaviitteenteksti"/>
        <w:jc w:val="left"/>
        <w:rPr>
          <w:lang w:val="en-US"/>
        </w:rPr>
      </w:pPr>
      <w:r>
        <w:rPr>
          <w:rStyle w:val="Alaviitteenviite"/>
        </w:rPr>
        <w:footnoteRef/>
      </w:r>
      <w:r w:rsidRPr="00097442">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 xml:space="preserve"> 17–18.</w:t>
      </w:r>
    </w:p>
  </w:footnote>
  <w:footnote w:id="61">
    <w:p w14:paraId="0224C948" w14:textId="77777777" w:rsidR="001A0976" w:rsidRPr="00FD6C1B" w:rsidRDefault="001A0976" w:rsidP="001E14FA">
      <w:pPr>
        <w:pStyle w:val="Alaviitteenteksti"/>
        <w:jc w:val="left"/>
        <w:rPr>
          <w:lang w:val="en-US"/>
        </w:rPr>
      </w:pPr>
      <w:r>
        <w:rPr>
          <w:rStyle w:val="Alaviitteenviite"/>
        </w:rPr>
        <w:footnoteRef/>
      </w:r>
      <w:r w:rsidRPr="00FD6C1B">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33.</w:t>
      </w:r>
    </w:p>
  </w:footnote>
  <w:footnote w:id="62">
    <w:p w14:paraId="584A870D" w14:textId="77777777" w:rsidR="001A0976" w:rsidRPr="00097442" w:rsidRDefault="001A0976" w:rsidP="001E14FA">
      <w:pPr>
        <w:pStyle w:val="Alaviitteenteksti"/>
        <w:jc w:val="left"/>
        <w:rPr>
          <w:lang w:val="en-US"/>
        </w:rPr>
      </w:pPr>
      <w:r>
        <w:rPr>
          <w:rStyle w:val="Alaviitteenviite"/>
        </w:rPr>
        <w:footnoteRef/>
      </w:r>
      <w:r w:rsidRPr="00097442">
        <w:rPr>
          <w:lang w:val="en-US"/>
        </w:rPr>
        <w:t xml:space="preserve"> </w:t>
      </w:r>
      <w:proofErr w:type="spellStart"/>
      <w:r w:rsidRPr="004079FE">
        <w:rPr>
          <w:lang w:val="en-US"/>
        </w:rPr>
        <w:t>Melesse</w:t>
      </w:r>
      <w:proofErr w:type="spellEnd"/>
      <w:r w:rsidRPr="004079FE">
        <w:rPr>
          <w:lang w:val="en-US"/>
        </w:rPr>
        <w:t xml:space="preserve"> &amp; </w:t>
      </w:r>
      <w:proofErr w:type="spellStart"/>
      <w:r w:rsidRPr="004079FE">
        <w:rPr>
          <w:lang w:val="en-US"/>
        </w:rPr>
        <w:t>Obsiye</w:t>
      </w:r>
      <w:proofErr w:type="spellEnd"/>
      <w:r w:rsidRPr="004079FE">
        <w:rPr>
          <w:lang w:val="en-US"/>
        </w:rPr>
        <w:t xml:space="preserve"> 2022, s.</w:t>
      </w:r>
      <w:r>
        <w:rPr>
          <w:lang w:val="en-US"/>
        </w:rPr>
        <w:t xml:space="preserve"> 17–18.</w:t>
      </w:r>
    </w:p>
  </w:footnote>
  <w:footnote w:id="63">
    <w:p w14:paraId="57B5FE88" w14:textId="77777777" w:rsidR="002E0F9B" w:rsidRPr="009E7011" w:rsidRDefault="002E0F9B" w:rsidP="001E14FA">
      <w:pPr>
        <w:pStyle w:val="Alaviitteenteksti"/>
        <w:jc w:val="left"/>
        <w:rPr>
          <w:lang w:val="en-US"/>
        </w:rPr>
      </w:pPr>
      <w:r>
        <w:rPr>
          <w:rStyle w:val="Alaviitteenviite"/>
        </w:rPr>
        <w:footnoteRef/>
      </w:r>
      <w:r w:rsidRPr="009E7011">
        <w:rPr>
          <w:lang w:val="en-US"/>
        </w:rPr>
        <w:t xml:space="preserve"> FGS 2022, s. 32.</w:t>
      </w:r>
    </w:p>
  </w:footnote>
  <w:footnote w:id="64">
    <w:p w14:paraId="7BF29120" w14:textId="0DD40A63" w:rsidR="002E0F9B" w:rsidRPr="007608A7" w:rsidRDefault="002E0F9B" w:rsidP="001E14FA">
      <w:pPr>
        <w:pStyle w:val="Alaviitteenteksti"/>
        <w:jc w:val="left"/>
        <w:rPr>
          <w:lang w:val="en-US"/>
        </w:rPr>
      </w:pPr>
      <w:r>
        <w:rPr>
          <w:rStyle w:val="Alaviitteenviite"/>
        </w:rPr>
        <w:footnoteRef/>
      </w:r>
      <w:r w:rsidRPr="007608A7">
        <w:rPr>
          <w:lang w:val="en-US"/>
        </w:rPr>
        <w:t xml:space="preserve"> </w:t>
      </w:r>
      <w:r>
        <w:rPr>
          <w:lang w:val="en-US"/>
        </w:rPr>
        <w:t xml:space="preserve">Tahir &amp; Cochrane 7.7.2025, s. 6; </w:t>
      </w:r>
      <w:proofErr w:type="spellStart"/>
      <w:r w:rsidRPr="00331CE2">
        <w:rPr>
          <w:lang w:val="en-US"/>
        </w:rPr>
        <w:t>Abdulahi</w:t>
      </w:r>
      <w:r>
        <w:rPr>
          <w:lang w:val="en-US"/>
        </w:rPr>
        <w:t>et</w:t>
      </w:r>
      <w:proofErr w:type="spellEnd"/>
      <w:r>
        <w:rPr>
          <w:lang w:val="en-US"/>
        </w:rPr>
        <w:t xml:space="preserve"> al. 7/2020</w:t>
      </w:r>
      <w:r w:rsidR="00DF45F2">
        <w:rPr>
          <w:lang w:val="en-US"/>
        </w:rPr>
        <w:t>,</w:t>
      </w:r>
      <w:r>
        <w:rPr>
          <w:lang w:val="en-US"/>
        </w:rPr>
        <w:t xml:space="preserve"> s. 10–11.</w:t>
      </w:r>
    </w:p>
  </w:footnote>
  <w:footnote w:id="65">
    <w:p w14:paraId="23B68425" w14:textId="77777777" w:rsidR="002E0F9B" w:rsidRPr="00E441FA" w:rsidRDefault="002E0F9B" w:rsidP="001E14FA">
      <w:pPr>
        <w:pStyle w:val="Alaviitteenteksti"/>
        <w:jc w:val="left"/>
        <w:rPr>
          <w:lang w:val="en-US"/>
        </w:rPr>
      </w:pPr>
      <w:r>
        <w:rPr>
          <w:rStyle w:val="Alaviitteenviite"/>
        </w:rPr>
        <w:footnoteRef/>
      </w:r>
      <w:r w:rsidRPr="00E441FA">
        <w:rPr>
          <w:lang w:val="en-US"/>
        </w:rPr>
        <w:t xml:space="preserve"> Salad 2022, s. 62.</w:t>
      </w:r>
    </w:p>
  </w:footnote>
  <w:footnote w:id="66">
    <w:p w14:paraId="2DB83549" w14:textId="11A83CFA" w:rsidR="00C91CF3" w:rsidRPr="00C91CF3" w:rsidRDefault="00C91CF3" w:rsidP="001E14FA">
      <w:pPr>
        <w:pStyle w:val="Alaviitteenteksti"/>
        <w:jc w:val="left"/>
        <w:rPr>
          <w:lang w:val="en-US"/>
        </w:rPr>
      </w:pPr>
      <w:r>
        <w:rPr>
          <w:rStyle w:val="Alaviitteenviite"/>
        </w:rPr>
        <w:footnoteRef/>
      </w:r>
      <w:r w:rsidRPr="00C91CF3">
        <w:rPr>
          <w:lang w:val="en-US"/>
        </w:rPr>
        <w:t xml:space="preserve"> Ministry of Education, Culture and Higher Education</w:t>
      </w:r>
      <w:r>
        <w:rPr>
          <w:lang w:val="en-US"/>
        </w:rPr>
        <w:t>.</w:t>
      </w:r>
    </w:p>
  </w:footnote>
  <w:footnote w:id="67">
    <w:p w14:paraId="2BF83B50" w14:textId="4B16F4CD" w:rsidR="002E0F9B" w:rsidRPr="00AB3E4D" w:rsidRDefault="002E0F9B" w:rsidP="001E14FA">
      <w:pPr>
        <w:pStyle w:val="Alaviitteenteksti"/>
        <w:jc w:val="left"/>
      </w:pPr>
      <w:r>
        <w:rPr>
          <w:rStyle w:val="Alaviitteenviite"/>
        </w:rPr>
        <w:footnoteRef/>
      </w:r>
      <w:r w:rsidRPr="00AB3E4D">
        <w:t xml:space="preserve"> FGS 2022, s. 57</w:t>
      </w:r>
      <w:r w:rsidR="00C91CF3" w:rsidRPr="00AB3E4D">
        <w:t xml:space="preserve"> ja 179</w:t>
      </w:r>
      <w:r w:rsidRPr="00AB3E4D">
        <w:t xml:space="preserve">; FGS / </w:t>
      </w:r>
      <w:proofErr w:type="spellStart"/>
      <w:r w:rsidRPr="00AB3E4D">
        <w:t>MoECHE</w:t>
      </w:r>
      <w:proofErr w:type="spellEnd"/>
      <w:r w:rsidRPr="00AB3E4D">
        <w:t xml:space="preserve"> 2022, s. 27</w:t>
      </w:r>
      <w:r w:rsidR="00165641" w:rsidRPr="00AB3E4D">
        <w:t xml:space="preserve"> ja</w:t>
      </w:r>
      <w:r w:rsidRPr="00AB3E4D">
        <w:t xml:space="preserve"> 108–110. </w:t>
      </w:r>
    </w:p>
  </w:footnote>
  <w:footnote w:id="68">
    <w:p w14:paraId="6D08248E" w14:textId="77777777" w:rsidR="002E0F9B" w:rsidRPr="005D3432" w:rsidRDefault="002E0F9B" w:rsidP="001E14FA">
      <w:pPr>
        <w:pStyle w:val="Alaviitteenteksti"/>
        <w:jc w:val="left"/>
        <w:rPr>
          <w:lang w:val="en-US"/>
        </w:rPr>
      </w:pPr>
      <w:r>
        <w:rPr>
          <w:rStyle w:val="Alaviitteenviite"/>
        </w:rPr>
        <w:footnoteRef/>
      </w:r>
      <w:r w:rsidRPr="005D3432">
        <w:rPr>
          <w:lang w:val="en-US"/>
        </w:rPr>
        <w:t xml:space="preserve"> FGS 2022, s. 57–59; FGS </w:t>
      </w:r>
      <w:r>
        <w:rPr>
          <w:lang w:val="en-US"/>
        </w:rPr>
        <w:t xml:space="preserve">/ </w:t>
      </w:r>
      <w:proofErr w:type="spellStart"/>
      <w:r w:rsidRPr="00B705E0">
        <w:rPr>
          <w:lang w:val="en-US"/>
        </w:rPr>
        <w:t>MoECHE</w:t>
      </w:r>
      <w:proofErr w:type="spellEnd"/>
      <w:r>
        <w:rPr>
          <w:lang w:val="en-US"/>
        </w:rPr>
        <w:t xml:space="preserve"> 2022, s. 26.</w:t>
      </w:r>
      <w:r w:rsidRPr="005D3432">
        <w:rPr>
          <w:lang w:val="en-US"/>
        </w:rPr>
        <w:t xml:space="preserve"> </w:t>
      </w:r>
    </w:p>
  </w:footnote>
  <w:footnote w:id="69">
    <w:p w14:paraId="0D64316E" w14:textId="70147547" w:rsidR="006C1E43" w:rsidRPr="006C1E43" w:rsidRDefault="006C1E43">
      <w:pPr>
        <w:pStyle w:val="Alaviitteenteksti"/>
        <w:rPr>
          <w:lang w:val="en-US"/>
        </w:rPr>
      </w:pPr>
      <w:r>
        <w:rPr>
          <w:rStyle w:val="Alaviitteenviite"/>
        </w:rPr>
        <w:footnoteRef/>
      </w:r>
      <w:r w:rsidRPr="006C1E43">
        <w:rPr>
          <w:lang w:val="en-US"/>
        </w:rPr>
        <w:t xml:space="preserve"> AACRAO </w:t>
      </w:r>
      <w:r>
        <w:rPr>
          <w:lang w:val="en-US"/>
        </w:rPr>
        <w:t xml:space="preserve">25.6.2021. </w:t>
      </w:r>
    </w:p>
  </w:footnote>
  <w:footnote w:id="70">
    <w:p w14:paraId="2296CB4E" w14:textId="57A2F2A6" w:rsidR="00593208" w:rsidRPr="00593208" w:rsidRDefault="00593208">
      <w:pPr>
        <w:pStyle w:val="Alaviitteenteksti"/>
        <w:rPr>
          <w:lang w:val="en-US"/>
        </w:rPr>
      </w:pPr>
      <w:r>
        <w:rPr>
          <w:rStyle w:val="Alaviitteenviite"/>
        </w:rPr>
        <w:footnoteRef/>
      </w:r>
      <w:r w:rsidRPr="00593208">
        <w:rPr>
          <w:lang w:val="en-US"/>
        </w:rPr>
        <w:t xml:space="preserve"> W</w:t>
      </w:r>
      <w:r>
        <w:rPr>
          <w:lang w:val="en-US"/>
        </w:rPr>
        <w:t>orld Bank 5.7.2018, s. 139–140.</w:t>
      </w:r>
    </w:p>
  </w:footnote>
  <w:footnote w:id="71">
    <w:p w14:paraId="14068510" w14:textId="6E6E1AAF" w:rsidR="00C83739" w:rsidRPr="002A277D" w:rsidRDefault="00C83739">
      <w:pPr>
        <w:pStyle w:val="Alaviitteenteksti"/>
      </w:pPr>
      <w:r>
        <w:rPr>
          <w:rStyle w:val="Alaviitteenviite"/>
        </w:rPr>
        <w:footnoteRef/>
      </w:r>
      <w:r w:rsidRPr="006C1E43">
        <w:rPr>
          <w:lang w:val="en-US"/>
        </w:rPr>
        <w:t xml:space="preserve"> OHCHR / UNTMIS 12/2025, s. 18.</w:t>
      </w:r>
      <w:r w:rsidR="002A277D">
        <w:rPr>
          <w:lang w:val="en-US"/>
        </w:rPr>
        <w:t xml:space="preserve"> </w:t>
      </w:r>
      <w:r w:rsidR="00E243D2" w:rsidRPr="00E243D2">
        <w:t>So</w:t>
      </w:r>
      <w:r w:rsidR="00E243D2">
        <w:t xml:space="preserve">malia on kielellisesti melko yhtenäinen ja somalin kieli on väestön valtakieli. </w:t>
      </w:r>
      <w:r w:rsidR="002A277D">
        <w:t xml:space="preserve">Kielellisiä vähemmistöryhmiä Somaliassa </w:t>
      </w:r>
      <w:r w:rsidR="00E243D2">
        <w:t xml:space="preserve">on muutamia. Niitä </w:t>
      </w:r>
      <w:r w:rsidR="002A277D">
        <w:t xml:space="preserve">ovat oromot, </w:t>
      </w:r>
      <w:proofErr w:type="spellStart"/>
      <w:r w:rsidR="002A277D">
        <w:t>boonit</w:t>
      </w:r>
      <w:proofErr w:type="spellEnd"/>
      <w:r w:rsidR="00D77149">
        <w:t xml:space="preserve">, </w:t>
      </w:r>
      <w:proofErr w:type="spellStart"/>
      <w:r w:rsidR="00D77149">
        <w:t>mushungulut</w:t>
      </w:r>
      <w:proofErr w:type="spellEnd"/>
      <w:r w:rsidR="00D77149">
        <w:t xml:space="preserve"> sekä swahilin murteita puhuvat </w:t>
      </w:r>
      <w:r w:rsidR="005232A4">
        <w:t xml:space="preserve">ryhmät </w:t>
      </w:r>
      <w:proofErr w:type="spellStart"/>
      <w:r w:rsidR="005232A4">
        <w:t>Kismayon</w:t>
      </w:r>
      <w:proofErr w:type="spellEnd"/>
      <w:r w:rsidR="005232A4">
        <w:t xml:space="preserve"> rannikolla sekä </w:t>
      </w:r>
      <w:proofErr w:type="spellStart"/>
      <w:r w:rsidR="005232A4">
        <w:t>Barawan</w:t>
      </w:r>
      <w:proofErr w:type="spellEnd"/>
      <w:r w:rsidR="005232A4">
        <w:t xml:space="preserve"> kaupungissa</w:t>
      </w:r>
      <w:r w:rsidR="00D77149">
        <w:t>.</w:t>
      </w:r>
      <w:r w:rsidR="003119E1">
        <w:t xml:space="preserve"> Valtaosa vähemmistöryhmiin kuuluvista osaa kuitenkin sujuvasti somalin kieltä. (</w:t>
      </w:r>
      <w:proofErr w:type="spellStart"/>
      <w:r w:rsidR="003119E1">
        <w:t>Landinfo</w:t>
      </w:r>
      <w:proofErr w:type="spellEnd"/>
      <w:r w:rsidR="003119E1">
        <w:t xml:space="preserve"> 22.7.2011, s. </w:t>
      </w:r>
      <w:r w:rsidR="00E243D2">
        <w:t xml:space="preserve">7, </w:t>
      </w:r>
      <w:r w:rsidR="003119E1">
        <w:t>10–11.)</w:t>
      </w:r>
    </w:p>
  </w:footnote>
  <w:footnote w:id="72">
    <w:p w14:paraId="1344976D" w14:textId="12C0F517" w:rsidR="001E2966" w:rsidRDefault="001E2966" w:rsidP="001E14FA">
      <w:pPr>
        <w:pStyle w:val="Alaviitteenteksti"/>
        <w:jc w:val="left"/>
      </w:pPr>
      <w:r>
        <w:rPr>
          <w:rStyle w:val="Alaviitteenviite"/>
        </w:rPr>
        <w:footnoteRef/>
      </w:r>
      <w:r>
        <w:t xml:space="preserve"> </w:t>
      </w:r>
      <w:r w:rsidR="008D0E4C">
        <w:t>P</w:t>
      </w:r>
      <w:r>
        <w:t xml:space="preserve">ois lukien </w:t>
      </w:r>
      <w:proofErr w:type="spellStart"/>
      <w:r>
        <w:t>Middle</w:t>
      </w:r>
      <w:proofErr w:type="spellEnd"/>
      <w:r>
        <w:t xml:space="preserve"> Juban maakunta</w:t>
      </w:r>
      <w:r w:rsidR="008D0E4C">
        <w:t>.</w:t>
      </w:r>
    </w:p>
  </w:footnote>
  <w:footnote w:id="73">
    <w:p w14:paraId="47F53501" w14:textId="1B34CEBA" w:rsidR="008D0E4C" w:rsidRPr="004913E2" w:rsidRDefault="008D0E4C" w:rsidP="001E14FA">
      <w:pPr>
        <w:pStyle w:val="Alaviitteenteksti"/>
        <w:jc w:val="left"/>
        <w:rPr>
          <w:lang w:val="en-US"/>
        </w:rPr>
      </w:pPr>
      <w:r>
        <w:rPr>
          <w:rStyle w:val="Alaviitteenviite"/>
        </w:rPr>
        <w:footnoteRef/>
      </w:r>
      <w:r w:rsidRPr="004913E2">
        <w:rPr>
          <w:lang w:val="en-US"/>
        </w:rPr>
        <w:t xml:space="preserve"> </w:t>
      </w:r>
      <w:r w:rsidRPr="005D3432">
        <w:rPr>
          <w:lang w:val="en-US"/>
        </w:rPr>
        <w:t xml:space="preserve">FGS 2022, s. </w:t>
      </w:r>
      <w:r>
        <w:rPr>
          <w:lang w:val="en-US"/>
        </w:rPr>
        <w:t>60</w:t>
      </w:r>
      <w:r w:rsidRPr="005D3432">
        <w:rPr>
          <w:lang w:val="en-US"/>
        </w:rPr>
        <w:t>–</w:t>
      </w:r>
      <w:r>
        <w:rPr>
          <w:lang w:val="en-US"/>
        </w:rPr>
        <w:t>62</w:t>
      </w:r>
      <w:r w:rsidRPr="005D3432">
        <w:rPr>
          <w:lang w:val="en-US"/>
        </w:rPr>
        <w:t>.</w:t>
      </w:r>
    </w:p>
  </w:footnote>
  <w:footnote w:id="74">
    <w:p w14:paraId="6C6F5A23" w14:textId="77777777" w:rsidR="002E0F9B" w:rsidRPr="004913E2" w:rsidRDefault="002E0F9B" w:rsidP="001E14FA">
      <w:pPr>
        <w:pStyle w:val="Alaviitteenteksti"/>
        <w:jc w:val="left"/>
        <w:rPr>
          <w:lang w:val="en-US"/>
        </w:rPr>
      </w:pPr>
      <w:r>
        <w:rPr>
          <w:rStyle w:val="Alaviitteenviite"/>
        </w:rPr>
        <w:footnoteRef/>
      </w:r>
      <w:r w:rsidRPr="004913E2">
        <w:rPr>
          <w:lang w:val="en-US"/>
        </w:rPr>
        <w:t xml:space="preserve"> FGS 2022, s. 57.</w:t>
      </w:r>
    </w:p>
  </w:footnote>
  <w:footnote w:id="75">
    <w:p w14:paraId="06E1E8FB" w14:textId="77777777" w:rsidR="002E0F9B" w:rsidRPr="005D3432" w:rsidRDefault="002E0F9B" w:rsidP="001E14FA">
      <w:pPr>
        <w:pStyle w:val="Alaviitteenteksti"/>
        <w:jc w:val="left"/>
        <w:rPr>
          <w:lang w:val="en-US"/>
        </w:rPr>
      </w:pPr>
      <w:r>
        <w:rPr>
          <w:rStyle w:val="Alaviitteenviite"/>
        </w:rPr>
        <w:footnoteRef/>
      </w:r>
      <w:r w:rsidRPr="005D3432">
        <w:rPr>
          <w:lang w:val="en-US"/>
        </w:rPr>
        <w:t xml:space="preserve"> FGS 2022, s. 57–59. </w:t>
      </w:r>
    </w:p>
  </w:footnote>
  <w:footnote w:id="76">
    <w:p w14:paraId="23B386D4" w14:textId="17AC4581" w:rsidR="002E0F9B" w:rsidRPr="00B705E0" w:rsidRDefault="002E0F9B" w:rsidP="001E14FA">
      <w:pPr>
        <w:pStyle w:val="Alaviitteenteksti"/>
        <w:jc w:val="left"/>
        <w:rPr>
          <w:lang w:val="en-US"/>
        </w:rPr>
      </w:pPr>
      <w:r>
        <w:rPr>
          <w:rStyle w:val="Alaviitteenviite"/>
        </w:rPr>
        <w:footnoteRef/>
      </w:r>
      <w:r w:rsidRPr="00B705E0">
        <w:rPr>
          <w:lang w:val="en-US"/>
        </w:rPr>
        <w:t xml:space="preserve"> FGS /</w:t>
      </w:r>
      <w:r w:rsidR="00252112">
        <w:rPr>
          <w:lang w:val="en-US"/>
        </w:rPr>
        <w:t xml:space="preserve"> </w:t>
      </w:r>
      <w:proofErr w:type="spellStart"/>
      <w:r w:rsidRPr="00B705E0">
        <w:rPr>
          <w:lang w:val="en-US"/>
        </w:rPr>
        <w:t>M</w:t>
      </w:r>
      <w:r>
        <w:rPr>
          <w:lang w:val="en-US"/>
        </w:rPr>
        <w:t>oECHE</w:t>
      </w:r>
      <w:proofErr w:type="spellEnd"/>
      <w:r>
        <w:rPr>
          <w:lang w:val="en-US"/>
        </w:rPr>
        <w:t xml:space="preserve"> 2022, s. 14.</w:t>
      </w:r>
    </w:p>
  </w:footnote>
  <w:footnote w:id="77">
    <w:p w14:paraId="7966DFA0" w14:textId="77777777" w:rsidR="00062968" w:rsidRPr="009D42F2" w:rsidRDefault="00062968" w:rsidP="00062968">
      <w:pPr>
        <w:pStyle w:val="Alaviitteenteksti"/>
        <w:jc w:val="left"/>
        <w:rPr>
          <w:lang w:val="en-US"/>
        </w:rPr>
      </w:pPr>
      <w:r>
        <w:rPr>
          <w:rStyle w:val="Alaviitteenviite"/>
        </w:rPr>
        <w:footnoteRef/>
      </w:r>
      <w:r w:rsidRPr="009D42F2">
        <w:rPr>
          <w:lang w:val="en-US"/>
        </w:rPr>
        <w:t xml:space="preserve"> FGS 2022, s. 58–59.</w:t>
      </w:r>
    </w:p>
  </w:footnote>
  <w:footnote w:id="78">
    <w:p w14:paraId="39483BD9" w14:textId="77777777" w:rsidR="002E0F9B" w:rsidRPr="009D42F2" w:rsidRDefault="002E0F9B" w:rsidP="001E14FA">
      <w:pPr>
        <w:pStyle w:val="Alaviitteenteksti"/>
        <w:jc w:val="left"/>
        <w:rPr>
          <w:lang w:val="en-US"/>
        </w:rPr>
      </w:pPr>
      <w:r>
        <w:rPr>
          <w:rStyle w:val="Alaviitteenviite"/>
        </w:rPr>
        <w:footnoteRef/>
      </w:r>
      <w:r w:rsidRPr="009D42F2">
        <w:rPr>
          <w:lang w:val="en-US"/>
        </w:rPr>
        <w:t xml:space="preserve"> FGS 2022, s. 58–59.</w:t>
      </w:r>
    </w:p>
  </w:footnote>
  <w:footnote w:id="79">
    <w:p w14:paraId="270747FA" w14:textId="77777777" w:rsidR="00252112" w:rsidRPr="009D42F2" w:rsidRDefault="00252112" w:rsidP="001E14FA">
      <w:pPr>
        <w:pStyle w:val="Alaviitteenteksti"/>
        <w:jc w:val="left"/>
        <w:rPr>
          <w:lang w:val="en-US"/>
        </w:rPr>
      </w:pPr>
      <w:r>
        <w:rPr>
          <w:rStyle w:val="Alaviitteenviite"/>
        </w:rPr>
        <w:footnoteRef/>
      </w:r>
      <w:r w:rsidRPr="009D42F2">
        <w:rPr>
          <w:lang w:val="en-US"/>
        </w:rPr>
        <w:t xml:space="preserve"> FGS 2022, s. 57–59.</w:t>
      </w:r>
    </w:p>
  </w:footnote>
  <w:footnote w:id="80">
    <w:p w14:paraId="51D4D437" w14:textId="77777777" w:rsidR="00A55A0B" w:rsidRPr="001E14FA" w:rsidRDefault="00A55A0B" w:rsidP="001E14FA">
      <w:pPr>
        <w:pStyle w:val="Alaviitteenteksti"/>
        <w:jc w:val="left"/>
        <w:rPr>
          <w:lang w:val="en-US"/>
        </w:rPr>
      </w:pPr>
      <w:r>
        <w:rPr>
          <w:rStyle w:val="Alaviitteenviite"/>
        </w:rPr>
        <w:footnoteRef/>
      </w:r>
      <w:r w:rsidRPr="001E14FA">
        <w:rPr>
          <w:lang w:val="en-US"/>
        </w:rPr>
        <w:t xml:space="preserve"> GGEHEE 12/2025, s. 2.</w:t>
      </w:r>
    </w:p>
  </w:footnote>
  <w:footnote w:id="81">
    <w:p w14:paraId="17821635" w14:textId="77777777" w:rsidR="00205829" w:rsidRPr="00FF6395" w:rsidRDefault="00205829" w:rsidP="001E14FA">
      <w:pPr>
        <w:pStyle w:val="Alaviitteenteksti"/>
        <w:jc w:val="left"/>
      </w:pPr>
      <w:r>
        <w:rPr>
          <w:rStyle w:val="Alaviitteenviite"/>
        </w:rPr>
        <w:footnoteRef/>
      </w:r>
      <w:r w:rsidRPr="00FF6395">
        <w:t xml:space="preserve"> FGS 2022, s. 72.</w:t>
      </w:r>
    </w:p>
  </w:footnote>
  <w:footnote w:id="82">
    <w:p w14:paraId="10B17D3F" w14:textId="77777777" w:rsidR="00044BB1" w:rsidRPr="00617F26" w:rsidRDefault="00044BB1" w:rsidP="001E14FA">
      <w:pPr>
        <w:pStyle w:val="Alaviitteenteksti"/>
        <w:jc w:val="left"/>
      </w:pPr>
      <w:r>
        <w:rPr>
          <w:rStyle w:val="Alaviitteenviite"/>
        </w:rPr>
        <w:footnoteRef/>
      </w:r>
      <w:r w:rsidRPr="004A691E">
        <w:t xml:space="preserve"> Bertelsmann </w:t>
      </w:r>
      <w:proofErr w:type="spellStart"/>
      <w:r w:rsidRPr="004A691E">
        <w:t>Stiftung</w:t>
      </w:r>
      <w:proofErr w:type="spellEnd"/>
      <w:r w:rsidRPr="004A691E">
        <w:t xml:space="preserve"> on saksalainen yksi</w:t>
      </w:r>
      <w:r>
        <w:t xml:space="preserve">tyinen säätiö, joka mm. julkaisee säännöllisesti kehittyvien maiden demokratiaa, </w:t>
      </w:r>
      <w:r w:rsidRPr="004A691E">
        <w:t xml:space="preserve">markkinataloutta, hallinnon laatua sekä sosiaalista ja taloudellista kehitystä </w:t>
      </w:r>
      <w:r>
        <w:t xml:space="preserve">koskevia raportteja. </w:t>
      </w:r>
      <w:r w:rsidRPr="00617F26">
        <w:t xml:space="preserve">(Bertelsmann </w:t>
      </w:r>
      <w:proofErr w:type="spellStart"/>
      <w:r w:rsidRPr="00617F26">
        <w:t>Stiftung</w:t>
      </w:r>
      <w:proofErr w:type="spellEnd"/>
      <w:r w:rsidRPr="00617F26">
        <w:t xml:space="preserve"> [päiväämätön].)</w:t>
      </w:r>
    </w:p>
  </w:footnote>
  <w:footnote w:id="83">
    <w:p w14:paraId="11706547" w14:textId="2C750744" w:rsidR="00044BB1" w:rsidRDefault="00044BB1" w:rsidP="001E14FA">
      <w:pPr>
        <w:pStyle w:val="Alaviitteenteksti"/>
        <w:jc w:val="left"/>
      </w:pPr>
      <w:r>
        <w:rPr>
          <w:rStyle w:val="Alaviitteenviite"/>
        </w:rPr>
        <w:footnoteRef/>
      </w:r>
      <w:r>
        <w:t xml:space="preserve"> </w:t>
      </w:r>
      <w:r w:rsidR="000C19FE">
        <w:t>BTI 2026, s. 32.</w:t>
      </w:r>
    </w:p>
  </w:footnote>
  <w:footnote w:id="84">
    <w:p w14:paraId="7F7771DF" w14:textId="77777777" w:rsidR="000B58A2" w:rsidRPr="001E14FA" w:rsidRDefault="000B58A2" w:rsidP="001E14FA">
      <w:pPr>
        <w:pStyle w:val="Alaviitteenteksti"/>
        <w:jc w:val="left"/>
      </w:pPr>
      <w:r>
        <w:rPr>
          <w:rStyle w:val="Alaviitteenviite"/>
        </w:rPr>
        <w:footnoteRef/>
      </w:r>
      <w:r w:rsidRPr="001E14FA">
        <w:t xml:space="preserve"> FGS 2022, s. 64–65.</w:t>
      </w:r>
    </w:p>
  </w:footnote>
  <w:footnote w:id="85">
    <w:p w14:paraId="43DF2049" w14:textId="77777777" w:rsidR="00E0366A" w:rsidRPr="004913E2" w:rsidRDefault="00E0366A" w:rsidP="001E14FA">
      <w:pPr>
        <w:pStyle w:val="Alaviitteenteksti"/>
        <w:jc w:val="left"/>
      </w:pPr>
      <w:r>
        <w:rPr>
          <w:rStyle w:val="Alaviitteenviite"/>
        </w:rPr>
        <w:footnoteRef/>
      </w:r>
      <w:r w:rsidRPr="004913E2">
        <w:t xml:space="preserve"> </w:t>
      </w:r>
      <w:proofErr w:type="spellStart"/>
      <w:r w:rsidRPr="004913E2">
        <w:t>Jubamaa</w:t>
      </w:r>
      <w:proofErr w:type="spellEnd"/>
      <w:r w:rsidRPr="004913E2">
        <w:t xml:space="preserve">, </w:t>
      </w:r>
      <w:proofErr w:type="spellStart"/>
      <w:r w:rsidRPr="004913E2">
        <w:t>Hirshabelle</w:t>
      </w:r>
      <w:proofErr w:type="spellEnd"/>
      <w:r w:rsidRPr="004913E2">
        <w:t xml:space="preserve">, </w:t>
      </w:r>
      <w:proofErr w:type="spellStart"/>
      <w:r w:rsidRPr="004913E2">
        <w:t>Galmudug</w:t>
      </w:r>
      <w:proofErr w:type="spellEnd"/>
      <w:r w:rsidRPr="004913E2">
        <w:t xml:space="preserve"> ja </w:t>
      </w:r>
      <w:proofErr w:type="spellStart"/>
      <w:r w:rsidRPr="004913E2">
        <w:t>Puntmaa</w:t>
      </w:r>
      <w:proofErr w:type="spellEnd"/>
      <w:r w:rsidRPr="004913E2">
        <w:t>.</w:t>
      </w:r>
    </w:p>
  </w:footnote>
  <w:footnote w:id="86">
    <w:p w14:paraId="61E67166" w14:textId="77777777" w:rsidR="00E0366A" w:rsidRPr="009D42F2" w:rsidRDefault="00E0366A" w:rsidP="001E14FA">
      <w:pPr>
        <w:pStyle w:val="Alaviitteenteksti"/>
        <w:jc w:val="left"/>
        <w:rPr>
          <w:lang w:val="en-US"/>
        </w:rPr>
      </w:pPr>
      <w:r>
        <w:rPr>
          <w:rStyle w:val="Alaviitteenviite"/>
        </w:rPr>
        <w:footnoteRef/>
      </w:r>
      <w:r w:rsidRPr="009D42F2">
        <w:rPr>
          <w:lang w:val="en-US"/>
        </w:rPr>
        <w:t xml:space="preserve"> FGS 2022, s. 64–65.</w:t>
      </w:r>
    </w:p>
  </w:footnote>
  <w:footnote w:id="87">
    <w:p w14:paraId="0665B5D6" w14:textId="6DF8A9E4" w:rsidR="00E6655B" w:rsidRPr="009D42F2" w:rsidRDefault="00E6655B" w:rsidP="001E14FA">
      <w:pPr>
        <w:pStyle w:val="Alaviitteenteksti"/>
        <w:jc w:val="left"/>
        <w:rPr>
          <w:lang w:val="en-US"/>
        </w:rPr>
      </w:pPr>
      <w:r>
        <w:rPr>
          <w:rStyle w:val="Alaviitteenviite"/>
        </w:rPr>
        <w:footnoteRef/>
      </w:r>
      <w:r w:rsidRPr="009D42F2">
        <w:rPr>
          <w:lang w:val="en-US"/>
        </w:rPr>
        <w:t xml:space="preserve"> GGEHEE 12/2025, s. 2.</w:t>
      </w:r>
    </w:p>
  </w:footnote>
  <w:footnote w:id="88">
    <w:p w14:paraId="6890B5C8" w14:textId="77777777" w:rsidR="00205829" w:rsidRPr="009D42F2" w:rsidRDefault="00205829" w:rsidP="001E14FA">
      <w:pPr>
        <w:pStyle w:val="Alaviitteenteksti"/>
        <w:jc w:val="left"/>
        <w:rPr>
          <w:lang w:val="en-US"/>
        </w:rPr>
      </w:pPr>
      <w:r>
        <w:rPr>
          <w:rStyle w:val="Alaviitteenviite"/>
        </w:rPr>
        <w:footnoteRef/>
      </w:r>
      <w:r w:rsidRPr="009D42F2">
        <w:rPr>
          <w:lang w:val="en-US"/>
        </w:rPr>
        <w:t xml:space="preserve"> FGS 2022, s. 68.</w:t>
      </w:r>
    </w:p>
  </w:footnote>
  <w:footnote w:id="89">
    <w:p w14:paraId="5ACB47C7" w14:textId="1F486B50" w:rsidR="001A28F6" w:rsidRPr="00E73F43" w:rsidRDefault="001A28F6" w:rsidP="001E14FA">
      <w:pPr>
        <w:pStyle w:val="Alaviitteenteksti"/>
        <w:jc w:val="left"/>
        <w:rPr>
          <w:lang w:val="en-US"/>
        </w:rPr>
      </w:pPr>
      <w:r>
        <w:rPr>
          <w:rStyle w:val="Alaviitteenviite"/>
        </w:rPr>
        <w:footnoteRef/>
      </w:r>
      <w:r w:rsidRPr="00E73F43">
        <w:rPr>
          <w:lang w:val="en-US"/>
        </w:rPr>
        <w:t xml:space="preserve"> </w:t>
      </w:r>
      <w:r w:rsidRPr="00420CB1">
        <w:rPr>
          <w:lang w:val="en-US"/>
        </w:rPr>
        <w:t>IMF 17.12.2024, s.</w:t>
      </w:r>
      <w:r>
        <w:rPr>
          <w:lang w:val="en-US"/>
        </w:rPr>
        <w:t xml:space="preserve"> 3.</w:t>
      </w:r>
    </w:p>
  </w:footnote>
  <w:footnote w:id="90">
    <w:p w14:paraId="1D60BC19" w14:textId="427C8617" w:rsidR="00C17D0D" w:rsidRPr="00E73F43" w:rsidRDefault="00C17D0D" w:rsidP="001E14FA">
      <w:pPr>
        <w:pStyle w:val="Alaviitteenteksti"/>
        <w:jc w:val="left"/>
        <w:rPr>
          <w:lang w:val="en-US"/>
        </w:rPr>
      </w:pPr>
      <w:r>
        <w:rPr>
          <w:rStyle w:val="Alaviitteenviite"/>
        </w:rPr>
        <w:footnoteRef/>
      </w:r>
      <w:r w:rsidRPr="00E73F43">
        <w:rPr>
          <w:lang w:val="en-US"/>
        </w:rPr>
        <w:t xml:space="preserve"> FGS 2022, s. 83.</w:t>
      </w:r>
    </w:p>
  </w:footnote>
  <w:footnote w:id="91">
    <w:p w14:paraId="02B73533" w14:textId="1989974C" w:rsidR="001B6A8C" w:rsidRPr="001E14FA" w:rsidRDefault="001B6A8C" w:rsidP="001E14FA">
      <w:pPr>
        <w:pStyle w:val="Alaviitteenteksti"/>
        <w:jc w:val="left"/>
        <w:rPr>
          <w:lang w:val="en-US"/>
        </w:rPr>
      </w:pPr>
      <w:r>
        <w:rPr>
          <w:rStyle w:val="Alaviitteenviite"/>
        </w:rPr>
        <w:footnoteRef/>
      </w:r>
      <w:r w:rsidRPr="001E14FA">
        <w:rPr>
          <w:lang w:val="en-US"/>
        </w:rPr>
        <w:t xml:space="preserve"> GGEHEE 12/2025, s. 2</w:t>
      </w:r>
      <w:r w:rsidR="00E73F43" w:rsidRPr="001E14FA">
        <w:rPr>
          <w:lang w:val="en-US"/>
        </w:rPr>
        <w:t>; IMF 17.12.2024, s. 6.</w:t>
      </w:r>
    </w:p>
  </w:footnote>
  <w:footnote w:id="92">
    <w:p w14:paraId="468922A5" w14:textId="2B0F924D" w:rsidR="00240B4D" w:rsidRDefault="00240B4D" w:rsidP="001E14FA">
      <w:pPr>
        <w:pStyle w:val="Alaviitteenteksti"/>
        <w:jc w:val="left"/>
      </w:pPr>
      <w:r>
        <w:rPr>
          <w:rStyle w:val="Alaviitteenviite"/>
        </w:rPr>
        <w:footnoteRef/>
      </w:r>
      <w:r>
        <w:t xml:space="preserve"> SPC 30.6.2023, s. 12.</w:t>
      </w:r>
    </w:p>
  </w:footnote>
  <w:footnote w:id="93">
    <w:p w14:paraId="1A27BDB5" w14:textId="3E77AC4C" w:rsidR="00E73F43" w:rsidRPr="00955552" w:rsidRDefault="00E73F43" w:rsidP="001E14FA">
      <w:pPr>
        <w:pStyle w:val="Alaviitteenteksti"/>
        <w:jc w:val="left"/>
      </w:pPr>
      <w:r>
        <w:rPr>
          <w:rStyle w:val="Alaviitteenviite"/>
        </w:rPr>
        <w:footnoteRef/>
      </w:r>
      <w:r>
        <w:t xml:space="preserve"> </w:t>
      </w:r>
      <w:proofErr w:type="spellStart"/>
      <w:r>
        <w:t>Abdullahi</w:t>
      </w:r>
      <w:proofErr w:type="spellEnd"/>
      <w:r>
        <w:t xml:space="preserve"> et al. </w:t>
      </w:r>
      <w:r w:rsidRPr="0029763B">
        <w:t>7/2020</w:t>
      </w:r>
      <w:r>
        <w:t>, s. 19</w:t>
      </w:r>
      <w:r w:rsidR="002539BB">
        <w:t xml:space="preserve">; </w:t>
      </w:r>
      <w:proofErr w:type="spellStart"/>
      <w:r w:rsidR="002539BB" w:rsidRPr="002539BB">
        <w:t>Cumar</w:t>
      </w:r>
      <w:proofErr w:type="spellEnd"/>
      <w:r w:rsidR="002539BB" w:rsidRPr="002539BB">
        <w:t xml:space="preserve"> et al. 5/2025, s.</w:t>
      </w:r>
      <w:r w:rsidR="002539BB">
        <w:t xml:space="preserve"> 3</w:t>
      </w:r>
      <w:r w:rsidR="00955A6B">
        <w:t xml:space="preserve"> ja 4</w:t>
      </w:r>
      <w:r w:rsidR="00955552">
        <w:t xml:space="preserve">; </w:t>
      </w:r>
      <w:proofErr w:type="spellStart"/>
      <w:r w:rsidR="00955552" w:rsidRPr="00955552">
        <w:t>Farah</w:t>
      </w:r>
      <w:proofErr w:type="spellEnd"/>
      <w:r w:rsidR="00955552" w:rsidRPr="00955552">
        <w:t xml:space="preserve"> 2024, s</w:t>
      </w:r>
      <w:r w:rsidR="00955552">
        <w:t>. 189.</w:t>
      </w:r>
    </w:p>
  </w:footnote>
  <w:footnote w:id="94">
    <w:p w14:paraId="21D8671D" w14:textId="11A25E68" w:rsidR="00E73F43" w:rsidRDefault="00E73F43" w:rsidP="001E14FA">
      <w:pPr>
        <w:pStyle w:val="Alaviitteenteksti"/>
        <w:jc w:val="left"/>
      </w:pPr>
      <w:r>
        <w:rPr>
          <w:rStyle w:val="Alaviitteenviite"/>
        </w:rPr>
        <w:footnoteRef/>
      </w:r>
      <w:r>
        <w:t xml:space="preserve"> </w:t>
      </w:r>
      <w:r w:rsidRPr="00E73F43">
        <w:t>IMF 17.12.2024, s.</w:t>
      </w:r>
      <w:r>
        <w:t xml:space="preserve"> 8.</w:t>
      </w:r>
    </w:p>
  </w:footnote>
  <w:footnote w:id="95">
    <w:p w14:paraId="2716272B" w14:textId="5EC47C16" w:rsidR="004B51DF" w:rsidRPr="002539BB" w:rsidRDefault="004B51DF" w:rsidP="001E14FA">
      <w:pPr>
        <w:pStyle w:val="Alaviitteenteksti"/>
        <w:jc w:val="left"/>
      </w:pPr>
      <w:r>
        <w:rPr>
          <w:rStyle w:val="Alaviitteenviite"/>
        </w:rPr>
        <w:footnoteRef/>
      </w:r>
      <w:r>
        <w:t xml:space="preserve"> </w:t>
      </w:r>
      <w:proofErr w:type="spellStart"/>
      <w:r>
        <w:t>Abdullahi</w:t>
      </w:r>
      <w:proofErr w:type="spellEnd"/>
      <w:r>
        <w:t xml:space="preserve"> et al. </w:t>
      </w:r>
      <w:r w:rsidRPr="0029763B">
        <w:t>7/2020</w:t>
      </w:r>
      <w:r>
        <w:t>, s. 19</w:t>
      </w:r>
      <w:r w:rsidR="002539BB">
        <w:t xml:space="preserve">; </w:t>
      </w:r>
      <w:proofErr w:type="spellStart"/>
      <w:r w:rsidR="002539BB" w:rsidRPr="002539BB">
        <w:t>Cumar</w:t>
      </w:r>
      <w:proofErr w:type="spellEnd"/>
      <w:r w:rsidR="002539BB" w:rsidRPr="002539BB">
        <w:t xml:space="preserve"> et al. 5/2025, s. </w:t>
      </w:r>
      <w:r w:rsidR="002539BB">
        <w:t>3</w:t>
      </w:r>
      <w:r w:rsidR="002539BB" w:rsidRPr="002539BB">
        <w:t>.</w:t>
      </w:r>
    </w:p>
  </w:footnote>
  <w:footnote w:id="96">
    <w:p w14:paraId="16518217" w14:textId="67A727F6" w:rsidR="00E73F43" w:rsidRPr="001E14FA" w:rsidRDefault="00E73F43" w:rsidP="001E14FA">
      <w:pPr>
        <w:pStyle w:val="Alaviitteenteksti"/>
        <w:jc w:val="left"/>
        <w:rPr>
          <w:lang w:val="en-US"/>
        </w:rPr>
      </w:pPr>
      <w:r>
        <w:rPr>
          <w:rStyle w:val="Alaviitteenviite"/>
        </w:rPr>
        <w:footnoteRef/>
      </w:r>
      <w:r w:rsidRPr="001E14FA">
        <w:rPr>
          <w:lang w:val="en-US"/>
        </w:rPr>
        <w:t xml:space="preserve"> IMF 17.12.2024, s. 8.</w:t>
      </w:r>
    </w:p>
  </w:footnote>
  <w:footnote w:id="97">
    <w:p w14:paraId="796CC60B" w14:textId="1001D5BE" w:rsidR="00D974C2" w:rsidRPr="001E14FA" w:rsidRDefault="00D974C2" w:rsidP="001E14FA">
      <w:pPr>
        <w:pStyle w:val="Alaviitteenteksti"/>
        <w:jc w:val="left"/>
        <w:rPr>
          <w:lang w:val="en-US"/>
        </w:rPr>
      </w:pPr>
      <w:r>
        <w:rPr>
          <w:rStyle w:val="Alaviitteenviite"/>
        </w:rPr>
        <w:footnoteRef/>
      </w:r>
      <w:r w:rsidRPr="001E14FA">
        <w:rPr>
          <w:lang w:val="en-US"/>
        </w:rPr>
        <w:t xml:space="preserve"> GGEHEE 12/2025, s. 2</w:t>
      </w:r>
      <w:r w:rsidR="000C19FE" w:rsidRPr="001E14FA">
        <w:rPr>
          <w:lang w:val="en-US"/>
        </w:rPr>
        <w:t>; BTI 2026, s. 32.</w:t>
      </w:r>
    </w:p>
  </w:footnote>
  <w:footnote w:id="98">
    <w:p w14:paraId="5CF688A8" w14:textId="77777777" w:rsidR="00D974C2" w:rsidRPr="00EB46BF" w:rsidRDefault="00D974C2" w:rsidP="001E14FA">
      <w:pPr>
        <w:pStyle w:val="Alaviitteenteksti"/>
        <w:jc w:val="left"/>
        <w:rPr>
          <w:lang w:val="en-US"/>
        </w:rPr>
      </w:pPr>
      <w:r>
        <w:rPr>
          <w:rStyle w:val="Alaviitteenviite"/>
        </w:rPr>
        <w:footnoteRef/>
      </w:r>
      <w:r w:rsidRPr="00EB46BF">
        <w:rPr>
          <w:lang w:val="en-US"/>
        </w:rPr>
        <w:t xml:space="preserve"> W</w:t>
      </w:r>
      <w:r>
        <w:rPr>
          <w:lang w:val="en-US"/>
        </w:rPr>
        <w:t>orld Bank 4/2025.</w:t>
      </w:r>
    </w:p>
  </w:footnote>
  <w:footnote w:id="99">
    <w:p w14:paraId="78E58E30" w14:textId="4B416149" w:rsidR="00D974C2" w:rsidRPr="00EB46BF" w:rsidRDefault="00D974C2" w:rsidP="001E14FA">
      <w:pPr>
        <w:pStyle w:val="Alaviitteenteksti"/>
        <w:jc w:val="left"/>
        <w:rPr>
          <w:lang w:val="en-US"/>
        </w:rPr>
      </w:pPr>
      <w:r>
        <w:rPr>
          <w:rStyle w:val="Alaviitteenviite"/>
        </w:rPr>
        <w:footnoteRef/>
      </w:r>
      <w:r w:rsidRPr="00EB46BF">
        <w:rPr>
          <w:lang w:val="en-US"/>
        </w:rPr>
        <w:t xml:space="preserve"> GGEHEE 12/2025, s. 2</w:t>
      </w:r>
      <w:r w:rsidR="00186460">
        <w:rPr>
          <w:lang w:val="en-US"/>
        </w:rPr>
        <w:t>.</w:t>
      </w:r>
    </w:p>
  </w:footnote>
  <w:footnote w:id="100">
    <w:p w14:paraId="198CBCA1" w14:textId="77777777" w:rsidR="00D974C2" w:rsidRPr="00420CB1" w:rsidRDefault="00D974C2" w:rsidP="001E14FA">
      <w:pPr>
        <w:pStyle w:val="Alaviitteenteksti"/>
        <w:jc w:val="left"/>
        <w:rPr>
          <w:lang w:val="en-US"/>
        </w:rPr>
      </w:pPr>
      <w:r>
        <w:rPr>
          <w:rStyle w:val="Alaviitteenviite"/>
        </w:rPr>
        <w:footnoteRef/>
      </w:r>
      <w:r w:rsidRPr="00420CB1">
        <w:rPr>
          <w:lang w:val="en-US"/>
        </w:rPr>
        <w:t xml:space="preserve"> IMF 17.12.2024, s. 7.</w:t>
      </w:r>
    </w:p>
  </w:footnote>
  <w:footnote w:id="101">
    <w:p w14:paraId="472D2343" w14:textId="77777777" w:rsidR="00D974C2" w:rsidRPr="009D42F2" w:rsidRDefault="00D974C2" w:rsidP="001E14FA">
      <w:pPr>
        <w:pStyle w:val="Alaviitteenteksti"/>
        <w:jc w:val="left"/>
        <w:rPr>
          <w:lang w:val="en-US"/>
        </w:rPr>
      </w:pPr>
      <w:r>
        <w:rPr>
          <w:rStyle w:val="Alaviitteenviite"/>
        </w:rPr>
        <w:footnoteRef/>
      </w:r>
      <w:r w:rsidRPr="009D42F2">
        <w:rPr>
          <w:lang w:val="en-US"/>
        </w:rPr>
        <w:t xml:space="preserve"> SPC 30.6.2023, s. 10.</w:t>
      </w:r>
    </w:p>
  </w:footnote>
  <w:footnote w:id="102">
    <w:p w14:paraId="03701611" w14:textId="7118931A" w:rsidR="004F1DE8" w:rsidRPr="004F1DE8" w:rsidRDefault="004F1DE8" w:rsidP="001E14FA">
      <w:pPr>
        <w:pStyle w:val="Alaviitteenteksti"/>
        <w:jc w:val="left"/>
        <w:rPr>
          <w:lang w:val="en-US"/>
        </w:rPr>
      </w:pPr>
      <w:r>
        <w:rPr>
          <w:rStyle w:val="Alaviitteenviite"/>
        </w:rPr>
        <w:footnoteRef/>
      </w:r>
      <w:r w:rsidRPr="004F1DE8">
        <w:rPr>
          <w:lang w:val="en-US"/>
        </w:rPr>
        <w:t xml:space="preserve"> F</w:t>
      </w:r>
      <w:r>
        <w:rPr>
          <w:lang w:val="en-US"/>
        </w:rPr>
        <w:t>GS 2022, s. 49.</w:t>
      </w:r>
    </w:p>
  </w:footnote>
  <w:footnote w:id="103">
    <w:p w14:paraId="6EFD3A43" w14:textId="0A76ECCF" w:rsidR="000C19FE" w:rsidRPr="000C19FE" w:rsidRDefault="000C19FE" w:rsidP="001E14FA">
      <w:pPr>
        <w:pStyle w:val="Alaviitteenteksti"/>
        <w:jc w:val="left"/>
        <w:rPr>
          <w:lang w:val="en-US"/>
        </w:rPr>
      </w:pPr>
      <w:r>
        <w:rPr>
          <w:rStyle w:val="Alaviitteenviite"/>
        </w:rPr>
        <w:footnoteRef/>
      </w:r>
      <w:r w:rsidRPr="000C19FE">
        <w:rPr>
          <w:lang w:val="en-US"/>
        </w:rPr>
        <w:t xml:space="preserve"> BTI 2026, s. 32;</w:t>
      </w:r>
      <w:r>
        <w:rPr>
          <w:lang w:val="en-US"/>
        </w:rPr>
        <w:t xml:space="preserve"> </w:t>
      </w:r>
      <w:r w:rsidRPr="00400DB4">
        <w:rPr>
          <w:lang w:val="en-US"/>
        </w:rPr>
        <w:t>GGEHEE 12/2025, s. 1; F</w:t>
      </w:r>
      <w:r>
        <w:rPr>
          <w:lang w:val="en-US"/>
        </w:rPr>
        <w:t>GS 2022, s. 32.</w:t>
      </w:r>
    </w:p>
  </w:footnote>
  <w:footnote w:id="104">
    <w:p w14:paraId="7C2F631A" w14:textId="77777777" w:rsidR="00F06F1A" w:rsidRPr="00400DB4" w:rsidRDefault="00F06F1A" w:rsidP="00F06F1A">
      <w:pPr>
        <w:pStyle w:val="Alaviitteenteksti"/>
        <w:jc w:val="left"/>
        <w:rPr>
          <w:lang w:val="en-US"/>
        </w:rPr>
      </w:pPr>
      <w:r>
        <w:rPr>
          <w:rStyle w:val="Alaviitteenviite"/>
        </w:rPr>
        <w:footnoteRef/>
      </w:r>
      <w:r w:rsidRPr="00400DB4">
        <w:rPr>
          <w:lang w:val="en-US"/>
        </w:rPr>
        <w:t xml:space="preserve"> GGEHEE 12/2025, s. 1; F</w:t>
      </w:r>
      <w:r>
        <w:rPr>
          <w:lang w:val="en-US"/>
        </w:rPr>
        <w:t>GS 2022, s. 32.</w:t>
      </w:r>
    </w:p>
  </w:footnote>
  <w:footnote w:id="105">
    <w:p w14:paraId="0E0CF6C9" w14:textId="5485A5E2" w:rsidR="006C63B2" w:rsidRPr="006C63B2" w:rsidRDefault="006C63B2">
      <w:pPr>
        <w:pStyle w:val="Alaviitteenteksti"/>
        <w:rPr>
          <w:lang w:val="en-US"/>
        </w:rPr>
      </w:pPr>
      <w:r>
        <w:rPr>
          <w:rStyle w:val="Alaviitteenviite"/>
        </w:rPr>
        <w:footnoteRef/>
      </w:r>
      <w:r w:rsidRPr="006C63B2">
        <w:rPr>
          <w:lang w:val="en-US"/>
        </w:rPr>
        <w:t xml:space="preserve"> </w:t>
      </w:r>
      <w:r>
        <w:rPr>
          <w:lang w:val="en-US"/>
        </w:rPr>
        <w:t>OHCHR / UNTMIS 12/2025, s. 14.</w:t>
      </w:r>
    </w:p>
  </w:footnote>
  <w:footnote w:id="106">
    <w:p w14:paraId="55704DBD" w14:textId="77777777" w:rsidR="00400DB4" w:rsidRPr="00400DB4" w:rsidRDefault="00400DB4" w:rsidP="001E14FA">
      <w:pPr>
        <w:pStyle w:val="Alaviitteenteksti"/>
        <w:jc w:val="left"/>
        <w:rPr>
          <w:lang w:val="en-US"/>
        </w:rPr>
      </w:pPr>
      <w:r>
        <w:rPr>
          <w:rStyle w:val="Alaviitteenviite"/>
        </w:rPr>
        <w:footnoteRef/>
      </w:r>
      <w:r w:rsidRPr="00400DB4">
        <w:rPr>
          <w:lang w:val="en-US"/>
        </w:rPr>
        <w:t xml:space="preserve"> GGEHEE 12/2025, s. 1; F</w:t>
      </w:r>
      <w:r>
        <w:rPr>
          <w:lang w:val="en-US"/>
        </w:rPr>
        <w:t>GS 2022, s. 32.</w:t>
      </w:r>
    </w:p>
  </w:footnote>
  <w:footnote w:id="107">
    <w:p w14:paraId="28CFFD0F" w14:textId="22721F3B" w:rsidR="00D974C2" w:rsidRPr="00400DB4" w:rsidRDefault="00D974C2" w:rsidP="001E14FA">
      <w:pPr>
        <w:pStyle w:val="Alaviitteenteksti"/>
        <w:jc w:val="left"/>
        <w:rPr>
          <w:lang w:val="en-US"/>
        </w:rPr>
      </w:pPr>
      <w:r>
        <w:rPr>
          <w:rStyle w:val="Alaviitteenviite"/>
        </w:rPr>
        <w:footnoteRef/>
      </w:r>
      <w:r w:rsidRPr="00400DB4">
        <w:rPr>
          <w:lang w:val="en-US"/>
        </w:rPr>
        <w:t xml:space="preserve"> GGEHEE 12/2025, s. 1</w:t>
      </w:r>
      <w:r w:rsidR="000D1CD5">
        <w:rPr>
          <w:lang w:val="en-US"/>
        </w:rPr>
        <w:t xml:space="preserve">; </w:t>
      </w:r>
      <w:r w:rsidR="000D1CD5" w:rsidRPr="00400DB4">
        <w:rPr>
          <w:lang w:val="en-US"/>
        </w:rPr>
        <w:t>F</w:t>
      </w:r>
      <w:r w:rsidR="000D1CD5">
        <w:rPr>
          <w:lang w:val="en-US"/>
        </w:rPr>
        <w:t>GS 2022, s. 30.</w:t>
      </w:r>
    </w:p>
  </w:footnote>
  <w:footnote w:id="108">
    <w:p w14:paraId="32F9E043" w14:textId="77777777" w:rsidR="002E0F9B" w:rsidRPr="00EB46BF" w:rsidRDefault="002E0F9B" w:rsidP="001E14FA">
      <w:pPr>
        <w:pStyle w:val="Alaviitteenteksti"/>
        <w:jc w:val="left"/>
      </w:pPr>
      <w:r>
        <w:rPr>
          <w:rStyle w:val="Alaviitteenviite"/>
        </w:rPr>
        <w:footnoteRef/>
      </w:r>
      <w:r w:rsidRPr="00EB46BF">
        <w:t xml:space="preserve"> </w:t>
      </w:r>
      <w:proofErr w:type="spellStart"/>
      <w:r w:rsidRPr="00EB46BF">
        <w:t>RoSL</w:t>
      </w:r>
      <w:proofErr w:type="spellEnd"/>
      <w:r w:rsidRPr="00EB46BF">
        <w:t xml:space="preserve"> / </w:t>
      </w:r>
      <w:proofErr w:type="spellStart"/>
      <w:r w:rsidRPr="00EB46BF">
        <w:t>MoES</w:t>
      </w:r>
      <w:proofErr w:type="spellEnd"/>
      <w:r w:rsidRPr="00EB46BF">
        <w:t xml:space="preserve"> 9/2024, s. 54–55 ja 63.</w:t>
      </w:r>
    </w:p>
  </w:footnote>
  <w:footnote w:id="109">
    <w:p w14:paraId="371D393D" w14:textId="77777777" w:rsidR="002E0F9B" w:rsidRPr="001E14FA" w:rsidRDefault="002E0F9B" w:rsidP="001E14FA">
      <w:pPr>
        <w:pStyle w:val="Alaviitteenteksti"/>
        <w:jc w:val="left"/>
      </w:pPr>
      <w:r>
        <w:rPr>
          <w:rStyle w:val="Alaviitteenviite"/>
        </w:rPr>
        <w:footnoteRef/>
      </w:r>
      <w:r w:rsidRPr="001E14FA">
        <w:t xml:space="preserve"> </w:t>
      </w:r>
      <w:proofErr w:type="spellStart"/>
      <w:r w:rsidRPr="001E14FA">
        <w:t>RoSL</w:t>
      </w:r>
      <w:proofErr w:type="spellEnd"/>
      <w:r w:rsidRPr="001E14FA">
        <w:t xml:space="preserve"> / </w:t>
      </w:r>
      <w:proofErr w:type="spellStart"/>
      <w:r w:rsidRPr="001E14FA">
        <w:t>MoES</w:t>
      </w:r>
      <w:proofErr w:type="spellEnd"/>
      <w:r w:rsidRPr="001E14FA">
        <w:t xml:space="preserve"> 10/2017, s. 97.</w:t>
      </w:r>
    </w:p>
  </w:footnote>
  <w:footnote w:id="110">
    <w:p w14:paraId="0A5DCC88" w14:textId="77777777" w:rsidR="002E0F9B" w:rsidRPr="001E14FA" w:rsidRDefault="002E0F9B" w:rsidP="001E14FA">
      <w:pPr>
        <w:pStyle w:val="Alaviitteenteksti"/>
        <w:jc w:val="left"/>
        <w:rPr>
          <w:lang w:val="en-US"/>
        </w:rPr>
      </w:pPr>
      <w:r>
        <w:rPr>
          <w:rStyle w:val="Alaviitteenviite"/>
        </w:rPr>
        <w:footnoteRef/>
      </w:r>
      <w:r w:rsidRPr="001E14FA">
        <w:rPr>
          <w:lang w:val="en-US"/>
        </w:rPr>
        <w:t xml:space="preserve"> FGS 2022, s. 58.</w:t>
      </w:r>
    </w:p>
  </w:footnote>
  <w:footnote w:id="111">
    <w:p w14:paraId="7C57E52D" w14:textId="77777777" w:rsidR="003E71B8" w:rsidRPr="00054FA4" w:rsidRDefault="003E71B8" w:rsidP="001E14FA">
      <w:pPr>
        <w:pStyle w:val="Alaviitteenteksti"/>
        <w:jc w:val="left"/>
        <w:rPr>
          <w:lang w:val="en-US"/>
        </w:rPr>
      </w:pPr>
      <w:r>
        <w:rPr>
          <w:rStyle w:val="Alaviitteenviite"/>
        </w:rPr>
        <w:footnoteRef/>
      </w:r>
      <w:r w:rsidRPr="00054FA4">
        <w:rPr>
          <w:lang w:val="en-US"/>
        </w:rPr>
        <w:t xml:space="preserve"> United States Agency for International Development</w:t>
      </w:r>
      <w:r>
        <w:rPr>
          <w:lang w:val="en-US"/>
        </w:rPr>
        <w:t>.</w:t>
      </w:r>
    </w:p>
  </w:footnote>
  <w:footnote w:id="112">
    <w:p w14:paraId="57AEE1AF" w14:textId="769C0456" w:rsidR="00BF14AD" w:rsidRPr="001E14FA" w:rsidRDefault="00BF14AD" w:rsidP="001E14FA">
      <w:pPr>
        <w:pStyle w:val="Alaviitteenteksti"/>
        <w:jc w:val="left"/>
      </w:pPr>
      <w:r>
        <w:rPr>
          <w:rStyle w:val="Alaviitteenviite"/>
        </w:rPr>
        <w:footnoteRef/>
      </w:r>
      <w:r w:rsidR="00A643CB" w:rsidRPr="001E14FA">
        <w:t xml:space="preserve"> </w:t>
      </w:r>
      <w:proofErr w:type="spellStart"/>
      <w:r w:rsidR="00A643CB" w:rsidRPr="001E14FA">
        <w:t>Farah</w:t>
      </w:r>
      <w:proofErr w:type="spellEnd"/>
      <w:r w:rsidR="00A643CB" w:rsidRPr="001E14FA">
        <w:t xml:space="preserve"> 2024,</w:t>
      </w:r>
      <w:r w:rsidRPr="001E14FA">
        <w:t xml:space="preserve"> s. 190.</w:t>
      </w:r>
    </w:p>
  </w:footnote>
  <w:footnote w:id="113">
    <w:p w14:paraId="7D66A10D" w14:textId="1A9FC210" w:rsidR="00A643CB" w:rsidRPr="00A643CB" w:rsidRDefault="00A643CB" w:rsidP="001E14FA">
      <w:pPr>
        <w:pStyle w:val="Alaviitteenteksti"/>
        <w:jc w:val="left"/>
      </w:pPr>
      <w:r>
        <w:rPr>
          <w:rStyle w:val="Alaviitteenviite"/>
        </w:rPr>
        <w:footnoteRef/>
      </w:r>
      <w:r w:rsidRPr="00A643CB">
        <w:t xml:space="preserve"> </w:t>
      </w:r>
      <w:proofErr w:type="spellStart"/>
      <w:r w:rsidRPr="00A643CB">
        <w:t>Farah</w:t>
      </w:r>
      <w:proofErr w:type="spellEnd"/>
      <w:r w:rsidRPr="00A643CB">
        <w:t xml:space="preserve"> 2024; </w:t>
      </w:r>
      <w:bookmarkStart w:id="2" w:name="_Hlk241153676"/>
      <w:r w:rsidRPr="00A643CB">
        <w:t>Creative [päiväämätön]</w:t>
      </w:r>
      <w:bookmarkEnd w:id="2"/>
      <w:r w:rsidRPr="00A643CB">
        <w:t>; EGER [päiväämätön].</w:t>
      </w:r>
    </w:p>
  </w:footnote>
  <w:footnote w:id="114">
    <w:p w14:paraId="427E5DE5" w14:textId="3E3D7B99" w:rsidR="00F01CDF" w:rsidRPr="00F01CDF" w:rsidRDefault="00F01CDF" w:rsidP="001E14FA">
      <w:pPr>
        <w:pStyle w:val="Alaviitteenteksti"/>
        <w:jc w:val="left"/>
        <w:rPr>
          <w:lang w:val="en-US"/>
        </w:rPr>
      </w:pPr>
      <w:r>
        <w:rPr>
          <w:rStyle w:val="Alaviitteenviite"/>
        </w:rPr>
        <w:footnoteRef/>
      </w:r>
      <w:r w:rsidRPr="00F01CDF">
        <w:rPr>
          <w:lang w:val="en-US"/>
        </w:rPr>
        <w:t xml:space="preserve"> United Nations Children's Fund</w:t>
      </w:r>
      <w:r>
        <w:rPr>
          <w:lang w:val="en-US"/>
        </w:rPr>
        <w:t>.</w:t>
      </w:r>
    </w:p>
  </w:footnote>
  <w:footnote w:id="115">
    <w:p w14:paraId="047F0EF7" w14:textId="7D3D0B44" w:rsidR="00AB1F5C" w:rsidRPr="00AB1F5C" w:rsidRDefault="00AB1F5C" w:rsidP="001E14FA">
      <w:pPr>
        <w:pStyle w:val="Alaviitteenteksti"/>
        <w:jc w:val="left"/>
        <w:rPr>
          <w:lang w:val="en-US"/>
        </w:rPr>
      </w:pPr>
      <w:r>
        <w:rPr>
          <w:rStyle w:val="Alaviitteenviite"/>
        </w:rPr>
        <w:footnoteRef/>
      </w:r>
      <w:r w:rsidRPr="00AB1F5C">
        <w:rPr>
          <w:lang w:val="en-US"/>
        </w:rPr>
        <w:t xml:space="preserve"> </w:t>
      </w:r>
      <w:r>
        <w:rPr>
          <w:lang w:val="en-US"/>
        </w:rPr>
        <w:t>UNICEF 10/2025.</w:t>
      </w:r>
    </w:p>
  </w:footnote>
  <w:footnote w:id="116">
    <w:p w14:paraId="4B7C39DF" w14:textId="77777777" w:rsidR="002E0F9B" w:rsidRPr="00FF6395" w:rsidRDefault="002E0F9B" w:rsidP="001E14FA">
      <w:pPr>
        <w:pStyle w:val="Alaviitteenteksti"/>
        <w:jc w:val="left"/>
        <w:rPr>
          <w:lang w:val="en-US"/>
        </w:rPr>
      </w:pPr>
      <w:r>
        <w:rPr>
          <w:rStyle w:val="Alaviitteenviite"/>
        </w:rPr>
        <w:footnoteRef/>
      </w:r>
      <w:r w:rsidRPr="00FF6395">
        <w:rPr>
          <w:lang w:val="en-US"/>
        </w:rPr>
        <w:t xml:space="preserve"> FGS 2022, s. 58.</w:t>
      </w:r>
    </w:p>
  </w:footnote>
  <w:footnote w:id="117">
    <w:p w14:paraId="2DC169DA" w14:textId="77777777" w:rsidR="004B4FC1" w:rsidRPr="00AB3E4D" w:rsidRDefault="004B4FC1" w:rsidP="004B4FC1">
      <w:pPr>
        <w:pStyle w:val="Alaviitteenteksti"/>
        <w:rPr>
          <w:lang w:val="en-US"/>
        </w:rPr>
      </w:pPr>
      <w:r>
        <w:rPr>
          <w:rStyle w:val="Alaviitteenviite"/>
        </w:rPr>
        <w:footnoteRef/>
      </w:r>
      <w:r w:rsidRPr="00AB3E4D">
        <w:rPr>
          <w:lang w:val="en-US"/>
        </w:rPr>
        <w:t xml:space="preserve"> </w:t>
      </w:r>
      <w:r>
        <w:rPr>
          <w:lang w:val="en-US"/>
        </w:rPr>
        <w:t>L</w:t>
      </w:r>
      <w:r w:rsidRPr="00AB3E4D">
        <w:rPr>
          <w:lang w:val="en-US"/>
        </w:rPr>
        <w:t>evel 1 Islamic institute</w:t>
      </w:r>
      <w:r>
        <w:rPr>
          <w:lang w:val="en-US"/>
        </w:rPr>
        <w:t>.</w:t>
      </w:r>
    </w:p>
  </w:footnote>
  <w:footnote w:id="118">
    <w:p w14:paraId="7006A131" w14:textId="2517B916" w:rsidR="004B4FC1" w:rsidRPr="00AB3E4D" w:rsidRDefault="004B4FC1" w:rsidP="004B4FC1">
      <w:pPr>
        <w:pStyle w:val="Alaviitteenteksti"/>
        <w:rPr>
          <w:lang w:val="en-US"/>
        </w:rPr>
      </w:pPr>
      <w:r>
        <w:rPr>
          <w:rStyle w:val="Alaviitteenviite"/>
        </w:rPr>
        <w:footnoteRef/>
      </w:r>
      <w:r w:rsidRPr="00AB3E4D">
        <w:rPr>
          <w:lang w:val="en-US"/>
        </w:rPr>
        <w:t xml:space="preserve"> </w:t>
      </w:r>
      <w:r w:rsidRPr="00AE4254">
        <w:rPr>
          <w:lang w:val="en-US"/>
        </w:rPr>
        <w:t>Level 2 Islamic institute</w:t>
      </w:r>
      <w:r w:rsidR="00341537">
        <w:rPr>
          <w:lang w:val="en-US"/>
        </w:rPr>
        <w:t>.</w:t>
      </w:r>
    </w:p>
  </w:footnote>
  <w:footnote w:id="119">
    <w:p w14:paraId="4962BC34" w14:textId="77777777" w:rsidR="004B4FC1" w:rsidRPr="00FF6395" w:rsidRDefault="004B4FC1" w:rsidP="004B4FC1">
      <w:pPr>
        <w:pStyle w:val="Alaviitteenteksti"/>
        <w:jc w:val="left"/>
        <w:rPr>
          <w:lang w:val="en-US"/>
        </w:rPr>
      </w:pPr>
      <w:r>
        <w:rPr>
          <w:rStyle w:val="Alaviitteenviite"/>
        </w:rPr>
        <w:footnoteRef/>
      </w:r>
      <w:r w:rsidRPr="00FF6395">
        <w:rPr>
          <w:lang w:val="en-US"/>
        </w:rPr>
        <w:t xml:space="preserve"> FGS 2022, s. 58.</w:t>
      </w:r>
    </w:p>
  </w:footnote>
  <w:footnote w:id="120">
    <w:p w14:paraId="01F0281D" w14:textId="62F88A98" w:rsidR="00262A98" w:rsidRDefault="00262A98">
      <w:pPr>
        <w:pStyle w:val="Alaviitteenteksti"/>
      </w:pPr>
      <w:r>
        <w:rPr>
          <w:rStyle w:val="Alaviitteenviite"/>
        </w:rPr>
        <w:footnoteRef/>
      </w:r>
      <w:r>
        <w:t xml:space="preserve"> </w:t>
      </w:r>
      <w:r w:rsidR="00C23E2D">
        <w:t xml:space="preserve">On syytä huomioida, että luku- ja kirjoitustaito ei ole mustavalkoinen, so. että sitä joko on tai ei ole. Taidossa on eri asteita. Kts. tarkemmin esimerkiksi </w:t>
      </w:r>
      <w:proofErr w:type="spellStart"/>
      <w:r>
        <w:t>Valkendorff</w:t>
      </w:r>
      <w:proofErr w:type="spellEnd"/>
      <w:r>
        <w:t xml:space="preserve"> &amp; Luukkainen </w:t>
      </w:r>
      <w:r w:rsidR="00C23E2D">
        <w:t>2019, s. 9.</w:t>
      </w:r>
      <w:r w:rsidR="0097577F">
        <w:t xml:space="preserve"> </w:t>
      </w:r>
      <w:r w:rsidR="00EB613E">
        <w:t xml:space="preserve">Lisäksi on </w:t>
      </w:r>
      <w:r w:rsidR="00EC084C">
        <w:t xml:space="preserve">huomioitava, että somalin kielen kirjoitustapa ei ole täysin vakiintunut, minkä seurauksena somalin kielen sanat ja nimet voivat esiintyä </w:t>
      </w:r>
      <w:r w:rsidR="00AD2041">
        <w:t xml:space="preserve">jossain määrin </w:t>
      </w:r>
      <w:r w:rsidR="00EC084C">
        <w:t xml:space="preserve">eri </w:t>
      </w:r>
      <w:r w:rsidR="00AD2041">
        <w:t>muodoissa</w:t>
      </w:r>
      <w:r w:rsidR="00EC084C">
        <w:t>. (</w:t>
      </w:r>
      <w:proofErr w:type="spellStart"/>
      <w:r w:rsidR="00EC084C">
        <w:t>Landinfo</w:t>
      </w:r>
      <w:proofErr w:type="spellEnd"/>
      <w:r w:rsidR="00EC084C">
        <w:t xml:space="preserve"> 22.7.2011, s. 9–10.)</w:t>
      </w:r>
      <w:r w:rsidR="00EB613E">
        <w:t xml:space="preserve"> </w:t>
      </w:r>
    </w:p>
  </w:footnote>
  <w:footnote w:id="121">
    <w:p w14:paraId="2ABBC77C" w14:textId="473BD218" w:rsidR="00311F9C" w:rsidRPr="00444454" w:rsidRDefault="00311F9C">
      <w:pPr>
        <w:pStyle w:val="Alaviitteenteksti"/>
      </w:pPr>
      <w:r>
        <w:rPr>
          <w:rStyle w:val="Alaviitteenviite"/>
        </w:rPr>
        <w:footnoteRef/>
      </w:r>
      <w:r w:rsidRPr="00444454">
        <w:t xml:space="preserve"> </w:t>
      </w:r>
      <w:proofErr w:type="spellStart"/>
      <w:r w:rsidRPr="00444454">
        <w:t>RoSL</w:t>
      </w:r>
      <w:proofErr w:type="spellEnd"/>
      <w:r w:rsidRPr="00444454">
        <w:t xml:space="preserve"> / </w:t>
      </w:r>
      <w:proofErr w:type="spellStart"/>
      <w:r w:rsidRPr="00444454">
        <w:t>MoES</w:t>
      </w:r>
      <w:proofErr w:type="spellEnd"/>
      <w:r w:rsidRPr="00444454">
        <w:t xml:space="preserve"> 10/2017, s. 24; </w:t>
      </w:r>
      <w:proofErr w:type="spellStart"/>
      <w:r w:rsidR="00B37B4A" w:rsidRPr="00444454">
        <w:t>RoSL</w:t>
      </w:r>
      <w:proofErr w:type="spellEnd"/>
      <w:r w:rsidR="00B37B4A" w:rsidRPr="00444454">
        <w:t xml:space="preserve"> / </w:t>
      </w:r>
      <w:proofErr w:type="spellStart"/>
      <w:r w:rsidR="00B37B4A" w:rsidRPr="00444454">
        <w:t>MoES</w:t>
      </w:r>
      <w:proofErr w:type="spellEnd"/>
      <w:r w:rsidR="00B37B4A" w:rsidRPr="00444454">
        <w:t xml:space="preserve"> 2024, s. 16</w:t>
      </w:r>
      <w:r w:rsidR="00444454" w:rsidRPr="00444454">
        <w:t xml:space="preserve">; </w:t>
      </w:r>
      <w:proofErr w:type="spellStart"/>
      <w:r w:rsidR="00444454">
        <w:t>UoT</w:t>
      </w:r>
      <w:proofErr w:type="spellEnd"/>
      <w:r w:rsidR="00444454">
        <w:t xml:space="preserve"> [päiväämätön]; UNICEF 10/2025.</w:t>
      </w:r>
    </w:p>
  </w:footnote>
  <w:footnote w:id="122">
    <w:p w14:paraId="7C748406" w14:textId="1D811A07" w:rsidR="00311F9C" w:rsidRPr="00B37B4A" w:rsidRDefault="00311F9C" w:rsidP="00311F9C">
      <w:pPr>
        <w:pStyle w:val="Alaviitteenteksti"/>
      </w:pPr>
      <w:r>
        <w:rPr>
          <w:rStyle w:val="Alaviitteenviite"/>
        </w:rPr>
        <w:footnoteRef/>
      </w:r>
      <w:r w:rsidRPr="00B37B4A">
        <w:t xml:space="preserve"> </w:t>
      </w:r>
      <w:proofErr w:type="spellStart"/>
      <w:r w:rsidRPr="00B37B4A">
        <w:t>RoSL</w:t>
      </w:r>
      <w:proofErr w:type="spellEnd"/>
      <w:r w:rsidRPr="00B37B4A">
        <w:t xml:space="preserve"> / </w:t>
      </w:r>
      <w:proofErr w:type="spellStart"/>
      <w:r w:rsidRPr="00B37B4A">
        <w:t>MoES</w:t>
      </w:r>
      <w:proofErr w:type="spellEnd"/>
      <w:r w:rsidRPr="00B37B4A">
        <w:t xml:space="preserve"> 10/2017, s. 24</w:t>
      </w:r>
      <w:r w:rsidR="00B37B4A" w:rsidRPr="00B37B4A">
        <w:t xml:space="preserve"> ja 44; </w:t>
      </w:r>
      <w:proofErr w:type="spellStart"/>
      <w:r w:rsidR="00B37B4A" w:rsidRPr="00B37B4A">
        <w:t>RoSL</w:t>
      </w:r>
      <w:proofErr w:type="spellEnd"/>
      <w:r w:rsidR="00B37B4A" w:rsidRPr="00B37B4A">
        <w:t xml:space="preserve"> / </w:t>
      </w:r>
      <w:proofErr w:type="spellStart"/>
      <w:r w:rsidR="00B37B4A" w:rsidRPr="00B37B4A">
        <w:t>MoES</w:t>
      </w:r>
      <w:proofErr w:type="spellEnd"/>
      <w:r w:rsidR="00B37B4A" w:rsidRPr="00B37B4A">
        <w:t xml:space="preserve"> 2024, s. </w:t>
      </w:r>
      <w:r w:rsidR="00B37B4A">
        <w:t>33.</w:t>
      </w:r>
      <w:r w:rsidRPr="00B37B4A">
        <w:t xml:space="preserve"> </w:t>
      </w:r>
    </w:p>
  </w:footnote>
  <w:footnote w:id="123">
    <w:p w14:paraId="23908CAB" w14:textId="554DC631" w:rsidR="00D46143" w:rsidRDefault="00D46143" w:rsidP="001E14FA">
      <w:pPr>
        <w:pStyle w:val="Alaviitteenteksti"/>
        <w:jc w:val="left"/>
      </w:pPr>
      <w:r>
        <w:rPr>
          <w:rStyle w:val="Alaviitteenviite"/>
        </w:rPr>
        <w:footnoteRef/>
      </w:r>
      <w:r>
        <w:t xml:space="preserve"> </w:t>
      </w:r>
      <w:proofErr w:type="spellStart"/>
      <w:r>
        <w:t>Abdullahi</w:t>
      </w:r>
      <w:proofErr w:type="spellEnd"/>
      <w:r>
        <w:t xml:space="preserve"> et al. 7/2020, s. 15–16</w:t>
      </w:r>
      <w:r w:rsidR="00F01CDF">
        <w:t>; UNICEF 10/2025</w:t>
      </w:r>
      <w:r w:rsidR="00444454">
        <w:t xml:space="preserve">; </w:t>
      </w:r>
      <w:proofErr w:type="spellStart"/>
      <w:r w:rsidR="00444454">
        <w:t>UoT</w:t>
      </w:r>
      <w:proofErr w:type="spellEnd"/>
      <w:r w:rsidR="00444454">
        <w:t xml:space="preserve"> [päiväämätön]</w:t>
      </w:r>
      <w:r w:rsidR="00226166">
        <w:t xml:space="preserve">; </w:t>
      </w:r>
      <w:r w:rsidR="00226166" w:rsidRPr="00226166">
        <w:t>FGS 2022, s. 5</w:t>
      </w:r>
      <w:r w:rsidR="00226166">
        <w:t>7 ja 87</w:t>
      </w:r>
      <w:r w:rsidR="00112201">
        <w:t xml:space="preserve">; </w:t>
      </w:r>
      <w:proofErr w:type="spellStart"/>
      <w:r w:rsidR="00112201" w:rsidRPr="00E3706F">
        <w:t>Waful</w:t>
      </w:r>
      <w:r w:rsidR="00112201">
        <w:t>a</w:t>
      </w:r>
      <w:proofErr w:type="spellEnd"/>
      <w:r w:rsidR="00112201">
        <w:t xml:space="preserve"> &amp;</w:t>
      </w:r>
      <w:r w:rsidR="00112201" w:rsidRPr="00E3706F">
        <w:t xml:space="preserve"> </w:t>
      </w:r>
      <w:proofErr w:type="spellStart"/>
      <w:r w:rsidR="00112201" w:rsidRPr="00E3706F">
        <w:t>Mulongo</w:t>
      </w:r>
      <w:proofErr w:type="spellEnd"/>
      <w:r w:rsidR="00112201">
        <w:t xml:space="preserve"> 2020.</w:t>
      </w:r>
    </w:p>
  </w:footnote>
  <w:footnote w:id="124">
    <w:p w14:paraId="2D2365F7" w14:textId="25B74B80" w:rsidR="00D46143" w:rsidRDefault="00D46143" w:rsidP="001E14FA">
      <w:pPr>
        <w:pStyle w:val="Alaviitteenteksti"/>
        <w:jc w:val="left"/>
      </w:pPr>
      <w:r>
        <w:rPr>
          <w:rStyle w:val="Alaviitteenviite"/>
        </w:rPr>
        <w:footnoteRef/>
      </w:r>
      <w:r>
        <w:t xml:space="preserve"> </w:t>
      </w:r>
      <w:proofErr w:type="spellStart"/>
      <w:r>
        <w:t>Abdullahi</w:t>
      </w:r>
      <w:proofErr w:type="spellEnd"/>
      <w:r>
        <w:t xml:space="preserve"> et al. 7/2020, s. 16</w:t>
      </w:r>
      <w:r w:rsidR="00112201">
        <w:t xml:space="preserve">; </w:t>
      </w:r>
      <w:proofErr w:type="spellStart"/>
      <w:r w:rsidR="00112201" w:rsidRPr="00E3706F">
        <w:t>Waful</w:t>
      </w:r>
      <w:r w:rsidR="00112201">
        <w:t>a</w:t>
      </w:r>
      <w:proofErr w:type="spellEnd"/>
      <w:r w:rsidR="00112201">
        <w:t xml:space="preserve"> &amp;</w:t>
      </w:r>
      <w:r w:rsidR="00112201" w:rsidRPr="00E3706F">
        <w:t xml:space="preserve"> </w:t>
      </w:r>
      <w:proofErr w:type="spellStart"/>
      <w:r w:rsidR="00112201" w:rsidRPr="00E3706F">
        <w:t>Mulongo</w:t>
      </w:r>
      <w:proofErr w:type="spellEnd"/>
      <w:r w:rsidR="00112201">
        <w:t xml:space="preserve"> 2020, s. 13.</w:t>
      </w:r>
    </w:p>
  </w:footnote>
  <w:footnote w:id="125">
    <w:p w14:paraId="22395EA6" w14:textId="14024174" w:rsidR="000012E9" w:rsidRPr="002F5DD1" w:rsidRDefault="000012E9">
      <w:pPr>
        <w:pStyle w:val="Alaviitteenteksti"/>
        <w:rPr>
          <w:lang w:val="en-US"/>
        </w:rPr>
      </w:pPr>
      <w:r>
        <w:rPr>
          <w:rStyle w:val="Alaviitteenviite"/>
        </w:rPr>
        <w:footnoteRef/>
      </w:r>
      <w:r w:rsidRPr="002F5DD1">
        <w:rPr>
          <w:lang w:val="en-US"/>
        </w:rPr>
        <w:t xml:space="preserve"> Al-Sunnah Islamic Center 29.6.2026</w:t>
      </w:r>
      <w:r w:rsidR="002F5DD1" w:rsidRPr="002F5DD1">
        <w:rPr>
          <w:lang w:val="en-US"/>
        </w:rPr>
        <w:t>;</w:t>
      </w:r>
      <w:r w:rsidR="002F5DD1">
        <w:rPr>
          <w:lang w:val="en-US"/>
        </w:rPr>
        <w:t xml:space="preserve"> Warsame 6/2007, s. 10.</w:t>
      </w:r>
    </w:p>
  </w:footnote>
  <w:footnote w:id="126">
    <w:p w14:paraId="32CDFAEC" w14:textId="73C13813" w:rsidR="000C19FE" w:rsidRPr="00FF6395" w:rsidRDefault="000C19FE" w:rsidP="001E14FA">
      <w:pPr>
        <w:pStyle w:val="Alaviitteenteksti"/>
        <w:jc w:val="left"/>
      </w:pPr>
      <w:r>
        <w:rPr>
          <w:rStyle w:val="Alaviitteenviite"/>
        </w:rPr>
        <w:footnoteRef/>
      </w:r>
      <w:r w:rsidRPr="00FF6395">
        <w:t xml:space="preserve"> BTI 2026, s. 32.</w:t>
      </w:r>
    </w:p>
  </w:footnote>
  <w:footnote w:id="127">
    <w:p w14:paraId="456ABE60" w14:textId="35643FC2" w:rsidR="00297066" w:rsidRPr="00DB4E50" w:rsidRDefault="00297066" w:rsidP="001E14FA">
      <w:pPr>
        <w:pStyle w:val="Alaviitteenteksti"/>
        <w:jc w:val="left"/>
        <w:rPr>
          <w:lang w:val="sv-SE"/>
        </w:rPr>
      </w:pPr>
      <w:r>
        <w:rPr>
          <w:rStyle w:val="Alaviitteenviite"/>
        </w:rPr>
        <w:footnoteRef/>
      </w:r>
      <w:r w:rsidRPr="00297066">
        <w:t xml:space="preserve"> Tutkimusta var</w:t>
      </w:r>
      <w:r>
        <w:t xml:space="preserve">ten </w:t>
      </w:r>
      <w:r w:rsidR="003243E3">
        <w:t xml:space="preserve">haastateltiin maan eri osissa yli 7 200 perhettä. Tutkimus kattoi maan 18 maakunnasta 17. Mukana oli myös Somalimaan alue. Tutkimuksen toteuttamisen ulkopuolelle jäi turvattomuuteen liittyvien syiden vuoksi ainoastaan </w:t>
      </w:r>
      <w:proofErr w:type="spellStart"/>
      <w:r w:rsidR="003243E3">
        <w:t>Middle</w:t>
      </w:r>
      <w:proofErr w:type="spellEnd"/>
      <w:r w:rsidR="003243E3">
        <w:t xml:space="preserve"> Juban maakunta. </w:t>
      </w:r>
      <w:r w:rsidR="003243E3" w:rsidRPr="00DB4E50">
        <w:rPr>
          <w:lang w:val="sv-SE"/>
        </w:rPr>
        <w:t>(F</w:t>
      </w:r>
      <w:r w:rsidR="00DB4E50" w:rsidRPr="00DB4E50">
        <w:rPr>
          <w:lang w:val="sv-SE"/>
        </w:rPr>
        <w:t>GS / NBS 2/2023, s. 2.)</w:t>
      </w:r>
    </w:p>
  </w:footnote>
  <w:footnote w:id="128">
    <w:p w14:paraId="7A21C5B7" w14:textId="77777777" w:rsidR="00CF2F69" w:rsidRPr="00AE4254" w:rsidRDefault="00CF2F69" w:rsidP="00CF2F69">
      <w:pPr>
        <w:pStyle w:val="Alaviitteenteksti"/>
        <w:jc w:val="left"/>
        <w:rPr>
          <w:lang w:val="sv-SE"/>
        </w:rPr>
      </w:pPr>
      <w:r>
        <w:rPr>
          <w:rStyle w:val="Alaviitteenviite"/>
        </w:rPr>
        <w:footnoteRef/>
      </w:r>
      <w:r w:rsidRPr="00AE4254">
        <w:rPr>
          <w:lang w:val="sv-SE"/>
        </w:rPr>
        <w:t xml:space="preserve"> FGS / NBS 2/2023, s. 16.</w:t>
      </w:r>
    </w:p>
  </w:footnote>
  <w:footnote w:id="129">
    <w:p w14:paraId="2505F463" w14:textId="1F8F6432" w:rsidR="00CF2F69" w:rsidRPr="00CF2F69" w:rsidRDefault="00CF2F69" w:rsidP="00CF2F69">
      <w:pPr>
        <w:pStyle w:val="Alaviitteenteksti"/>
        <w:jc w:val="left"/>
        <w:rPr>
          <w:lang w:val="sv-SE"/>
        </w:rPr>
      </w:pPr>
      <w:r>
        <w:rPr>
          <w:rStyle w:val="Alaviitteenviite"/>
        </w:rPr>
        <w:footnoteRef/>
      </w:r>
      <w:r w:rsidRPr="00CF2F69">
        <w:rPr>
          <w:lang w:val="sv-SE"/>
        </w:rPr>
        <w:t xml:space="preserve"> </w:t>
      </w:r>
      <w:proofErr w:type="spellStart"/>
      <w:r w:rsidRPr="00DB4E50">
        <w:rPr>
          <w:lang w:val="sv-SE"/>
        </w:rPr>
        <w:t>Cumar</w:t>
      </w:r>
      <w:proofErr w:type="spellEnd"/>
      <w:r w:rsidRPr="00DB4E50">
        <w:rPr>
          <w:lang w:val="sv-SE"/>
        </w:rPr>
        <w:t xml:space="preserve"> et al. 5/2025, s. </w:t>
      </w:r>
      <w:r>
        <w:rPr>
          <w:lang w:val="sv-SE"/>
        </w:rPr>
        <w:t xml:space="preserve">4. </w:t>
      </w:r>
    </w:p>
  </w:footnote>
  <w:footnote w:id="130">
    <w:p w14:paraId="49492A7E" w14:textId="77777777" w:rsidR="00694662" w:rsidRPr="00CF2F69" w:rsidRDefault="00694662" w:rsidP="001E14FA">
      <w:pPr>
        <w:pStyle w:val="Alaviitteenteksti"/>
        <w:jc w:val="left"/>
        <w:rPr>
          <w:lang w:val="sv-SE"/>
        </w:rPr>
      </w:pPr>
      <w:r>
        <w:rPr>
          <w:rStyle w:val="Alaviitteenviite"/>
        </w:rPr>
        <w:footnoteRef/>
      </w:r>
      <w:r w:rsidRPr="00CF2F69">
        <w:rPr>
          <w:lang w:val="sv-SE"/>
        </w:rPr>
        <w:t xml:space="preserve"> FGS / NBS 2/2023, s. 16.</w:t>
      </w:r>
    </w:p>
  </w:footnote>
  <w:footnote w:id="131">
    <w:p w14:paraId="73FE04BA" w14:textId="7D29CDB9" w:rsidR="009962C8" w:rsidRPr="00DB4E50" w:rsidRDefault="009962C8" w:rsidP="001E14FA">
      <w:pPr>
        <w:pStyle w:val="Alaviitteenteksti"/>
        <w:jc w:val="left"/>
        <w:rPr>
          <w:lang w:val="sv-SE"/>
        </w:rPr>
      </w:pPr>
      <w:r>
        <w:rPr>
          <w:rStyle w:val="Alaviitteenviite"/>
        </w:rPr>
        <w:footnoteRef/>
      </w:r>
      <w:r w:rsidRPr="00DB4E50">
        <w:rPr>
          <w:lang w:val="sv-SE"/>
        </w:rPr>
        <w:t xml:space="preserve"> </w:t>
      </w:r>
      <w:proofErr w:type="spellStart"/>
      <w:r w:rsidRPr="00DB4E50">
        <w:rPr>
          <w:lang w:val="sv-SE"/>
        </w:rPr>
        <w:t>Cumar</w:t>
      </w:r>
      <w:proofErr w:type="spellEnd"/>
      <w:r w:rsidRPr="00DB4E50">
        <w:rPr>
          <w:lang w:val="sv-SE"/>
        </w:rPr>
        <w:t xml:space="preserve"> et al. 5/2025, s. 8.</w:t>
      </w:r>
    </w:p>
  </w:footnote>
  <w:footnote w:id="132">
    <w:p w14:paraId="0A9053BF" w14:textId="5B13DC13" w:rsidR="009962C8" w:rsidRPr="007C2A09" w:rsidRDefault="009962C8" w:rsidP="001E14FA">
      <w:pPr>
        <w:pStyle w:val="Alaviitteenteksti"/>
        <w:jc w:val="left"/>
      </w:pPr>
      <w:r>
        <w:rPr>
          <w:rStyle w:val="Alaviitteenviite"/>
        </w:rPr>
        <w:footnoteRef/>
      </w:r>
      <w:r w:rsidRPr="007C2A09">
        <w:t xml:space="preserve"> BBC News / Monetta 12.9.2023.</w:t>
      </w:r>
    </w:p>
  </w:footnote>
  <w:footnote w:id="133">
    <w:p w14:paraId="0E7EF4E0" w14:textId="6E3BF0FD" w:rsidR="007C2A09" w:rsidRPr="00C43B4C" w:rsidRDefault="007C2A09" w:rsidP="001E14FA">
      <w:pPr>
        <w:pStyle w:val="Alaviitteenteksti"/>
        <w:jc w:val="left"/>
      </w:pPr>
      <w:r>
        <w:rPr>
          <w:rStyle w:val="Alaviitteenviite"/>
        </w:rPr>
        <w:footnoteRef/>
      </w:r>
      <w:r w:rsidRPr="00C43B4C">
        <w:t xml:space="preserve"> </w:t>
      </w:r>
      <w:proofErr w:type="spellStart"/>
      <w:r w:rsidRPr="00C43B4C">
        <w:t>Eurasiareview</w:t>
      </w:r>
      <w:proofErr w:type="spellEnd"/>
      <w:r w:rsidRPr="00C43B4C">
        <w:t xml:space="preserve"> / </w:t>
      </w:r>
      <w:proofErr w:type="spellStart"/>
      <w:r w:rsidRPr="00C43B4C">
        <w:t>Klomegah</w:t>
      </w:r>
      <w:proofErr w:type="spellEnd"/>
      <w:r w:rsidRPr="00C43B4C">
        <w:t xml:space="preserve"> 6.1.2024.</w:t>
      </w:r>
    </w:p>
  </w:footnote>
  <w:footnote w:id="134">
    <w:p w14:paraId="4A3446E8" w14:textId="77777777" w:rsidR="00712961" w:rsidRPr="00030D4A" w:rsidRDefault="00712961" w:rsidP="001E14FA">
      <w:pPr>
        <w:pStyle w:val="Alaviitteenteksti"/>
        <w:jc w:val="left"/>
        <w:rPr>
          <w:lang w:val="en-US"/>
        </w:rPr>
      </w:pPr>
      <w:r>
        <w:rPr>
          <w:rStyle w:val="Alaviitteenviite"/>
        </w:rPr>
        <w:footnoteRef/>
      </w:r>
      <w:r w:rsidRPr="00030D4A">
        <w:rPr>
          <w:lang w:val="en-US"/>
        </w:rPr>
        <w:t xml:space="preserve"> </w:t>
      </w:r>
      <w:proofErr w:type="spellStart"/>
      <w:r w:rsidRPr="00BE2330">
        <w:rPr>
          <w:lang w:val="en-US"/>
        </w:rPr>
        <w:t>RoSL</w:t>
      </w:r>
      <w:proofErr w:type="spellEnd"/>
      <w:r w:rsidRPr="00BE2330">
        <w:rPr>
          <w:lang w:val="en-US"/>
        </w:rPr>
        <w:t xml:space="preserve"> / </w:t>
      </w:r>
      <w:proofErr w:type="spellStart"/>
      <w:r w:rsidRPr="00BE2330">
        <w:rPr>
          <w:lang w:val="en-US"/>
        </w:rPr>
        <w:t>MoES</w:t>
      </w:r>
      <w:proofErr w:type="spellEnd"/>
      <w:r w:rsidRPr="00BE2330">
        <w:rPr>
          <w:lang w:val="en-US"/>
        </w:rPr>
        <w:t xml:space="preserve"> 9/2024, s.</w:t>
      </w:r>
      <w:r>
        <w:rPr>
          <w:lang w:val="en-US"/>
        </w:rPr>
        <w:t xml:space="preserve"> 64.</w:t>
      </w:r>
    </w:p>
  </w:footnote>
  <w:footnote w:id="135">
    <w:p w14:paraId="5291169C" w14:textId="77777777" w:rsidR="00712961" w:rsidRPr="009E7011" w:rsidRDefault="00712961" w:rsidP="001E14FA">
      <w:pPr>
        <w:pStyle w:val="Alaviitteenteksti"/>
        <w:jc w:val="left"/>
        <w:rPr>
          <w:lang w:val="en-US"/>
        </w:rPr>
      </w:pPr>
      <w:r>
        <w:rPr>
          <w:rStyle w:val="Alaviitteenviite"/>
        </w:rPr>
        <w:footnoteRef/>
      </w:r>
      <w:r w:rsidRPr="009E7011">
        <w:rPr>
          <w:lang w:val="en-US"/>
        </w:rPr>
        <w:t xml:space="preserve"> </w:t>
      </w:r>
      <w:proofErr w:type="spellStart"/>
      <w:r>
        <w:rPr>
          <w:lang w:val="en-US"/>
        </w:rPr>
        <w:t>RoSL</w:t>
      </w:r>
      <w:proofErr w:type="spellEnd"/>
      <w:r>
        <w:rPr>
          <w:lang w:val="en-US"/>
        </w:rPr>
        <w:t xml:space="preserve"> / CSD 2020, s. 47–48.</w:t>
      </w:r>
    </w:p>
  </w:footnote>
  <w:footnote w:id="136">
    <w:p w14:paraId="231D40D4" w14:textId="77777777" w:rsidR="00712961" w:rsidRPr="00AE4254" w:rsidRDefault="00712961" w:rsidP="001E14FA">
      <w:pPr>
        <w:pStyle w:val="Alaviitteenteksti"/>
        <w:jc w:val="left"/>
      </w:pPr>
      <w:r>
        <w:rPr>
          <w:rStyle w:val="Alaviitteenviite"/>
        </w:rPr>
        <w:footnoteRef/>
      </w:r>
      <w:r w:rsidRPr="00AE4254">
        <w:t xml:space="preserve"> </w:t>
      </w:r>
      <w:proofErr w:type="spellStart"/>
      <w:r w:rsidRPr="00AE4254">
        <w:t>RoSL</w:t>
      </w:r>
      <w:proofErr w:type="spellEnd"/>
      <w:r w:rsidRPr="00AE4254">
        <w:t xml:space="preserve"> / </w:t>
      </w:r>
      <w:proofErr w:type="spellStart"/>
      <w:r w:rsidRPr="00AE4254">
        <w:t>MoES</w:t>
      </w:r>
      <w:proofErr w:type="spellEnd"/>
      <w:r w:rsidRPr="00AE4254">
        <w:t xml:space="preserve"> 9/2024, s. 17.</w:t>
      </w:r>
    </w:p>
  </w:footnote>
  <w:footnote w:id="137">
    <w:p w14:paraId="2346FCC8" w14:textId="77777777" w:rsidR="00712961" w:rsidRPr="00AE4254" w:rsidRDefault="00712961" w:rsidP="001E14FA">
      <w:pPr>
        <w:pStyle w:val="Alaviitteenteksti"/>
        <w:jc w:val="left"/>
      </w:pPr>
      <w:r>
        <w:rPr>
          <w:rStyle w:val="Alaviitteenviite"/>
        </w:rPr>
        <w:footnoteRef/>
      </w:r>
      <w:r w:rsidRPr="00AE4254">
        <w:t xml:space="preserve"> </w:t>
      </w:r>
      <w:proofErr w:type="spellStart"/>
      <w:r w:rsidRPr="00AE4254">
        <w:t>Cumar</w:t>
      </w:r>
      <w:proofErr w:type="spellEnd"/>
      <w:r w:rsidRPr="00AE4254">
        <w:t xml:space="preserve"> et al. 5/2025, s. 8.</w:t>
      </w:r>
    </w:p>
  </w:footnote>
  <w:footnote w:id="138">
    <w:p w14:paraId="68D08DBB" w14:textId="2AF21420" w:rsidR="005D0E24" w:rsidRPr="00444454" w:rsidRDefault="005D0E24" w:rsidP="001E14FA">
      <w:pPr>
        <w:pStyle w:val="Alaviitteenteksti"/>
        <w:jc w:val="left"/>
      </w:pPr>
      <w:r>
        <w:rPr>
          <w:rStyle w:val="Alaviitteenviite"/>
        </w:rPr>
        <w:footnoteRef/>
      </w:r>
      <w:r w:rsidRPr="00444454">
        <w:t xml:space="preserve"> </w:t>
      </w:r>
      <w:proofErr w:type="spellStart"/>
      <w:r w:rsidRPr="00444454">
        <w:t>Cumar</w:t>
      </w:r>
      <w:proofErr w:type="spellEnd"/>
      <w:r w:rsidRPr="00444454">
        <w:t xml:space="preserve"> et al. 5/2025, s. 2</w:t>
      </w:r>
      <w:r w:rsidR="00A66F0F" w:rsidRPr="00444454">
        <w:t xml:space="preserve"> ja 4</w:t>
      </w:r>
      <w:r w:rsidR="00444454" w:rsidRPr="00444454">
        <w:t>;</w:t>
      </w:r>
      <w:r w:rsidR="00444454">
        <w:t xml:space="preserve"> </w:t>
      </w:r>
      <w:proofErr w:type="spellStart"/>
      <w:r w:rsidR="00113F3F">
        <w:t>Abdullahi</w:t>
      </w:r>
      <w:proofErr w:type="spellEnd"/>
      <w:r w:rsidR="00113F3F">
        <w:t xml:space="preserve"> et al. 7/2020, s. 3, 16</w:t>
      </w:r>
      <w:r w:rsidR="00C43F21">
        <w:t>,</w:t>
      </w:r>
      <w:r w:rsidR="00113F3F">
        <w:t xml:space="preserve"> 19</w:t>
      </w:r>
      <w:r w:rsidR="00C43F21">
        <w:t>, 21 ja 25</w:t>
      </w:r>
      <w:r w:rsidR="00113F3F">
        <w:t>.</w:t>
      </w:r>
    </w:p>
  </w:footnote>
  <w:footnote w:id="139">
    <w:p w14:paraId="5C3F9521" w14:textId="0A2B5BDF" w:rsidR="00A66F0F" w:rsidRPr="00153661" w:rsidRDefault="00A66F0F" w:rsidP="001E14FA">
      <w:pPr>
        <w:pStyle w:val="Alaviitteenteksti"/>
        <w:jc w:val="left"/>
      </w:pPr>
      <w:r>
        <w:rPr>
          <w:rStyle w:val="Alaviitteenviite"/>
        </w:rPr>
        <w:footnoteRef/>
      </w:r>
      <w:r>
        <w:t xml:space="preserve"> </w:t>
      </w:r>
      <w:proofErr w:type="spellStart"/>
      <w:r w:rsidRPr="00153661">
        <w:t>Cumar</w:t>
      </w:r>
      <w:proofErr w:type="spellEnd"/>
      <w:r w:rsidRPr="00153661">
        <w:t xml:space="preserve"> et al. 5/2025, s. 8</w:t>
      </w:r>
      <w:r w:rsidR="00153661" w:rsidRPr="00153661">
        <w:t xml:space="preserve"> ja</w:t>
      </w:r>
      <w:r w:rsidR="00153661">
        <w:t xml:space="preserve"> 10.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1B765B59" w14:textId="77777777" w:rsidTr="00110B17">
      <w:trPr>
        <w:tblHeader/>
      </w:trPr>
      <w:tc>
        <w:tcPr>
          <w:tcW w:w="3005" w:type="dxa"/>
          <w:tcBorders>
            <w:top w:val="nil"/>
            <w:left w:val="nil"/>
            <w:bottom w:val="nil"/>
            <w:right w:val="nil"/>
          </w:tcBorders>
        </w:tcPr>
        <w:p w14:paraId="7FCAB26A" w14:textId="77777777" w:rsidR="0064460B" w:rsidRPr="00A058E4" w:rsidRDefault="0064460B">
          <w:pPr>
            <w:pStyle w:val="Yltunniste"/>
            <w:rPr>
              <w:sz w:val="16"/>
              <w:szCs w:val="16"/>
            </w:rPr>
          </w:pPr>
        </w:p>
      </w:tc>
      <w:tc>
        <w:tcPr>
          <w:tcW w:w="3005" w:type="dxa"/>
          <w:tcBorders>
            <w:top w:val="nil"/>
            <w:left w:val="nil"/>
            <w:bottom w:val="nil"/>
            <w:right w:val="nil"/>
          </w:tcBorders>
        </w:tcPr>
        <w:p w14:paraId="1E2B7F4D" w14:textId="77777777" w:rsidR="0064460B" w:rsidRPr="00A058E4" w:rsidRDefault="0064460B">
          <w:pPr>
            <w:pStyle w:val="Yltunniste"/>
            <w:rPr>
              <w:b/>
              <w:sz w:val="16"/>
              <w:szCs w:val="16"/>
            </w:rPr>
          </w:pPr>
        </w:p>
      </w:tc>
      <w:tc>
        <w:tcPr>
          <w:tcW w:w="3006" w:type="dxa"/>
          <w:tcBorders>
            <w:top w:val="nil"/>
            <w:left w:val="nil"/>
            <w:bottom w:val="nil"/>
            <w:right w:val="nil"/>
          </w:tcBorders>
        </w:tcPr>
        <w:p w14:paraId="05BF6AF1"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13734A60" w14:textId="77777777" w:rsidTr="00421708">
      <w:tc>
        <w:tcPr>
          <w:tcW w:w="3005" w:type="dxa"/>
          <w:tcBorders>
            <w:top w:val="nil"/>
            <w:left w:val="nil"/>
            <w:bottom w:val="nil"/>
            <w:right w:val="nil"/>
          </w:tcBorders>
        </w:tcPr>
        <w:p w14:paraId="269B16DD" w14:textId="77777777" w:rsidR="0064460B" w:rsidRPr="00A058E4" w:rsidRDefault="0064460B">
          <w:pPr>
            <w:pStyle w:val="Yltunniste"/>
            <w:rPr>
              <w:sz w:val="16"/>
              <w:szCs w:val="16"/>
            </w:rPr>
          </w:pPr>
        </w:p>
      </w:tc>
      <w:tc>
        <w:tcPr>
          <w:tcW w:w="3005" w:type="dxa"/>
          <w:tcBorders>
            <w:top w:val="nil"/>
            <w:left w:val="nil"/>
            <w:bottom w:val="nil"/>
            <w:right w:val="nil"/>
          </w:tcBorders>
        </w:tcPr>
        <w:p w14:paraId="26C8D23C" w14:textId="77777777" w:rsidR="0064460B" w:rsidRPr="00A058E4" w:rsidRDefault="0064460B">
          <w:pPr>
            <w:pStyle w:val="Yltunniste"/>
            <w:rPr>
              <w:sz w:val="16"/>
              <w:szCs w:val="16"/>
            </w:rPr>
          </w:pPr>
        </w:p>
      </w:tc>
      <w:tc>
        <w:tcPr>
          <w:tcW w:w="3006" w:type="dxa"/>
          <w:tcBorders>
            <w:top w:val="nil"/>
            <w:left w:val="nil"/>
            <w:bottom w:val="nil"/>
            <w:right w:val="nil"/>
          </w:tcBorders>
        </w:tcPr>
        <w:p w14:paraId="01361940" w14:textId="77777777" w:rsidR="0064460B" w:rsidRPr="00A058E4" w:rsidRDefault="0064460B" w:rsidP="00A058E4">
          <w:pPr>
            <w:pStyle w:val="Yltunniste"/>
            <w:jc w:val="right"/>
            <w:rPr>
              <w:sz w:val="16"/>
              <w:szCs w:val="16"/>
            </w:rPr>
          </w:pPr>
        </w:p>
      </w:tc>
    </w:tr>
    <w:tr w:rsidR="0064460B" w:rsidRPr="00A058E4" w14:paraId="6F7095AA" w14:textId="77777777" w:rsidTr="00421708">
      <w:tc>
        <w:tcPr>
          <w:tcW w:w="3005" w:type="dxa"/>
          <w:tcBorders>
            <w:top w:val="nil"/>
            <w:left w:val="nil"/>
            <w:bottom w:val="nil"/>
            <w:right w:val="nil"/>
          </w:tcBorders>
        </w:tcPr>
        <w:p w14:paraId="48F8F91A" w14:textId="77777777" w:rsidR="0064460B" w:rsidRPr="00A058E4" w:rsidRDefault="0064460B">
          <w:pPr>
            <w:pStyle w:val="Yltunniste"/>
            <w:rPr>
              <w:sz w:val="16"/>
              <w:szCs w:val="16"/>
            </w:rPr>
          </w:pPr>
        </w:p>
      </w:tc>
      <w:tc>
        <w:tcPr>
          <w:tcW w:w="3005" w:type="dxa"/>
          <w:tcBorders>
            <w:top w:val="nil"/>
            <w:left w:val="nil"/>
            <w:bottom w:val="nil"/>
            <w:right w:val="nil"/>
          </w:tcBorders>
        </w:tcPr>
        <w:p w14:paraId="12793094" w14:textId="77777777" w:rsidR="0064460B" w:rsidRPr="00A058E4" w:rsidRDefault="0064460B">
          <w:pPr>
            <w:pStyle w:val="Yltunniste"/>
            <w:rPr>
              <w:sz w:val="16"/>
              <w:szCs w:val="16"/>
            </w:rPr>
          </w:pPr>
        </w:p>
      </w:tc>
      <w:tc>
        <w:tcPr>
          <w:tcW w:w="3006" w:type="dxa"/>
          <w:tcBorders>
            <w:top w:val="nil"/>
            <w:left w:val="nil"/>
            <w:bottom w:val="nil"/>
            <w:right w:val="nil"/>
          </w:tcBorders>
        </w:tcPr>
        <w:p w14:paraId="4E495C8E" w14:textId="77777777" w:rsidR="0064460B" w:rsidRPr="00A058E4" w:rsidRDefault="0064460B" w:rsidP="00A058E4">
          <w:pPr>
            <w:pStyle w:val="Yltunniste"/>
            <w:jc w:val="right"/>
            <w:rPr>
              <w:sz w:val="16"/>
              <w:szCs w:val="16"/>
            </w:rPr>
          </w:pPr>
        </w:p>
      </w:tc>
    </w:tr>
  </w:tbl>
  <w:p w14:paraId="4D2A920B"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1E0E2626" wp14:editId="1FDA4916">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15D1CCAA" w14:textId="77777777" w:rsidTr="004B2B44">
      <w:tc>
        <w:tcPr>
          <w:tcW w:w="3005" w:type="dxa"/>
          <w:tcBorders>
            <w:top w:val="nil"/>
            <w:left w:val="nil"/>
            <w:bottom w:val="nil"/>
            <w:right w:val="nil"/>
          </w:tcBorders>
        </w:tcPr>
        <w:p w14:paraId="097E9D09" w14:textId="77777777" w:rsidR="00873A37" w:rsidRPr="00A058E4" w:rsidRDefault="00873A37">
          <w:pPr>
            <w:pStyle w:val="Yltunniste"/>
            <w:rPr>
              <w:sz w:val="16"/>
              <w:szCs w:val="16"/>
            </w:rPr>
          </w:pPr>
        </w:p>
      </w:tc>
      <w:tc>
        <w:tcPr>
          <w:tcW w:w="3005" w:type="dxa"/>
          <w:tcBorders>
            <w:top w:val="nil"/>
            <w:left w:val="nil"/>
            <w:bottom w:val="nil"/>
            <w:right w:val="nil"/>
          </w:tcBorders>
        </w:tcPr>
        <w:p w14:paraId="595B2A6D" w14:textId="77777777" w:rsidR="00873A37" w:rsidRPr="00A058E4" w:rsidRDefault="00873A37">
          <w:pPr>
            <w:pStyle w:val="Yltunniste"/>
            <w:rPr>
              <w:b/>
              <w:sz w:val="16"/>
              <w:szCs w:val="16"/>
            </w:rPr>
          </w:pPr>
        </w:p>
      </w:tc>
      <w:tc>
        <w:tcPr>
          <w:tcW w:w="3006" w:type="dxa"/>
          <w:tcBorders>
            <w:top w:val="nil"/>
            <w:left w:val="nil"/>
            <w:bottom w:val="nil"/>
            <w:right w:val="nil"/>
          </w:tcBorders>
        </w:tcPr>
        <w:p w14:paraId="19776E5E"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19FD8288" w14:textId="77777777" w:rsidTr="004B2B44">
      <w:tc>
        <w:tcPr>
          <w:tcW w:w="3005" w:type="dxa"/>
          <w:tcBorders>
            <w:top w:val="nil"/>
            <w:left w:val="nil"/>
            <w:bottom w:val="nil"/>
            <w:right w:val="nil"/>
          </w:tcBorders>
        </w:tcPr>
        <w:p w14:paraId="2CA5584C" w14:textId="77777777" w:rsidR="00873A37" w:rsidRPr="00A058E4" w:rsidRDefault="00873A37">
          <w:pPr>
            <w:pStyle w:val="Yltunniste"/>
            <w:rPr>
              <w:sz w:val="16"/>
              <w:szCs w:val="16"/>
            </w:rPr>
          </w:pPr>
        </w:p>
      </w:tc>
      <w:tc>
        <w:tcPr>
          <w:tcW w:w="3005" w:type="dxa"/>
          <w:tcBorders>
            <w:top w:val="nil"/>
            <w:left w:val="nil"/>
            <w:bottom w:val="nil"/>
            <w:right w:val="nil"/>
          </w:tcBorders>
        </w:tcPr>
        <w:p w14:paraId="5E391A79" w14:textId="77777777" w:rsidR="00873A37" w:rsidRPr="00A058E4" w:rsidRDefault="00873A37">
          <w:pPr>
            <w:pStyle w:val="Yltunniste"/>
            <w:rPr>
              <w:sz w:val="16"/>
              <w:szCs w:val="16"/>
            </w:rPr>
          </w:pPr>
        </w:p>
      </w:tc>
      <w:tc>
        <w:tcPr>
          <w:tcW w:w="3006" w:type="dxa"/>
          <w:tcBorders>
            <w:top w:val="nil"/>
            <w:left w:val="nil"/>
            <w:bottom w:val="nil"/>
            <w:right w:val="nil"/>
          </w:tcBorders>
        </w:tcPr>
        <w:p w14:paraId="4FB97D02" w14:textId="77777777" w:rsidR="00873A37" w:rsidRPr="00A058E4" w:rsidRDefault="00873A37" w:rsidP="00A058E4">
          <w:pPr>
            <w:pStyle w:val="Yltunniste"/>
            <w:jc w:val="right"/>
            <w:rPr>
              <w:sz w:val="16"/>
              <w:szCs w:val="16"/>
            </w:rPr>
          </w:pPr>
        </w:p>
      </w:tc>
    </w:tr>
    <w:tr w:rsidR="00873A37" w:rsidRPr="00A058E4" w14:paraId="2E677906" w14:textId="77777777" w:rsidTr="004B2B44">
      <w:tc>
        <w:tcPr>
          <w:tcW w:w="3005" w:type="dxa"/>
          <w:tcBorders>
            <w:top w:val="nil"/>
            <w:left w:val="nil"/>
            <w:bottom w:val="nil"/>
            <w:right w:val="nil"/>
          </w:tcBorders>
        </w:tcPr>
        <w:p w14:paraId="2D8555DA" w14:textId="77777777" w:rsidR="00873A37" w:rsidRPr="00A058E4" w:rsidRDefault="00873A37">
          <w:pPr>
            <w:pStyle w:val="Yltunniste"/>
            <w:rPr>
              <w:sz w:val="16"/>
              <w:szCs w:val="16"/>
            </w:rPr>
          </w:pPr>
        </w:p>
      </w:tc>
      <w:tc>
        <w:tcPr>
          <w:tcW w:w="3005" w:type="dxa"/>
          <w:tcBorders>
            <w:top w:val="nil"/>
            <w:left w:val="nil"/>
            <w:bottom w:val="nil"/>
            <w:right w:val="nil"/>
          </w:tcBorders>
        </w:tcPr>
        <w:p w14:paraId="6F3B59BE" w14:textId="77777777" w:rsidR="00873A37" w:rsidRPr="00A058E4" w:rsidRDefault="00873A37">
          <w:pPr>
            <w:pStyle w:val="Yltunniste"/>
            <w:rPr>
              <w:sz w:val="16"/>
              <w:szCs w:val="16"/>
            </w:rPr>
          </w:pPr>
        </w:p>
      </w:tc>
      <w:tc>
        <w:tcPr>
          <w:tcW w:w="3006" w:type="dxa"/>
          <w:tcBorders>
            <w:top w:val="nil"/>
            <w:left w:val="nil"/>
            <w:bottom w:val="nil"/>
            <w:right w:val="nil"/>
          </w:tcBorders>
        </w:tcPr>
        <w:p w14:paraId="52EECE26" w14:textId="77777777" w:rsidR="00873A37" w:rsidRPr="00A058E4" w:rsidRDefault="00873A37" w:rsidP="00A058E4">
          <w:pPr>
            <w:pStyle w:val="Yltunniste"/>
            <w:jc w:val="right"/>
            <w:rPr>
              <w:sz w:val="16"/>
              <w:szCs w:val="16"/>
            </w:rPr>
          </w:pPr>
        </w:p>
      </w:tc>
    </w:tr>
  </w:tbl>
  <w:p w14:paraId="529AA043"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14329D32" wp14:editId="74C55696">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8F6FFF"/>
    <w:multiLevelType w:val="multilevel"/>
    <w:tmpl w:val="46A0D0D8"/>
    <w:lvl w:ilvl="0">
      <w:start w:val="1"/>
      <w:numFmt w:val="decimal"/>
      <w:pStyle w:val="Otsikko1"/>
      <w:lvlText w:val="%1."/>
      <w:lvlJc w:val="left"/>
      <w:pPr>
        <w:ind w:left="360" w:hanging="360"/>
      </w:pPr>
      <w:rPr>
        <w:rFonts w:hint="default"/>
      </w:rPr>
    </w:lvl>
    <w:lvl w:ilvl="1">
      <w:start w:val="1"/>
      <w:numFmt w:val="decimal"/>
      <w:pStyle w:val="Otsikko2"/>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4" w15:restartNumberingAfterBreak="0">
    <w:nsid w:val="3A7F5511"/>
    <w:multiLevelType w:val="hybridMultilevel"/>
    <w:tmpl w:val="44C830D8"/>
    <w:lvl w:ilvl="0" w:tplc="040B000F">
      <w:start w:val="1"/>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5"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6"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7"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8"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19"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0"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1"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2"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3"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4" w15:restartNumberingAfterBreak="0">
    <w:nsid w:val="7C272BED"/>
    <w:multiLevelType w:val="multilevel"/>
    <w:tmpl w:val="EF286224"/>
    <w:numStyleLink w:val="Style1"/>
  </w:abstractNum>
  <w:abstractNum w:abstractNumId="25"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855223931">
    <w:abstractNumId w:val="25"/>
  </w:num>
  <w:num w:numId="2" w16cid:durableId="216085557">
    <w:abstractNumId w:val="21"/>
  </w:num>
  <w:num w:numId="3" w16cid:durableId="666783891">
    <w:abstractNumId w:val="13"/>
  </w:num>
  <w:num w:numId="4" w16cid:durableId="312376785">
    <w:abstractNumId w:val="12"/>
  </w:num>
  <w:num w:numId="5" w16cid:durableId="1924222891">
    <w:abstractNumId w:val="10"/>
  </w:num>
  <w:num w:numId="6" w16cid:durableId="1470052656">
    <w:abstractNumId w:val="16"/>
  </w:num>
  <w:num w:numId="7" w16cid:durableId="1717581186">
    <w:abstractNumId w:val="20"/>
  </w:num>
  <w:num w:numId="8" w16cid:durableId="1765957992">
    <w:abstractNumId w:val="19"/>
  </w:num>
  <w:num w:numId="9" w16cid:durableId="1687755192">
    <w:abstractNumId w:val="19"/>
    <w:lvlOverride w:ilvl="0">
      <w:startOverride w:val="1"/>
    </w:lvlOverride>
  </w:num>
  <w:num w:numId="10" w16cid:durableId="1328367662">
    <w:abstractNumId w:val="11"/>
  </w:num>
  <w:num w:numId="11" w16cid:durableId="1142386875">
    <w:abstractNumId w:val="11"/>
    <w:lvlOverride w:ilvl="0">
      <w:startOverride w:val="1"/>
    </w:lvlOverride>
  </w:num>
  <w:num w:numId="12" w16cid:durableId="965935582">
    <w:abstractNumId w:val="11"/>
    <w:lvlOverride w:ilvl="0">
      <w:startOverride w:val="1"/>
    </w:lvlOverride>
  </w:num>
  <w:num w:numId="13" w16cid:durableId="385034708">
    <w:abstractNumId w:val="11"/>
    <w:lvlOverride w:ilvl="0">
      <w:startOverride w:val="1"/>
    </w:lvlOverride>
  </w:num>
  <w:num w:numId="14" w16cid:durableId="1861315577">
    <w:abstractNumId w:val="9"/>
  </w:num>
  <w:num w:numId="15" w16cid:durableId="74715919">
    <w:abstractNumId w:val="2"/>
  </w:num>
  <w:num w:numId="16" w16cid:durableId="1392313250">
    <w:abstractNumId w:val="2"/>
  </w:num>
  <w:num w:numId="17" w16cid:durableId="951789184">
    <w:abstractNumId w:val="1"/>
  </w:num>
  <w:num w:numId="18" w16cid:durableId="1727336507">
    <w:abstractNumId w:val="18"/>
  </w:num>
  <w:num w:numId="19" w16cid:durableId="68158030">
    <w:abstractNumId w:val="17"/>
  </w:num>
  <w:num w:numId="20" w16cid:durableId="402533148">
    <w:abstractNumId w:val="24"/>
  </w:num>
  <w:num w:numId="21" w16cid:durableId="696199900">
    <w:abstractNumId w:val="6"/>
  </w:num>
  <w:num w:numId="22" w16cid:durableId="1933005864">
    <w:abstractNumId w:val="22"/>
  </w:num>
  <w:num w:numId="23" w16cid:durableId="1270703825">
    <w:abstractNumId w:val="4"/>
  </w:num>
  <w:num w:numId="24" w16cid:durableId="1357924581">
    <w:abstractNumId w:val="7"/>
  </w:num>
  <w:num w:numId="25" w16cid:durableId="834539186">
    <w:abstractNumId w:val="0"/>
  </w:num>
  <w:num w:numId="26" w16cid:durableId="1097410128">
    <w:abstractNumId w:val="23"/>
  </w:num>
  <w:num w:numId="27" w16cid:durableId="561213185">
    <w:abstractNumId w:val="8"/>
  </w:num>
  <w:num w:numId="28" w16cid:durableId="725881646">
    <w:abstractNumId w:val="5"/>
  </w:num>
  <w:num w:numId="29" w16cid:durableId="1058867839">
    <w:abstractNumId w:val="15"/>
  </w:num>
  <w:num w:numId="30" w16cid:durableId="1173493890">
    <w:abstractNumId w:val="3"/>
  </w:num>
  <w:num w:numId="31" w16cid:durableId="6449236">
    <w:abstractNumId w:val="3"/>
  </w:num>
  <w:num w:numId="32" w16cid:durableId="406147920">
    <w:abstractNumId w:val="3"/>
  </w:num>
  <w:num w:numId="33" w16cid:durableId="255602979">
    <w:abstractNumId w:val="3"/>
  </w:num>
  <w:num w:numId="34" w16cid:durableId="1863081964">
    <w:abstractNumId w:val="14"/>
  </w:num>
  <w:num w:numId="35" w16cid:durableId="1069495700">
    <w:abstractNumId w:val="3"/>
  </w:num>
  <w:num w:numId="36" w16cid:durableId="1958874504">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90"/>
  <w:removePersonalInformation/>
  <w:removeDateAndTime/>
  <w:proofState w:spelling="clean" w:grammar="clean"/>
  <w:attachedTemplate r:id="rId1"/>
  <w:defaultTabStop w:val="720"/>
  <w:hyphenationZone w:val="425"/>
  <w:characterSpacingControl w:val="doNotCompress"/>
  <w:hdrShapeDefaults>
    <o:shapedefaults v:ext="edit" spidmax="2054"/>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664FB"/>
    <w:rsid w:val="000012E9"/>
    <w:rsid w:val="00003C64"/>
    <w:rsid w:val="00004BC1"/>
    <w:rsid w:val="00004E61"/>
    <w:rsid w:val="00010C97"/>
    <w:rsid w:val="0001289F"/>
    <w:rsid w:val="00012EC0"/>
    <w:rsid w:val="00013B40"/>
    <w:rsid w:val="00013F3D"/>
    <w:rsid w:val="000140FF"/>
    <w:rsid w:val="00022D94"/>
    <w:rsid w:val="00023864"/>
    <w:rsid w:val="0003066C"/>
    <w:rsid w:val="00030D4A"/>
    <w:rsid w:val="00031E45"/>
    <w:rsid w:val="000449EA"/>
    <w:rsid w:val="00044BB1"/>
    <w:rsid w:val="000455E3"/>
    <w:rsid w:val="00046783"/>
    <w:rsid w:val="00054FA4"/>
    <w:rsid w:val="000564EB"/>
    <w:rsid w:val="00062968"/>
    <w:rsid w:val="000663E8"/>
    <w:rsid w:val="0007094E"/>
    <w:rsid w:val="00072438"/>
    <w:rsid w:val="00082DFE"/>
    <w:rsid w:val="00082E44"/>
    <w:rsid w:val="00083FAF"/>
    <w:rsid w:val="0009323F"/>
    <w:rsid w:val="00097442"/>
    <w:rsid w:val="000A6B24"/>
    <w:rsid w:val="000B1858"/>
    <w:rsid w:val="000B58A2"/>
    <w:rsid w:val="000B7ABB"/>
    <w:rsid w:val="000C1474"/>
    <w:rsid w:val="000C19FE"/>
    <w:rsid w:val="000D0615"/>
    <w:rsid w:val="000D1CD5"/>
    <w:rsid w:val="000D45F8"/>
    <w:rsid w:val="000E1A4B"/>
    <w:rsid w:val="000E2D54"/>
    <w:rsid w:val="000E693C"/>
    <w:rsid w:val="000E7002"/>
    <w:rsid w:val="000E7AC5"/>
    <w:rsid w:val="000F4AD8"/>
    <w:rsid w:val="000F6731"/>
    <w:rsid w:val="000F6F25"/>
    <w:rsid w:val="000F793B"/>
    <w:rsid w:val="00107352"/>
    <w:rsid w:val="00110468"/>
    <w:rsid w:val="00110B17"/>
    <w:rsid w:val="00111DF9"/>
    <w:rsid w:val="00112201"/>
    <w:rsid w:val="00113F3F"/>
    <w:rsid w:val="00117D96"/>
    <w:rsid w:val="00117EA9"/>
    <w:rsid w:val="00121E6B"/>
    <w:rsid w:val="0012250C"/>
    <w:rsid w:val="001261E3"/>
    <w:rsid w:val="00131B7A"/>
    <w:rsid w:val="001360E5"/>
    <w:rsid w:val="001366EE"/>
    <w:rsid w:val="00136FEB"/>
    <w:rsid w:val="00137761"/>
    <w:rsid w:val="0015362E"/>
    <w:rsid w:val="00153661"/>
    <w:rsid w:val="00160F21"/>
    <w:rsid w:val="00163521"/>
    <w:rsid w:val="00165641"/>
    <w:rsid w:val="001659A7"/>
    <w:rsid w:val="001678AD"/>
    <w:rsid w:val="001700FD"/>
    <w:rsid w:val="001741CB"/>
    <w:rsid w:val="00175710"/>
    <w:rsid w:val="001758C8"/>
    <w:rsid w:val="00176096"/>
    <w:rsid w:val="001811CD"/>
    <w:rsid w:val="00186460"/>
    <w:rsid w:val="00192558"/>
    <w:rsid w:val="0019524D"/>
    <w:rsid w:val="00195763"/>
    <w:rsid w:val="001A086E"/>
    <w:rsid w:val="001A0976"/>
    <w:rsid w:val="001A28F6"/>
    <w:rsid w:val="001A4752"/>
    <w:rsid w:val="001A48F9"/>
    <w:rsid w:val="001B0881"/>
    <w:rsid w:val="001B0F7D"/>
    <w:rsid w:val="001B2917"/>
    <w:rsid w:val="001B5A04"/>
    <w:rsid w:val="001B6A8C"/>
    <w:rsid w:val="001B6B07"/>
    <w:rsid w:val="001C0382"/>
    <w:rsid w:val="001C3EB2"/>
    <w:rsid w:val="001C422A"/>
    <w:rsid w:val="001D015C"/>
    <w:rsid w:val="001D1831"/>
    <w:rsid w:val="001D1E00"/>
    <w:rsid w:val="001D4610"/>
    <w:rsid w:val="001D587F"/>
    <w:rsid w:val="001D5CAA"/>
    <w:rsid w:val="001D63F6"/>
    <w:rsid w:val="001D6BF3"/>
    <w:rsid w:val="001E14FA"/>
    <w:rsid w:val="001E21A8"/>
    <w:rsid w:val="001E2966"/>
    <w:rsid w:val="001E7849"/>
    <w:rsid w:val="001F1B08"/>
    <w:rsid w:val="00205829"/>
    <w:rsid w:val="00206DFC"/>
    <w:rsid w:val="002238CD"/>
    <w:rsid w:val="002248A2"/>
    <w:rsid w:val="00224FD6"/>
    <w:rsid w:val="00226166"/>
    <w:rsid w:val="0022712B"/>
    <w:rsid w:val="002350CB"/>
    <w:rsid w:val="00237B36"/>
    <w:rsid w:val="00237C15"/>
    <w:rsid w:val="00240B4D"/>
    <w:rsid w:val="00242B82"/>
    <w:rsid w:val="00246AC9"/>
    <w:rsid w:val="00252112"/>
    <w:rsid w:val="00252F50"/>
    <w:rsid w:val="002539BB"/>
    <w:rsid w:val="00253B21"/>
    <w:rsid w:val="0025414F"/>
    <w:rsid w:val="002571E9"/>
    <w:rsid w:val="00260E41"/>
    <w:rsid w:val="002629C5"/>
    <w:rsid w:val="00262A98"/>
    <w:rsid w:val="00264B26"/>
    <w:rsid w:val="00267906"/>
    <w:rsid w:val="00267E88"/>
    <w:rsid w:val="00272D9D"/>
    <w:rsid w:val="00292126"/>
    <w:rsid w:val="00297066"/>
    <w:rsid w:val="0029763B"/>
    <w:rsid w:val="002A277D"/>
    <w:rsid w:val="002A6054"/>
    <w:rsid w:val="002B4F5C"/>
    <w:rsid w:val="002B5E48"/>
    <w:rsid w:val="002C2668"/>
    <w:rsid w:val="002C4FEA"/>
    <w:rsid w:val="002C656A"/>
    <w:rsid w:val="002D0032"/>
    <w:rsid w:val="002D1E73"/>
    <w:rsid w:val="002D70EF"/>
    <w:rsid w:val="002D7383"/>
    <w:rsid w:val="002E0B87"/>
    <w:rsid w:val="002E0F9B"/>
    <w:rsid w:val="002E18A6"/>
    <w:rsid w:val="002E1EFC"/>
    <w:rsid w:val="002E7DCF"/>
    <w:rsid w:val="002F1B0E"/>
    <w:rsid w:val="002F5DD1"/>
    <w:rsid w:val="003057E3"/>
    <w:rsid w:val="003077A4"/>
    <w:rsid w:val="003119E1"/>
    <w:rsid w:val="00311F9C"/>
    <w:rsid w:val="003135FC"/>
    <w:rsid w:val="0031393A"/>
    <w:rsid w:val="00313CBC"/>
    <w:rsid w:val="00313CBF"/>
    <w:rsid w:val="003200CD"/>
    <w:rsid w:val="0032021E"/>
    <w:rsid w:val="003226F0"/>
    <w:rsid w:val="003243E3"/>
    <w:rsid w:val="0033078A"/>
    <w:rsid w:val="00331CE2"/>
    <w:rsid w:val="00333E96"/>
    <w:rsid w:val="00334F9D"/>
    <w:rsid w:val="00335D68"/>
    <w:rsid w:val="0033622F"/>
    <w:rsid w:val="0033687C"/>
    <w:rsid w:val="00337E76"/>
    <w:rsid w:val="00341537"/>
    <w:rsid w:val="00342934"/>
    <w:rsid w:val="00342A30"/>
    <w:rsid w:val="00342A86"/>
    <w:rsid w:val="00345BC2"/>
    <w:rsid w:val="00351B7D"/>
    <w:rsid w:val="003608EC"/>
    <w:rsid w:val="00361263"/>
    <w:rsid w:val="00361A8C"/>
    <w:rsid w:val="00366B6D"/>
    <w:rsid w:val="003673C0"/>
    <w:rsid w:val="00367579"/>
    <w:rsid w:val="00370E4F"/>
    <w:rsid w:val="00373713"/>
    <w:rsid w:val="003741CC"/>
    <w:rsid w:val="00376326"/>
    <w:rsid w:val="00377AEB"/>
    <w:rsid w:val="0038473B"/>
    <w:rsid w:val="003857C5"/>
    <w:rsid w:val="00385B1D"/>
    <w:rsid w:val="00387D9C"/>
    <w:rsid w:val="00390DB7"/>
    <w:rsid w:val="0039232D"/>
    <w:rsid w:val="00395858"/>
    <w:rsid w:val="003964A3"/>
    <w:rsid w:val="0039735D"/>
    <w:rsid w:val="003976AD"/>
    <w:rsid w:val="003B144B"/>
    <w:rsid w:val="003B3150"/>
    <w:rsid w:val="003C3715"/>
    <w:rsid w:val="003C4049"/>
    <w:rsid w:val="003C5382"/>
    <w:rsid w:val="003C7EE0"/>
    <w:rsid w:val="003D0AB9"/>
    <w:rsid w:val="003D4732"/>
    <w:rsid w:val="003E0A95"/>
    <w:rsid w:val="003E0E80"/>
    <w:rsid w:val="003E71B8"/>
    <w:rsid w:val="003F5BFA"/>
    <w:rsid w:val="00400DB4"/>
    <w:rsid w:val="004045B4"/>
    <w:rsid w:val="00404CA4"/>
    <w:rsid w:val="004079FE"/>
    <w:rsid w:val="00410407"/>
    <w:rsid w:val="00410E4D"/>
    <w:rsid w:val="00411129"/>
    <w:rsid w:val="0041667A"/>
    <w:rsid w:val="00420CB1"/>
    <w:rsid w:val="00421708"/>
    <w:rsid w:val="004221B0"/>
    <w:rsid w:val="004230E2"/>
    <w:rsid w:val="00423E56"/>
    <w:rsid w:val="00425301"/>
    <w:rsid w:val="00431277"/>
    <w:rsid w:val="0043343B"/>
    <w:rsid w:val="0043717D"/>
    <w:rsid w:val="00440722"/>
    <w:rsid w:val="00444454"/>
    <w:rsid w:val="004460C6"/>
    <w:rsid w:val="00446408"/>
    <w:rsid w:val="004518F8"/>
    <w:rsid w:val="00456CFA"/>
    <w:rsid w:val="00460ADC"/>
    <w:rsid w:val="00465DC6"/>
    <w:rsid w:val="00472AC5"/>
    <w:rsid w:val="0047544F"/>
    <w:rsid w:val="00477415"/>
    <w:rsid w:val="00483E37"/>
    <w:rsid w:val="00485E85"/>
    <w:rsid w:val="00490E03"/>
    <w:rsid w:val="004913E2"/>
    <w:rsid w:val="004A3E23"/>
    <w:rsid w:val="004B2B44"/>
    <w:rsid w:val="004B34E1"/>
    <w:rsid w:val="004B4FC1"/>
    <w:rsid w:val="004B51DF"/>
    <w:rsid w:val="004B62F3"/>
    <w:rsid w:val="004C1C47"/>
    <w:rsid w:val="004C23F9"/>
    <w:rsid w:val="004C4705"/>
    <w:rsid w:val="004D0638"/>
    <w:rsid w:val="004D09A2"/>
    <w:rsid w:val="004D7499"/>
    <w:rsid w:val="004D76E3"/>
    <w:rsid w:val="004E438A"/>
    <w:rsid w:val="004E4770"/>
    <w:rsid w:val="004E598B"/>
    <w:rsid w:val="004F15C9"/>
    <w:rsid w:val="004F1DE8"/>
    <w:rsid w:val="004F28FE"/>
    <w:rsid w:val="004F2AA1"/>
    <w:rsid w:val="004F4078"/>
    <w:rsid w:val="005001D7"/>
    <w:rsid w:val="00512AF6"/>
    <w:rsid w:val="00520E43"/>
    <w:rsid w:val="00522306"/>
    <w:rsid w:val="005232A4"/>
    <w:rsid w:val="00523C81"/>
    <w:rsid w:val="00525360"/>
    <w:rsid w:val="00527E87"/>
    <w:rsid w:val="0053572A"/>
    <w:rsid w:val="00535B6C"/>
    <w:rsid w:val="00536A0D"/>
    <w:rsid w:val="00536F45"/>
    <w:rsid w:val="0053778A"/>
    <w:rsid w:val="005433DA"/>
    <w:rsid w:val="00543B88"/>
    <w:rsid w:val="00543F66"/>
    <w:rsid w:val="00545C63"/>
    <w:rsid w:val="00554136"/>
    <w:rsid w:val="00554A7A"/>
    <w:rsid w:val="0055582F"/>
    <w:rsid w:val="00555E75"/>
    <w:rsid w:val="00556532"/>
    <w:rsid w:val="00563C57"/>
    <w:rsid w:val="00564AF0"/>
    <w:rsid w:val="005659A0"/>
    <w:rsid w:val="0056613C"/>
    <w:rsid w:val="00566672"/>
    <w:rsid w:val="005719F7"/>
    <w:rsid w:val="005814A1"/>
    <w:rsid w:val="00583FE4"/>
    <w:rsid w:val="00585F24"/>
    <w:rsid w:val="00591912"/>
    <w:rsid w:val="00593208"/>
    <w:rsid w:val="00593FDF"/>
    <w:rsid w:val="005961F4"/>
    <w:rsid w:val="005A309A"/>
    <w:rsid w:val="005B00BB"/>
    <w:rsid w:val="005B1949"/>
    <w:rsid w:val="005B239C"/>
    <w:rsid w:val="005B3A3F"/>
    <w:rsid w:val="005B47D8"/>
    <w:rsid w:val="005B6C91"/>
    <w:rsid w:val="005D0E24"/>
    <w:rsid w:val="005D3432"/>
    <w:rsid w:val="005D3A33"/>
    <w:rsid w:val="005D7622"/>
    <w:rsid w:val="005D7EB5"/>
    <w:rsid w:val="005E2BC1"/>
    <w:rsid w:val="005F14C7"/>
    <w:rsid w:val="005F163B"/>
    <w:rsid w:val="005F437E"/>
    <w:rsid w:val="0060063B"/>
    <w:rsid w:val="00601F27"/>
    <w:rsid w:val="00603200"/>
    <w:rsid w:val="00606CD5"/>
    <w:rsid w:val="00607610"/>
    <w:rsid w:val="00612CDD"/>
    <w:rsid w:val="00613331"/>
    <w:rsid w:val="00620595"/>
    <w:rsid w:val="006233EA"/>
    <w:rsid w:val="0062403D"/>
    <w:rsid w:val="00625827"/>
    <w:rsid w:val="00627C21"/>
    <w:rsid w:val="00633597"/>
    <w:rsid w:val="00633BBD"/>
    <w:rsid w:val="00634FEB"/>
    <w:rsid w:val="006377AA"/>
    <w:rsid w:val="0064460B"/>
    <w:rsid w:val="0064589F"/>
    <w:rsid w:val="006473E5"/>
    <w:rsid w:val="00650049"/>
    <w:rsid w:val="00655C4C"/>
    <w:rsid w:val="0066227B"/>
    <w:rsid w:val="00662B56"/>
    <w:rsid w:val="00666FD6"/>
    <w:rsid w:val="00671041"/>
    <w:rsid w:val="006805EE"/>
    <w:rsid w:val="00681AC4"/>
    <w:rsid w:val="0068419B"/>
    <w:rsid w:val="0068443F"/>
    <w:rsid w:val="00686CF3"/>
    <w:rsid w:val="0068708E"/>
    <w:rsid w:val="0069181E"/>
    <w:rsid w:val="00694662"/>
    <w:rsid w:val="006A2F5D"/>
    <w:rsid w:val="006A4F5F"/>
    <w:rsid w:val="006A5656"/>
    <w:rsid w:val="006B1508"/>
    <w:rsid w:val="006B2856"/>
    <w:rsid w:val="006B3E85"/>
    <w:rsid w:val="006B4626"/>
    <w:rsid w:val="006B4F95"/>
    <w:rsid w:val="006B68FE"/>
    <w:rsid w:val="006C1E43"/>
    <w:rsid w:val="006C2ED2"/>
    <w:rsid w:val="006C47D6"/>
    <w:rsid w:val="006C63B2"/>
    <w:rsid w:val="006C760F"/>
    <w:rsid w:val="006C7A99"/>
    <w:rsid w:val="006D3068"/>
    <w:rsid w:val="006E7D0B"/>
    <w:rsid w:val="006F0B7C"/>
    <w:rsid w:val="006F468C"/>
    <w:rsid w:val="0070377D"/>
    <w:rsid w:val="00711F19"/>
    <w:rsid w:val="00712961"/>
    <w:rsid w:val="007168DA"/>
    <w:rsid w:val="007177B8"/>
    <w:rsid w:val="0072070C"/>
    <w:rsid w:val="007212A4"/>
    <w:rsid w:val="007222DF"/>
    <w:rsid w:val="00723843"/>
    <w:rsid w:val="0073068A"/>
    <w:rsid w:val="00733853"/>
    <w:rsid w:val="00740845"/>
    <w:rsid w:val="00740BCF"/>
    <w:rsid w:val="0074104A"/>
    <w:rsid w:val="0074158A"/>
    <w:rsid w:val="00751EBB"/>
    <w:rsid w:val="007608A7"/>
    <w:rsid w:val="00761642"/>
    <w:rsid w:val="00772240"/>
    <w:rsid w:val="007771C3"/>
    <w:rsid w:val="00783D35"/>
    <w:rsid w:val="00785D58"/>
    <w:rsid w:val="00790598"/>
    <w:rsid w:val="00790A15"/>
    <w:rsid w:val="00791C7F"/>
    <w:rsid w:val="007A183E"/>
    <w:rsid w:val="007A70DB"/>
    <w:rsid w:val="007B2D20"/>
    <w:rsid w:val="007C057B"/>
    <w:rsid w:val="007C1151"/>
    <w:rsid w:val="007C134E"/>
    <w:rsid w:val="007C25EB"/>
    <w:rsid w:val="007C2A09"/>
    <w:rsid w:val="007C4B6F"/>
    <w:rsid w:val="007C5BB2"/>
    <w:rsid w:val="007D409C"/>
    <w:rsid w:val="007D58C3"/>
    <w:rsid w:val="007E0069"/>
    <w:rsid w:val="007E42DF"/>
    <w:rsid w:val="007F7AE2"/>
    <w:rsid w:val="007F7D83"/>
    <w:rsid w:val="00800AA9"/>
    <w:rsid w:val="008020E6"/>
    <w:rsid w:val="00803B42"/>
    <w:rsid w:val="00810134"/>
    <w:rsid w:val="008110B3"/>
    <w:rsid w:val="0081181C"/>
    <w:rsid w:val="00824542"/>
    <w:rsid w:val="00824767"/>
    <w:rsid w:val="008350F0"/>
    <w:rsid w:val="00835734"/>
    <w:rsid w:val="00836981"/>
    <w:rsid w:val="0084029C"/>
    <w:rsid w:val="00845940"/>
    <w:rsid w:val="00846F45"/>
    <w:rsid w:val="00851F1C"/>
    <w:rsid w:val="008536E7"/>
    <w:rsid w:val="00854A82"/>
    <w:rsid w:val="008571C0"/>
    <w:rsid w:val="00860C12"/>
    <w:rsid w:val="00870921"/>
    <w:rsid w:val="00872ADD"/>
    <w:rsid w:val="0087371C"/>
    <w:rsid w:val="00873A37"/>
    <w:rsid w:val="008755BF"/>
    <w:rsid w:val="008A48A0"/>
    <w:rsid w:val="008A4F9F"/>
    <w:rsid w:val="008B2637"/>
    <w:rsid w:val="008B44DF"/>
    <w:rsid w:val="008B4C53"/>
    <w:rsid w:val="008C3171"/>
    <w:rsid w:val="008C3FF0"/>
    <w:rsid w:val="008C4FDB"/>
    <w:rsid w:val="008C6A0E"/>
    <w:rsid w:val="008C73DE"/>
    <w:rsid w:val="008D0E4C"/>
    <w:rsid w:val="008D1556"/>
    <w:rsid w:val="008D258D"/>
    <w:rsid w:val="008E0129"/>
    <w:rsid w:val="008E1412"/>
    <w:rsid w:val="008E1575"/>
    <w:rsid w:val="008E1BA2"/>
    <w:rsid w:val="008E32BD"/>
    <w:rsid w:val="008F0C53"/>
    <w:rsid w:val="008F1045"/>
    <w:rsid w:val="008F169A"/>
    <w:rsid w:val="008F20FD"/>
    <w:rsid w:val="008F2A2C"/>
    <w:rsid w:val="008F2AAB"/>
    <w:rsid w:val="008F4708"/>
    <w:rsid w:val="009035D6"/>
    <w:rsid w:val="0090479F"/>
    <w:rsid w:val="009107D7"/>
    <w:rsid w:val="00911E95"/>
    <w:rsid w:val="00915E92"/>
    <w:rsid w:val="009170B9"/>
    <w:rsid w:val="009230EE"/>
    <w:rsid w:val="00923A99"/>
    <w:rsid w:val="00941FAB"/>
    <w:rsid w:val="00952982"/>
    <w:rsid w:val="00955552"/>
    <w:rsid w:val="00955A6B"/>
    <w:rsid w:val="0096210A"/>
    <w:rsid w:val="00962216"/>
    <w:rsid w:val="00966541"/>
    <w:rsid w:val="0097248C"/>
    <w:rsid w:val="0097577F"/>
    <w:rsid w:val="00975897"/>
    <w:rsid w:val="00976A36"/>
    <w:rsid w:val="00980F1C"/>
    <w:rsid w:val="00981808"/>
    <w:rsid w:val="00992940"/>
    <w:rsid w:val="00995111"/>
    <w:rsid w:val="009962C8"/>
    <w:rsid w:val="009B606B"/>
    <w:rsid w:val="009C0173"/>
    <w:rsid w:val="009D26CC"/>
    <w:rsid w:val="009D42F2"/>
    <w:rsid w:val="009D44A2"/>
    <w:rsid w:val="009D4AD3"/>
    <w:rsid w:val="009D5329"/>
    <w:rsid w:val="009E0F44"/>
    <w:rsid w:val="009E2810"/>
    <w:rsid w:val="009E3798"/>
    <w:rsid w:val="009E3B08"/>
    <w:rsid w:val="009E3C92"/>
    <w:rsid w:val="009E7011"/>
    <w:rsid w:val="009F155F"/>
    <w:rsid w:val="009F4DB9"/>
    <w:rsid w:val="009F7519"/>
    <w:rsid w:val="00A00934"/>
    <w:rsid w:val="00A014FB"/>
    <w:rsid w:val="00A04FF1"/>
    <w:rsid w:val="00A058E4"/>
    <w:rsid w:val="00A10B81"/>
    <w:rsid w:val="00A13B18"/>
    <w:rsid w:val="00A2712D"/>
    <w:rsid w:val="00A31C49"/>
    <w:rsid w:val="00A34823"/>
    <w:rsid w:val="00A35BCB"/>
    <w:rsid w:val="00A4243F"/>
    <w:rsid w:val="00A449F0"/>
    <w:rsid w:val="00A463C6"/>
    <w:rsid w:val="00A4706F"/>
    <w:rsid w:val="00A50C40"/>
    <w:rsid w:val="00A522BB"/>
    <w:rsid w:val="00A52DAE"/>
    <w:rsid w:val="00A55A0B"/>
    <w:rsid w:val="00A5624C"/>
    <w:rsid w:val="00A61B95"/>
    <w:rsid w:val="00A643CB"/>
    <w:rsid w:val="00A6466D"/>
    <w:rsid w:val="00A66F0F"/>
    <w:rsid w:val="00A73749"/>
    <w:rsid w:val="00A74713"/>
    <w:rsid w:val="00A7678F"/>
    <w:rsid w:val="00A8295C"/>
    <w:rsid w:val="00A900EA"/>
    <w:rsid w:val="00A93B2D"/>
    <w:rsid w:val="00AB1F5C"/>
    <w:rsid w:val="00AB2CF5"/>
    <w:rsid w:val="00AB3E4D"/>
    <w:rsid w:val="00AB6808"/>
    <w:rsid w:val="00AC4FDE"/>
    <w:rsid w:val="00AC5E4B"/>
    <w:rsid w:val="00AD2041"/>
    <w:rsid w:val="00AD57C2"/>
    <w:rsid w:val="00AE08A1"/>
    <w:rsid w:val="00AE21E8"/>
    <w:rsid w:val="00AE4254"/>
    <w:rsid w:val="00AE525C"/>
    <w:rsid w:val="00AE54AA"/>
    <w:rsid w:val="00AE58FF"/>
    <w:rsid w:val="00AE7765"/>
    <w:rsid w:val="00AE7C7B"/>
    <w:rsid w:val="00AF03BC"/>
    <w:rsid w:val="00B0234C"/>
    <w:rsid w:val="00B03AA5"/>
    <w:rsid w:val="00B07C42"/>
    <w:rsid w:val="00B112B8"/>
    <w:rsid w:val="00B132EE"/>
    <w:rsid w:val="00B33381"/>
    <w:rsid w:val="00B37882"/>
    <w:rsid w:val="00B37B4A"/>
    <w:rsid w:val="00B407CF"/>
    <w:rsid w:val="00B43DCD"/>
    <w:rsid w:val="00B47B10"/>
    <w:rsid w:val="00B529CE"/>
    <w:rsid w:val="00B52A4D"/>
    <w:rsid w:val="00B52DD7"/>
    <w:rsid w:val="00B537DB"/>
    <w:rsid w:val="00B65278"/>
    <w:rsid w:val="00B6637F"/>
    <w:rsid w:val="00B70293"/>
    <w:rsid w:val="00B705E0"/>
    <w:rsid w:val="00B7440B"/>
    <w:rsid w:val="00B77539"/>
    <w:rsid w:val="00B77C6F"/>
    <w:rsid w:val="00B9048C"/>
    <w:rsid w:val="00B91C2D"/>
    <w:rsid w:val="00B92710"/>
    <w:rsid w:val="00B96A72"/>
    <w:rsid w:val="00BA2164"/>
    <w:rsid w:val="00BB0B29"/>
    <w:rsid w:val="00BB61EF"/>
    <w:rsid w:val="00BB785D"/>
    <w:rsid w:val="00BB7F45"/>
    <w:rsid w:val="00BC1CB7"/>
    <w:rsid w:val="00BC367A"/>
    <w:rsid w:val="00BE0837"/>
    <w:rsid w:val="00BE2330"/>
    <w:rsid w:val="00BE2758"/>
    <w:rsid w:val="00BE608B"/>
    <w:rsid w:val="00BE7E5C"/>
    <w:rsid w:val="00BF14AD"/>
    <w:rsid w:val="00BF744C"/>
    <w:rsid w:val="00C06A16"/>
    <w:rsid w:val="00C06FCB"/>
    <w:rsid w:val="00C1035E"/>
    <w:rsid w:val="00C112FB"/>
    <w:rsid w:val="00C1302F"/>
    <w:rsid w:val="00C16602"/>
    <w:rsid w:val="00C17D0D"/>
    <w:rsid w:val="00C23E2D"/>
    <w:rsid w:val="00C25F4A"/>
    <w:rsid w:val="00C312C8"/>
    <w:rsid w:val="00C348A3"/>
    <w:rsid w:val="00C40C80"/>
    <w:rsid w:val="00C43B4C"/>
    <w:rsid w:val="00C43F21"/>
    <w:rsid w:val="00C440B7"/>
    <w:rsid w:val="00C555AD"/>
    <w:rsid w:val="00C618F0"/>
    <w:rsid w:val="00C634D3"/>
    <w:rsid w:val="00C732FD"/>
    <w:rsid w:val="00C747DB"/>
    <w:rsid w:val="00C770F3"/>
    <w:rsid w:val="00C7717B"/>
    <w:rsid w:val="00C83739"/>
    <w:rsid w:val="00C90D86"/>
    <w:rsid w:val="00C91CF3"/>
    <w:rsid w:val="00C94FC7"/>
    <w:rsid w:val="00C95A8B"/>
    <w:rsid w:val="00CA4D83"/>
    <w:rsid w:val="00CC25B9"/>
    <w:rsid w:val="00CC3517"/>
    <w:rsid w:val="00CC3CAE"/>
    <w:rsid w:val="00CC6B05"/>
    <w:rsid w:val="00CC7C23"/>
    <w:rsid w:val="00CE0103"/>
    <w:rsid w:val="00CE2136"/>
    <w:rsid w:val="00CE26C7"/>
    <w:rsid w:val="00CF1BD0"/>
    <w:rsid w:val="00CF2F69"/>
    <w:rsid w:val="00CF36BE"/>
    <w:rsid w:val="00CF712C"/>
    <w:rsid w:val="00D130E2"/>
    <w:rsid w:val="00D152E0"/>
    <w:rsid w:val="00D16CEC"/>
    <w:rsid w:val="00D171E5"/>
    <w:rsid w:val="00D17E98"/>
    <w:rsid w:val="00D205C8"/>
    <w:rsid w:val="00D234C3"/>
    <w:rsid w:val="00D24D52"/>
    <w:rsid w:val="00D26AF9"/>
    <w:rsid w:val="00D37291"/>
    <w:rsid w:val="00D46143"/>
    <w:rsid w:val="00D47139"/>
    <w:rsid w:val="00D47232"/>
    <w:rsid w:val="00D644FA"/>
    <w:rsid w:val="00D6472E"/>
    <w:rsid w:val="00D7127E"/>
    <w:rsid w:val="00D724F3"/>
    <w:rsid w:val="00D74930"/>
    <w:rsid w:val="00D77149"/>
    <w:rsid w:val="00D80CF9"/>
    <w:rsid w:val="00D85581"/>
    <w:rsid w:val="00D93433"/>
    <w:rsid w:val="00D95546"/>
    <w:rsid w:val="00D9702B"/>
    <w:rsid w:val="00D974C2"/>
    <w:rsid w:val="00DA01F7"/>
    <w:rsid w:val="00DA2E56"/>
    <w:rsid w:val="00DA61A4"/>
    <w:rsid w:val="00DB1E92"/>
    <w:rsid w:val="00DB256D"/>
    <w:rsid w:val="00DB4E50"/>
    <w:rsid w:val="00DB6E23"/>
    <w:rsid w:val="00DC1073"/>
    <w:rsid w:val="00DC2E59"/>
    <w:rsid w:val="00DC3811"/>
    <w:rsid w:val="00DC5480"/>
    <w:rsid w:val="00DC565C"/>
    <w:rsid w:val="00DC6CD6"/>
    <w:rsid w:val="00DC729C"/>
    <w:rsid w:val="00DD0451"/>
    <w:rsid w:val="00DD2A80"/>
    <w:rsid w:val="00DE1C15"/>
    <w:rsid w:val="00DE3B87"/>
    <w:rsid w:val="00DE6D2C"/>
    <w:rsid w:val="00DF45F2"/>
    <w:rsid w:val="00DF4C39"/>
    <w:rsid w:val="00DF75BA"/>
    <w:rsid w:val="00E002A5"/>
    <w:rsid w:val="00E0146F"/>
    <w:rsid w:val="00E01537"/>
    <w:rsid w:val="00E0366A"/>
    <w:rsid w:val="00E05547"/>
    <w:rsid w:val="00E07831"/>
    <w:rsid w:val="00E0797A"/>
    <w:rsid w:val="00E100BE"/>
    <w:rsid w:val="00E10F4B"/>
    <w:rsid w:val="00E13CE5"/>
    <w:rsid w:val="00E15EE7"/>
    <w:rsid w:val="00E243D2"/>
    <w:rsid w:val="00E3706F"/>
    <w:rsid w:val="00E37B7C"/>
    <w:rsid w:val="00E40475"/>
    <w:rsid w:val="00E41DFE"/>
    <w:rsid w:val="00E424D1"/>
    <w:rsid w:val="00E441FA"/>
    <w:rsid w:val="00E44896"/>
    <w:rsid w:val="00E5437B"/>
    <w:rsid w:val="00E57A3A"/>
    <w:rsid w:val="00E61ADE"/>
    <w:rsid w:val="00E61B04"/>
    <w:rsid w:val="00E6371A"/>
    <w:rsid w:val="00E64CFC"/>
    <w:rsid w:val="00E65C0B"/>
    <w:rsid w:val="00E65D71"/>
    <w:rsid w:val="00E664FB"/>
    <w:rsid w:val="00E6655B"/>
    <w:rsid w:val="00E66BD8"/>
    <w:rsid w:val="00E734A6"/>
    <w:rsid w:val="00E73F43"/>
    <w:rsid w:val="00E75C16"/>
    <w:rsid w:val="00E85D86"/>
    <w:rsid w:val="00E9185D"/>
    <w:rsid w:val="00E945D6"/>
    <w:rsid w:val="00EA211A"/>
    <w:rsid w:val="00EA4FE4"/>
    <w:rsid w:val="00EA5068"/>
    <w:rsid w:val="00EB031A"/>
    <w:rsid w:val="00EB0BB5"/>
    <w:rsid w:val="00EB1298"/>
    <w:rsid w:val="00EB1666"/>
    <w:rsid w:val="00EB347C"/>
    <w:rsid w:val="00EB46BF"/>
    <w:rsid w:val="00EB613E"/>
    <w:rsid w:val="00EB6C6D"/>
    <w:rsid w:val="00EC084C"/>
    <w:rsid w:val="00EC0EFA"/>
    <w:rsid w:val="00EC2A16"/>
    <w:rsid w:val="00EC45CF"/>
    <w:rsid w:val="00EC476C"/>
    <w:rsid w:val="00EC4EC2"/>
    <w:rsid w:val="00ED148F"/>
    <w:rsid w:val="00EF261A"/>
    <w:rsid w:val="00EF3F45"/>
    <w:rsid w:val="00EF6FCF"/>
    <w:rsid w:val="00F01CDF"/>
    <w:rsid w:val="00F04424"/>
    <w:rsid w:val="00F04AE6"/>
    <w:rsid w:val="00F06F1A"/>
    <w:rsid w:val="00F145B2"/>
    <w:rsid w:val="00F1627C"/>
    <w:rsid w:val="00F1628B"/>
    <w:rsid w:val="00F24CAB"/>
    <w:rsid w:val="00F25DFA"/>
    <w:rsid w:val="00F37061"/>
    <w:rsid w:val="00F40646"/>
    <w:rsid w:val="00F43553"/>
    <w:rsid w:val="00F46152"/>
    <w:rsid w:val="00F50B13"/>
    <w:rsid w:val="00F539E9"/>
    <w:rsid w:val="00F61D61"/>
    <w:rsid w:val="00F63839"/>
    <w:rsid w:val="00F67196"/>
    <w:rsid w:val="00F75550"/>
    <w:rsid w:val="00F7715A"/>
    <w:rsid w:val="00F81E6B"/>
    <w:rsid w:val="00F82F9C"/>
    <w:rsid w:val="00F8798B"/>
    <w:rsid w:val="00F911D9"/>
    <w:rsid w:val="00F937B6"/>
    <w:rsid w:val="00F9400E"/>
    <w:rsid w:val="00F9407C"/>
    <w:rsid w:val="00F947E6"/>
    <w:rsid w:val="00F9572F"/>
    <w:rsid w:val="00F962E4"/>
    <w:rsid w:val="00FA3E3C"/>
    <w:rsid w:val="00FA712F"/>
    <w:rsid w:val="00FB0239"/>
    <w:rsid w:val="00FB090D"/>
    <w:rsid w:val="00FB4752"/>
    <w:rsid w:val="00FC0084"/>
    <w:rsid w:val="00FC4D60"/>
    <w:rsid w:val="00FC4F95"/>
    <w:rsid w:val="00FC6822"/>
    <w:rsid w:val="00FD0D5A"/>
    <w:rsid w:val="00FD3D56"/>
    <w:rsid w:val="00FD4BC1"/>
    <w:rsid w:val="00FD6C1B"/>
    <w:rsid w:val="00FE2AC0"/>
    <w:rsid w:val="00FF6395"/>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2054"/>
    <o:shapelayout v:ext="edit">
      <o:idmap v:ext="edit" data="2"/>
    </o:shapelayout>
  </w:shapeDefaults>
  <w:decimalSymbol w:val=","/>
  <w:listSeparator w:val=";"/>
  <w14:docId w14:val="6D1161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DE3B87"/>
    <w:rPr>
      <w:rFonts w:ascii="Century Gothic" w:eastAsiaTheme="majorEastAsia" w:hAnsi="Century Gothic" w:cstheme="majorHAnsi"/>
      <w:b/>
      <w:color w:val="000000" w:themeColor="text1"/>
      <w:sz w:val="28"/>
      <w:szCs w:val="26"/>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semiHidden/>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semiHidden/>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jpg"/><Relationship Id="rId13" Type="http://schemas.openxmlformats.org/officeDocument/2006/relationships/hyperlink" Target="https://www.elibrary.imf.org/downloadpdf/view/journals/002/2024/347/article-A001-en.pdf" TargetMode="External"/><Relationship Id="rId18" Type="http://schemas.openxmlformats.org/officeDocument/2006/relationships/hyperlink" Target="https://www.kansanopistot.fi/wp-content/uploads/2020/04/Maahanmuuttajien-lukutaitokoulutus.pdf" TargetMode="External"/><Relationship Id="rId26" Type="http://schemas.openxmlformats.org/officeDocument/2006/relationships/glossaryDocument" Target="glossary/document.xml"/><Relationship Id="rId3" Type="http://schemas.openxmlformats.org/officeDocument/2006/relationships/styles" Target="styles.xml"/><Relationship Id="rId21" Type="http://schemas.openxmlformats.org/officeDocument/2006/relationships/image" Target="media/image2.png"/><Relationship Id="rId7" Type="http://schemas.openxmlformats.org/officeDocument/2006/relationships/endnotes" Target="endnotes.xml"/><Relationship Id="rId12" Type="http://schemas.openxmlformats.org/officeDocument/2006/relationships/hyperlink" Target="https://www.researchgate.net/publication/383336747_Rapid_Learning_for_Lasting_Change_Accelerated_Basic_Education_in_Post-Conflict_Somalia/download?_tp=eyJjb250ZXh0Ijp7ImZpcnN0UGFnZSI6Il9kaXJlY3QiLCJwYWdlIjoiX2RpcmVjdCJ9fQ" TargetMode="External"/><Relationship Id="rId17" Type="http://schemas.openxmlformats.org/officeDocument/2006/relationships/hyperlink" Target="https://www.oise.utoronto.ca/escape-projects/international-curriculum-comparison/somalia" TargetMode="External"/><Relationship Id="rId25"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hyperlink" Target="https://www.ijeast.com/IJEAST-Paper?file=61-66%2CTesma609%2CIJEAST.pdf" TargetMode="External"/><Relationship Id="rId20" Type="http://schemas.openxmlformats.org/officeDocument/2006/relationships/hyperlink" Target="https://documents1.worldbank.org/curated/en/170441555384006708/pdf/Education-Programmatic-Technical-Assistance-Education-in-Federal-Systems-Lessons-from-Selected-Countries-for-Somalia.pdf" TargetMode="External"/><Relationship Id="rId29"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doi.org/10.1080/2331186X.2024.2442189" TargetMode="External"/><Relationship Id="rId24" Type="http://schemas.openxmlformats.org/officeDocument/2006/relationships/footer" Target="footer1.xml"/><Relationship Id="rId32" Type="http://schemas.openxmlformats.org/officeDocument/2006/relationships/customXml" Target="../customXml/item6.xml"/><Relationship Id="rId5" Type="http://schemas.openxmlformats.org/officeDocument/2006/relationships/webSettings" Target="webSettings.xml"/><Relationship Id="rId15" Type="http://schemas.openxmlformats.org/officeDocument/2006/relationships/hyperlink" Target="https://www.globalpartnership.org/node/document/download?file=sites/default/files/2018-07-gpe-somaliland-esp-2017-2021.pdf" TargetMode="External"/><Relationship Id="rId23" Type="http://schemas.openxmlformats.org/officeDocument/2006/relationships/header" Target="header2.xml"/><Relationship Id="rId28" Type="http://schemas.openxmlformats.org/officeDocument/2006/relationships/customXml" Target="../customXml/item2.xml"/><Relationship Id="rId10" Type="http://schemas.openxmlformats.org/officeDocument/2006/relationships/hyperlink" Target="https://heritageinstitute.org/wp-content/uploads/2021/01/Education-HCDM-REPORT-.pdf" TargetMode="External"/><Relationship Id="rId19" Type="http://schemas.openxmlformats.org/officeDocument/2006/relationships/hyperlink" Target="https://www.researchgate.net/publication/345580096_Education_from_the_Bottom_Up_UNICEF's_Education_Programme_in_Somalia" TargetMode="External"/><Relationship Id="rId31"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s://www.aacrao.org/edge/country/somalia/" TargetMode="External"/><Relationship Id="rId14" Type="http://schemas.openxmlformats.org/officeDocument/2006/relationships/hyperlink" Target="https://www.tandfonline.com/doi/epdf/10.1080/2331186X.2022.2152545?needAccess=true" TargetMode="External"/><Relationship Id="rId22" Type="http://schemas.openxmlformats.org/officeDocument/2006/relationships/header" Target="header1.xml"/><Relationship Id="rId27" Type="http://schemas.openxmlformats.org/officeDocument/2006/relationships/theme" Target="theme/theme1.xml"/><Relationship Id="rId30" Type="http://schemas.openxmlformats.org/officeDocument/2006/relationships/customXml" Target="../customXml/item4.xml"/></Relationships>
</file>

<file path=word/_rels/footer1.xml.rels><?xml version="1.0" encoding="UTF-8" standalone="yes"?>
<Relationships xmlns="http://schemas.openxmlformats.org/package/2006/relationships"><Relationship Id="rId1" Type="http://schemas.openxmlformats.org/officeDocument/2006/relationships/image" Target="media/image5.png"/></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MIGMIGFLS010.intermincore.root\vol1$\projekti\migmiggumig005\Asiakirjapohjat\Maatietopalvelu%20kyselyvastau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28191722900435EB9767CE90E9A7531"/>
        <w:category>
          <w:name w:val="Yleiset"/>
          <w:gallery w:val="placeholder"/>
        </w:category>
        <w:types>
          <w:type w:val="bbPlcHdr"/>
        </w:types>
        <w:behaviors>
          <w:behavior w:val="content"/>
        </w:behaviors>
        <w:guid w:val="{A4201BB1-B87F-4C88-A517-D5B608F42136}"/>
      </w:docPartPr>
      <w:docPartBody>
        <w:p w:rsidR="00B6472C" w:rsidRDefault="00B6472C">
          <w:pPr>
            <w:pStyle w:val="228191722900435EB9767CE90E9A7531"/>
          </w:pPr>
          <w:r w:rsidRPr="00AA10D2">
            <w:rPr>
              <w:rStyle w:val="Paikkamerkkiteksti"/>
            </w:rPr>
            <w:t>Kirjoita tekstiä napsauttamalla tai napauttamalla tätä.</w:t>
          </w:r>
        </w:p>
      </w:docPartBody>
    </w:docPart>
    <w:docPart>
      <w:docPartPr>
        <w:name w:val="CFA3870F498B4A2CA44B30B3703E56FC"/>
        <w:category>
          <w:name w:val="Yleiset"/>
          <w:gallery w:val="placeholder"/>
        </w:category>
        <w:types>
          <w:type w:val="bbPlcHdr"/>
        </w:types>
        <w:behaviors>
          <w:behavior w:val="content"/>
        </w:behaviors>
        <w:guid w:val="{44E7C012-CB87-4A94-BA21-54704284C365}"/>
      </w:docPartPr>
      <w:docPartBody>
        <w:p w:rsidR="00B6472C" w:rsidRDefault="00B6472C">
          <w:pPr>
            <w:pStyle w:val="CFA3870F498B4A2CA44B30B3703E56FC"/>
          </w:pPr>
          <w:r w:rsidRPr="00AA10D2">
            <w:rPr>
              <w:rStyle w:val="Paikkamerkkiteksti"/>
            </w:rPr>
            <w:t>Kirjoita tekstiä napsauttamalla tai napauttamalla tätä.</w:t>
          </w:r>
        </w:p>
      </w:docPartBody>
    </w:docPart>
    <w:docPart>
      <w:docPartPr>
        <w:name w:val="33076A8A84F24D08A5930AA63E712BD3"/>
        <w:category>
          <w:name w:val="Yleiset"/>
          <w:gallery w:val="placeholder"/>
        </w:category>
        <w:types>
          <w:type w:val="bbPlcHdr"/>
        </w:types>
        <w:behaviors>
          <w:behavior w:val="content"/>
        </w:behaviors>
        <w:guid w:val="{63D9C18F-F65E-4EBF-B4D1-F2B67C640A5A}"/>
      </w:docPartPr>
      <w:docPartBody>
        <w:p w:rsidR="00B6472C" w:rsidRDefault="00B6472C">
          <w:pPr>
            <w:pStyle w:val="33076A8A84F24D08A5930AA63E712BD3"/>
          </w:pPr>
          <w:r w:rsidRPr="00810134">
            <w:rPr>
              <w:rStyle w:val="Paikkamerkkiteksti"/>
              <w:lang w:val="en-GB"/>
            </w:rPr>
            <w:t>.</w:t>
          </w:r>
        </w:p>
      </w:docPartBody>
    </w:docPart>
    <w:docPart>
      <w:docPartPr>
        <w:name w:val="964F02AE38D14A5D8DC3B4D8670EA191"/>
        <w:category>
          <w:name w:val="Yleiset"/>
          <w:gallery w:val="placeholder"/>
        </w:category>
        <w:types>
          <w:type w:val="bbPlcHdr"/>
        </w:types>
        <w:behaviors>
          <w:behavior w:val="content"/>
        </w:behaviors>
        <w:guid w:val="{520CC724-7676-4942-8882-B40253407104}"/>
      </w:docPartPr>
      <w:docPartBody>
        <w:p w:rsidR="00B6472C" w:rsidRDefault="00B6472C">
          <w:pPr>
            <w:pStyle w:val="964F02AE38D14A5D8DC3B4D8670EA191"/>
          </w:pPr>
          <w:r w:rsidRPr="00AA10D2">
            <w:rPr>
              <w:rStyle w:val="Paikkamerkkiteksti"/>
            </w:rPr>
            <w:t>Kirjoita tekstiä napsauttamalla tai napauttamalla tätä.</w:t>
          </w:r>
        </w:p>
      </w:docPartBody>
    </w:docPart>
    <w:docPart>
      <w:docPartPr>
        <w:name w:val="16C86CB967444B7CB153A38A000169FD"/>
        <w:category>
          <w:name w:val="Yleiset"/>
          <w:gallery w:val="placeholder"/>
        </w:category>
        <w:types>
          <w:type w:val="bbPlcHdr"/>
        </w:types>
        <w:behaviors>
          <w:behavior w:val="content"/>
        </w:behaviors>
        <w:guid w:val="{AF5F1605-350B-4DC3-82FC-C6DB924B3A0B}"/>
      </w:docPartPr>
      <w:docPartBody>
        <w:p w:rsidR="00B6472C" w:rsidRDefault="00B6472C">
          <w:pPr>
            <w:pStyle w:val="16C86CB967444B7CB153A38A000169FD"/>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6472C"/>
    <w:rsid w:val="00004BC1"/>
    <w:rsid w:val="00026A1E"/>
    <w:rsid w:val="00031E45"/>
    <w:rsid w:val="000E7002"/>
    <w:rsid w:val="00176096"/>
    <w:rsid w:val="001B0F7D"/>
    <w:rsid w:val="003741CC"/>
    <w:rsid w:val="00391B12"/>
    <w:rsid w:val="003E0E80"/>
    <w:rsid w:val="00522306"/>
    <w:rsid w:val="00564AF0"/>
    <w:rsid w:val="005659A0"/>
    <w:rsid w:val="00593FDF"/>
    <w:rsid w:val="005B460B"/>
    <w:rsid w:val="005D09D5"/>
    <w:rsid w:val="006805EE"/>
    <w:rsid w:val="006B4F95"/>
    <w:rsid w:val="00790A15"/>
    <w:rsid w:val="008A4F9F"/>
    <w:rsid w:val="008F1045"/>
    <w:rsid w:val="009E2810"/>
    <w:rsid w:val="00AD6862"/>
    <w:rsid w:val="00B537DB"/>
    <w:rsid w:val="00B6472C"/>
    <w:rsid w:val="00B77539"/>
    <w:rsid w:val="00B9048C"/>
    <w:rsid w:val="00C90A3E"/>
    <w:rsid w:val="00D17E98"/>
    <w:rsid w:val="00D47139"/>
    <w:rsid w:val="00D644FA"/>
    <w:rsid w:val="00DA0133"/>
    <w:rsid w:val="00E2731A"/>
    <w:rsid w:val="00E41DFE"/>
    <w:rsid w:val="00F539E9"/>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fi-FI" w:eastAsia="fi-FI"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Pr>
      <w:color w:val="808080"/>
    </w:rPr>
  </w:style>
  <w:style w:type="paragraph" w:customStyle="1" w:styleId="228191722900435EB9767CE90E9A7531">
    <w:name w:val="228191722900435EB9767CE90E9A7531"/>
  </w:style>
  <w:style w:type="paragraph" w:customStyle="1" w:styleId="CFA3870F498B4A2CA44B30B3703E56FC">
    <w:name w:val="CFA3870F498B4A2CA44B30B3703E56FC"/>
  </w:style>
  <w:style w:type="paragraph" w:customStyle="1" w:styleId="33076A8A84F24D08A5930AA63E712BD3">
    <w:name w:val="33076A8A84F24D08A5930AA63E712BD3"/>
  </w:style>
  <w:style w:type="paragraph" w:customStyle="1" w:styleId="964F02AE38D14A5D8DC3B4D8670EA191">
    <w:name w:val="964F02AE38D14A5D8DC3B4D8670EA191"/>
  </w:style>
  <w:style w:type="paragraph" w:customStyle="1" w:styleId="16C86CB967444B7CB153A38A000169FD">
    <w:name w:val="16C86CB967444B7CB153A38A000169F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TEACHERS,WOMEN,TRAINING PROGRAMMES,COUNTRYSIDE,EDUCATION AND TRAINING,BASIC EDUCATION,BOYS,LITERACY,ISLAM,PRE-SCHOOL EDUCATION,EXAMINATIONS (DEGREES),TERTIARY EDUCATION,EDUCATIONAL FINANCE,SCHOOLS,CURRICULA,TEACHING MATERIALS,CONFLICTS,GIRLS</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Somalia</TermName>
          <TermId xmlns="http://schemas.microsoft.com/office/infopath/2007/PartnerControls">7bb6adea-bdaa-45da-b4d9-56c3ba79f00a</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2026-09-29T22:00:00+00:00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4</Value>
      <Value>29</Value>
      <Value>115</Value>
      <Value>1</Value>
      <Value>116</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96</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KT1415 
Päivämäärä: 30.9.2026.
Julkisuus: Julkinen 
Somalia / Somalian koulutusjärjestelmä(t), luku- ja kirjoitustaidottomuus
Somalia / The education system(s) of Somalia, illiteracy
Kysymykset
1. Millainen virallinen koulutusjärjestelmä Somaliassa on? Mitä kyseisen peruskoulutuksen sisällöstä tiedetään?
2. Toimiiko maassa muita, epävirallisia koulutusjärjestelmiä? Mitä niissä järjestettävästä opetuksesta tiedetään?
3. Opetetaanko Somalian virallisen koulutusjärjestelmän tai muiden epävirallisten koulutusjärjestelmien puitteissa luku- ja kirjoitustaitoa? Miten yleistä luku -ja kirjoitustaidottomuus maassa on ja mitkä seikat vaikuttavat siihen?
Questions
1. What is the official education system like in Somalia? What is known about the content of this basic education?’
2. Are there other, informal education systems operating in the country? What is known about the education provided in them?
3. Is literacy taught within Somalia's official education system or other informal</COIDocAbstract>
    <COIWSGroundsRejection xmlns="b5be3156-7e14-46bc-bfca-5c242eb3de3f" xsi:nil="true"/>
    <COIDocAuthors xmlns="e235e197-502c-49f1-8696-39d199cd5131">
      <Value>143</Value>
    </COIDocAuthors>
    <COIDocID xmlns="b5be3156-7e14-46bc-bfca-5c242eb3de3f">1117</COIDocID>
  </documentManagement>
</p:properties>
</file>

<file path=customXml/itemProps1.xml><?xml version="1.0" encoding="utf-8"?>
<ds:datastoreItem xmlns:ds="http://schemas.openxmlformats.org/officeDocument/2006/customXml" ds:itemID="{5CB781B3-6E08-40F5-91D6-9FCC03CEF0E5}">
  <ds:schemaRefs>
    <ds:schemaRef ds:uri="http://schemas.openxmlformats.org/officeDocument/2006/bibliography"/>
  </ds:schemaRefs>
</ds:datastoreItem>
</file>

<file path=customXml/itemProps2.xml><?xml version="1.0" encoding="utf-8"?>
<ds:datastoreItem xmlns:ds="http://schemas.openxmlformats.org/officeDocument/2006/customXml" ds:itemID="{85DA89E0-9766-4914-9309-245A32E78E44}"/>
</file>

<file path=customXml/itemProps3.xml><?xml version="1.0" encoding="utf-8"?>
<ds:datastoreItem xmlns:ds="http://schemas.openxmlformats.org/officeDocument/2006/customXml" ds:itemID="{FAFBC807-F9DB-4CD9-B0C3-DC672F7907B2}"/>
</file>

<file path=customXml/itemProps4.xml><?xml version="1.0" encoding="utf-8"?>
<ds:datastoreItem xmlns:ds="http://schemas.openxmlformats.org/officeDocument/2006/customXml" ds:itemID="{2EF3438D-14FC-4ACA-B8F3-C85364608399}"/>
</file>

<file path=customXml/itemProps5.xml><?xml version="1.0" encoding="utf-8"?>
<ds:datastoreItem xmlns:ds="http://schemas.openxmlformats.org/officeDocument/2006/customXml" ds:itemID="{1D897BB3-6A13-4C30-AD4E-24C772B9F8D8}"/>
</file>

<file path=customXml/itemProps6.xml><?xml version="1.0" encoding="utf-8"?>
<ds:datastoreItem xmlns:ds="http://schemas.openxmlformats.org/officeDocument/2006/customXml" ds:itemID="{941BA384-C307-4A1E-A058-6313CA7BA1B9}"/>
</file>

<file path=docProps/app.xml><?xml version="1.0" encoding="utf-8"?>
<Properties xmlns="http://schemas.openxmlformats.org/officeDocument/2006/extended-properties" xmlns:vt="http://schemas.openxmlformats.org/officeDocument/2006/docPropsVTypes">
  <Template>Maatietopalvelu kyselyvastaus.dotx</Template>
  <TotalTime>0</TotalTime>
  <Pages>16</Pages>
  <Words>5045</Words>
  <Characters>40868</Characters>
  <Application>Microsoft Office Word</Application>
  <DocSecurity>0</DocSecurity>
  <Lines>340</Lines>
  <Paragraphs>91</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
      <vt:lpstr/>
    </vt:vector>
  </TitlesOfParts>
  <LinksUpToDate>false</LinksUpToDate>
  <CharactersWithSpaces>45822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Somalia / Somalian koulutusjärjestelmä(t), luku- ja kirjoitustaidottomuus // Somalia / The education system(s) of Somalia, illiteracy</dc:title>
  <dc:creator/>
  <cp:lastModifiedBy/>
  <cp:revision>1</cp:revision>
  <dcterms:created xsi:type="dcterms:W3CDTF">2026-09-02T10:09:00Z</dcterms:created>
  <dcterms:modified xsi:type="dcterms:W3CDTF">2026-10-01T07:36:00Z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COIDocPublishersMM">
    <vt:lpwstr>115;#Maahanmuuttovirasto (MIGRI)|2e5f83a0-5a84-4a68-a064-ceb823ccc98a</vt:lpwstr>
  </property>
  <property fmtid="{D5CDD505-2E9C-101B-9397-08002B2CF9AE}" pid="4" name="COIDocAuthorsMM">
    <vt:lpwstr>116;#MAATIETOPALVELU|718956cb-5a02-48eb-badd-61c6fb0692f5</vt:lpwstr>
  </property>
  <property fmtid="{D5CDD505-2E9C-101B-9397-08002B2CF9AE}" pid="5" name="COIDocLanguageMM">
    <vt:lpwstr>1;#Finnish|d07062f0-7d8d-435b-93eb-e02c3282c9ee</vt:lpwstr>
  </property>
  <property fmtid="{D5CDD505-2E9C-101B-9397-08002B2CF9AE}" pid="6" name="COIDocTagsMM">
    <vt:lpwstr/>
  </property>
  <property fmtid="{D5CDD505-2E9C-101B-9397-08002B2CF9AE}" pid="7" name="COIDocOriginCountryMM">
    <vt:lpwstr>29;#Somalia|7bb6adea-bdaa-45da-b4d9-56c3ba79f00a</vt:lpwstr>
  </property>
  <property fmtid="{D5CDD505-2E9C-101B-9397-08002B2CF9AE}" pid="8" name="COIInformTypeMM">
    <vt:lpwstr>4;#Response to COI Query|74af11f0-82c2-4825-bd8f-d6b1cac3a3aa</vt:lpwstr>
  </property>
</Properties>
</file>