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559FEB4" w14:textId="77777777" w:rsidR="00873A37" w:rsidRDefault="00873A37" w:rsidP="00873A37">
      <w:pPr>
        <w:spacing w:after="0"/>
        <w:rPr>
          <w:rStyle w:val="Heading1Char"/>
          <w:rFonts w:eastAsiaTheme="minorHAnsi" w:cstheme="minorHAnsi"/>
          <w:color w:val="auto"/>
          <w:sz w:val="20"/>
          <w:szCs w:val="22"/>
        </w:rPr>
      </w:pPr>
      <w:r>
        <w:rPr>
          <w:rStyle w:val="Heading1Char"/>
          <w:rFonts w:eastAsiaTheme="minorHAnsi" w:cstheme="minorHAnsi"/>
          <w:color w:val="auto"/>
          <w:sz w:val="20"/>
          <w:szCs w:val="22"/>
        </w:rPr>
        <w:t>Maatietopalvelu</w:t>
      </w:r>
    </w:p>
    <w:p w14:paraId="788D1375" w14:textId="77777777" w:rsidR="00873A37" w:rsidRPr="00873A37" w:rsidRDefault="00873A37" w:rsidP="00873A37">
      <w:pPr>
        <w:spacing w:before="0"/>
        <w:rPr>
          <w:rStyle w:val="Heading1Char"/>
          <w:rFonts w:eastAsiaTheme="minorHAnsi" w:cstheme="minorHAnsi"/>
          <w:b w:val="0"/>
          <w:color w:val="auto"/>
          <w:sz w:val="20"/>
          <w:szCs w:val="22"/>
        </w:rPr>
      </w:pPr>
      <w:r>
        <w:rPr>
          <w:rStyle w:val="Heading1Char"/>
          <w:rFonts w:eastAsiaTheme="minorHAnsi" w:cstheme="minorHAnsi"/>
          <w:b w:val="0"/>
          <w:color w:val="auto"/>
          <w:sz w:val="20"/>
          <w:szCs w:val="22"/>
        </w:rPr>
        <w:t>Kyselyvastaus</w:t>
      </w:r>
    </w:p>
    <w:p w14:paraId="57306810" w14:textId="723768B6" w:rsidR="00800AA9" w:rsidRPr="00800AA9" w:rsidRDefault="00800AA9" w:rsidP="00C348A3">
      <w:pPr>
        <w:spacing w:before="0" w:after="0"/>
      </w:pPr>
      <w:r w:rsidRPr="00BB7F45">
        <w:rPr>
          <w:b/>
        </w:rPr>
        <w:t>Asiakirjan tunnus:</w:t>
      </w:r>
      <w:r>
        <w:t xml:space="preserve"> KT</w:t>
      </w:r>
      <w:r w:rsidR="00AD7D2C">
        <w:t>1436</w:t>
      </w:r>
    </w:p>
    <w:p w14:paraId="771511B0" w14:textId="39EB7A75" w:rsidR="00800AA9" w:rsidRDefault="00800AA9" w:rsidP="00C348A3">
      <w:pPr>
        <w:spacing w:before="0" w:after="0"/>
      </w:pPr>
      <w:r w:rsidRPr="00BB7F45">
        <w:rPr>
          <w:b/>
        </w:rPr>
        <w:t>Päivämäärä</w:t>
      </w:r>
      <w:r>
        <w:t xml:space="preserve">: </w:t>
      </w:r>
      <w:r w:rsidR="00AD7D2C">
        <w:t>2</w:t>
      </w:r>
      <w:r w:rsidR="00810134">
        <w:t>.</w:t>
      </w:r>
      <w:r w:rsidR="00AD7D2C">
        <w:t>10</w:t>
      </w:r>
      <w:r w:rsidR="00810134">
        <w:t>.</w:t>
      </w:r>
      <w:r w:rsidR="00AD7D2C">
        <w:t>2026</w:t>
      </w:r>
    </w:p>
    <w:p w14:paraId="7E549202" w14:textId="19C5AD4D" w:rsidR="00800AA9" w:rsidRPr="00800AA9" w:rsidRDefault="00800AA9" w:rsidP="00C348A3">
      <w:pPr>
        <w:spacing w:before="0"/>
        <w:rPr>
          <w:rStyle w:val="Heading1Char"/>
          <w:rFonts w:eastAsiaTheme="minorHAnsi" w:cstheme="minorHAnsi"/>
          <w:b w:val="0"/>
          <w:color w:val="auto"/>
          <w:sz w:val="20"/>
          <w:szCs w:val="22"/>
        </w:rPr>
      </w:pPr>
      <w:r w:rsidRPr="00BB7F45">
        <w:rPr>
          <w:b/>
        </w:rPr>
        <w:t>Julkisuus:</w:t>
      </w:r>
      <w:r>
        <w:t xml:space="preserve"> Julkinen </w:t>
      </w:r>
    </w:p>
    <w:p w14:paraId="0D724759" w14:textId="77777777" w:rsidR="00800AA9" w:rsidRPr="00633BBD" w:rsidRDefault="00064809" w:rsidP="00800AA9">
      <w:pPr>
        <w:rPr>
          <w:rStyle w:val="Heading1Char"/>
          <w:b w:val="0"/>
          <w:sz w:val="20"/>
          <w:szCs w:val="20"/>
        </w:rPr>
      </w:pPr>
      <w:r>
        <w:rPr>
          <w:b/>
        </w:rPr>
        <w:pict w14:anchorId="4B9F8F1D">
          <v:rect id="_x0000_i1025" style="width:0;height:1.5pt" o:hralign="center" o:hrstd="t" o:hr="t" fillcolor="#a0a0a0" stroked="f"/>
        </w:pict>
      </w:r>
    </w:p>
    <w:p w14:paraId="7427D51B" w14:textId="1D7DCD64" w:rsidR="008020E6" w:rsidRPr="00AD7D2C" w:rsidRDefault="00064809" w:rsidP="00543F66">
      <w:pPr>
        <w:pStyle w:val="POTSIKKO"/>
        <w:rPr>
          <w:rStyle w:val="Heading1Char"/>
          <w:rFonts w:cs="Times New Roman"/>
          <w:b/>
          <w:szCs w:val="28"/>
        </w:rPr>
      </w:pPr>
      <w:sdt>
        <w:sdtPr>
          <w:rPr>
            <w:rFonts w:ascii="Arial" w:eastAsiaTheme="majorEastAsia" w:hAnsi="Arial" w:cs="Arial"/>
            <w:b w:val="0"/>
            <w:bCs/>
            <w:kern w:val="36"/>
            <w:szCs w:val="28"/>
            <w:lang w:eastAsia="fi-FI"/>
          </w:rPr>
          <w:alias w:val="Maa / Otsikko"/>
          <w:tag w:val="Otsikko"/>
          <w:id w:val="597070427"/>
          <w:placeholder>
            <w:docPart w:val="2425498C4F1B4A63B158CFCC90994B58"/>
          </w:placeholder>
          <w:text/>
        </w:sdtPr>
        <w:sdtEndPr/>
        <w:sdtContent>
          <w:r w:rsidR="00AD7D2C" w:rsidRPr="00AD7D2C">
            <w:rPr>
              <w:rFonts w:ascii="Arial" w:hAnsi="Arial" w:cs="Arial"/>
              <w:bCs/>
              <w:kern w:val="36"/>
              <w:szCs w:val="28"/>
              <w:lang w:eastAsia="fi-FI"/>
            </w:rPr>
            <w:t>Turkki / Turkin siviililaki avioitumisesta ja avioliiton esteistä</w:t>
          </w:r>
        </w:sdtContent>
      </w:sdt>
    </w:p>
    <w:sdt>
      <w:sdtPr>
        <w:rPr>
          <w:rStyle w:val="Heading1Char"/>
          <w:rFonts w:cs="Times New Roman"/>
          <w:b/>
          <w:szCs w:val="24"/>
          <w:lang w:val="en-US"/>
        </w:rPr>
        <w:alias w:val="Country / Title in English"/>
        <w:tag w:val="Country / Title in English"/>
        <w:id w:val="2146699517"/>
        <w:lock w:val="sdtLocked"/>
        <w:placeholder>
          <w:docPart w:val="5A53C52851C04AE4BEB831BDFC58DB31"/>
        </w:placeholder>
        <w:text/>
      </w:sdtPr>
      <w:sdtEndPr>
        <w:rPr>
          <w:rStyle w:val="DefaultParagraphFont"/>
          <w:rFonts w:eastAsia="Times New Roman"/>
        </w:rPr>
      </w:sdtEndPr>
      <w:sdtContent>
        <w:p w14:paraId="37275A5B" w14:textId="65E46039" w:rsidR="00082DFE" w:rsidRPr="00AD7D2C" w:rsidRDefault="00AD7D2C" w:rsidP="00543F66">
          <w:pPr>
            <w:pStyle w:val="POTSIKKO"/>
            <w:rPr>
              <w:lang w:val="en-US"/>
            </w:rPr>
          </w:pPr>
          <w:r w:rsidRPr="00AD7D2C">
            <w:rPr>
              <w:rStyle w:val="Heading1Char"/>
              <w:rFonts w:cs="Times New Roman"/>
              <w:b/>
              <w:szCs w:val="24"/>
              <w:lang w:val="en-US"/>
            </w:rPr>
            <w:t>Turkey</w:t>
          </w:r>
          <w:r w:rsidR="00810134" w:rsidRPr="00AD7D2C">
            <w:rPr>
              <w:rStyle w:val="Heading1Char"/>
              <w:rFonts w:cs="Times New Roman"/>
              <w:b/>
              <w:szCs w:val="24"/>
              <w:lang w:val="en-US"/>
            </w:rPr>
            <w:t xml:space="preserve">/ </w:t>
          </w:r>
          <w:r w:rsidRPr="00AD7D2C">
            <w:rPr>
              <w:rStyle w:val="Heading1Char"/>
              <w:rFonts w:cs="Times New Roman"/>
              <w:b/>
              <w:szCs w:val="24"/>
              <w:lang w:val="en-US"/>
            </w:rPr>
            <w:t>Turkish civil law a</w:t>
          </w:r>
          <w:r>
            <w:rPr>
              <w:rStyle w:val="Heading1Char"/>
              <w:rFonts w:cs="Times New Roman"/>
              <w:b/>
              <w:szCs w:val="24"/>
              <w:lang w:val="en-US"/>
            </w:rPr>
            <w:t>nd obstacles to marriage</w:t>
          </w:r>
        </w:p>
      </w:sdtContent>
    </w:sdt>
    <w:p w14:paraId="7BC21E1C" w14:textId="77777777" w:rsidR="00082DFE" w:rsidRDefault="00064809" w:rsidP="00082DFE">
      <w:pPr>
        <w:rPr>
          <w:b/>
        </w:rPr>
      </w:pPr>
      <w:r>
        <w:rPr>
          <w:b/>
        </w:rPr>
        <w:pict w14:anchorId="43421B69">
          <v:rect id="_x0000_i1026" style="width:0;height:1.5pt" o:hralign="center" o:hrstd="t" o:hr="t" fillcolor="#a0a0a0" stroked="f"/>
        </w:pict>
      </w:r>
    </w:p>
    <w:p w14:paraId="610A1C32"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6994D66001F347E0BC7946D2DD29B0D6"/>
        </w:placeholder>
      </w:sdtPr>
      <w:sdtEndPr>
        <w:rPr>
          <w:rStyle w:val="DefaultParagraphFont"/>
          <w:color w:val="404040" w:themeColor="text1" w:themeTint="BF"/>
        </w:rPr>
      </w:sdtEndPr>
      <w:sdtContent>
        <w:sdt>
          <w:sdtPr>
            <w:rPr>
              <w:rStyle w:val="KysymyksetChar"/>
            </w:rPr>
            <w:alias w:val="Questions"/>
            <w:tag w:val="Fill in the questions here"/>
            <w:id w:val="353243802"/>
            <w:placeholder>
              <w:docPart w:val="0002C6086DF04267B769E35170C8CB3D"/>
            </w:placeholder>
            <w:text w:multiLine="1"/>
          </w:sdtPr>
          <w:sdtEndPr>
            <w:rPr>
              <w:rStyle w:val="KysymyksetChar"/>
            </w:rPr>
          </w:sdtEndPr>
          <w:sdtContent>
            <w:p w14:paraId="5BE8861A" w14:textId="7D56CC97" w:rsidR="00810134" w:rsidRPr="001678AD" w:rsidRDefault="00AD7D2C" w:rsidP="00AD7D2C">
              <w:pPr>
                <w:pStyle w:val="Quote"/>
                <w:ind w:left="0"/>
                <w:jc w:val="left"/>
                <w:rPr>
                  <w:i w:val="0"/>
                  <w:iCs w:val="0"/>
                  <w:color w:val="000000" w:themeColor="text1"/>
                </w:rPr>
              </w:pPr>
              <w:r w:rsidRPr="00AD7D2C">
                <w:rPr>
                  <w:rStyle w:val="KysymyksetChar"/>
                </w:rPr>
                <w:t>1.Voiko Turkissa avioitua toisen henkilön kanssa suomalaisen avioliiton ollessa voimassa? Onko kaksinnaiminen rangaistava teko Turkissa? Onko avioeroprosessin vireilläololla vaikutusta uuden avioliiton solmimisen laillisuuteen?</w:t>
              </w:r>
            </w:p>
          </w:sdtContent>
        </w:sdt>
      </w:sdtContent>
    </w:sdt>
    <w:p w14:paraId="026D686B" w14:textId="77777777" w:rsidR="00082DFE" w:rsidRPr="0084212D" w:rsidRDefault="00082DFE" w:rsidP="00C348A3">
      <w:pPr>
        <w:pStyle w:val="Numeroimatonotsikko"/>
        <w:rPr>
          <w:lang w:val="en-US"/>
        </w:rPr>
      </w:pPr>
      <w:r w:rsidRPr="0084212D">
        <w:rPr>
          <w:lang w:val="en-US"/>
        </w:rPr>
        <w:t>Questions</w:t>
      </w:r>
    </w:p>
    <w:sdt>
      <w:sdtPr>
        <w:rPr>
          <w:rStyle w:val="KysymyksetChar"/>
          <w:lang w:val="en-GB"/>
        </w:rPr>
        <w:alias w:val="Questions"/>
        <w:tag w:val="Fill in the questions here"/>
        <w:id w:val="-849104524"/>
        <w:lock w:val="sdtLocked"/>
        <w:placeholder>
          <w:docPart w:val="377D54AEF4804798825E82EC53CE0DC2"/>
        </w:placeholder>
        <w:text w:multiLine="1"/>
      </w:sdtPr>
      <w:sdtEndPr>
        <w:rPr>
          <w:rStyle w:val="KysymyksetChar"/>
        </w:rPr>
      </w:sdtEndPr>
      <w:sdtContent>
        <w:p w14:paraId="3A4B8399" w14:textId="679F0BC8" w:rsidR="00082DFE" w:rsidRPr="000D5501" w:rsidRDefault="000D5501" w:rsidP="003C5382">
          <w:pPr>
            <w:pStyle w:val="Quote"/>
            <w:ind w:left="0"/>
            <w:jc w:val="left"/>
            <w:rPr>
              <w:rStyle w:val="KysymyksetChar"/>
              <w:lang w:val="en-US"/>
            </w:rPr>
          </w:pPr>
          <w:r w:rsidRPr="000D5501">
            <w:rPr>
              <w:rStyle w:val="KysymyksetChar"/>
              <w:lang w:val="en-GB"/>
            </w:rPr>
            <w:t>1. Is it possible to marry another person in Turkey while a Finnish marriage is still in effect? Is bigamy a punishable offense in Turkey? Does the fact that divorce proceedings are pending affect the legality of entering into a new marriage?</w:t>
          </w:r>
        </w:p>
      </w:sdtContent>
    </w:sdt>
    <w:p w14:paraId="7E045D4C" w14:textId="77777777" w:rsidR="00082DFE" w:rsidRPr="00082DFE" w:rsidRDefault="00064809" w:rsidP="00082DFE">
      <w:pPr>
        <w:pStyle w:val="LeiptekstiMigri"/>
        <w:ind w:left="0"/>
        <w:rPr>
          <w:lang w:val="en-GB"/>
        </w:rPr>
      </w:pPr>
      <w:r>
        <w:rPr>
          <w:b/>
        </w:rPr>
        <w:pict w14:anchorId="5A2256BF">
          <v:rect id="_x0000_i1027" style="width:0;height:1.5pt" o:hralign="center" o:hrstd="t" o:hr="t" fillcolor="#a0a0a0" stroked="f"/>
        </w:pict>
      </w:r>
    </w:p>
    <w:p w14:paraId="087C1FDA" w14:textId="2F5F78BF" w:rsidR="00543F66" w:rsidRDefault="000D5501" w:rsidP="00543F66">
      <w:pPr>
        <w:pStyle w:val="Heading1"/>
      </w:pPr>
      <w:bookmarkStart w:id="0" w:name="_Hlk129259295"/>
      <w:r w:rsidRPr="000D5501">
        <w:t>Voiko Turkissa avioitua toisen henkilön kanssa suomalaisen avioliiton ollessa voimassa? Onko kaksinnaiminen rangaistava teko Turkissa? Onko avioeroprosessin vireilläololla vaikutusta uuden avioliiton solmimisen laillisuuteen?</w:t>
      </w:r>
    </w:p>
    <w:p w14:paraId="34CC261A" w14:textId="621F75A1" w:rsidR="00136A1D" w:rsidRDefault="000D5501" w:rsidP="000D5501">
      <w:r>
        <w:t>Turkin siviililain 130. artiklan mukaan uudelleen naimisiin menevien on todistettava</w:t>
      </w:r>
      <w:r w:rsidR="000B4003">
        <w:t>,</w:t>
      </w:r>
      <w:r>
        <w:t xml:space="preserve"> että edellinen avioliitto on </w:t>
      </w:r>
      <w:r w:rsidR="000B4003">
        <w:t>päättynyt</w:t>
      </w:r>
      <w:r>
        <w:t>.</w:t>
      </w:r>
      <w:r>
        <w:rPr>
          <w:rStyle w:val="FootnoteReference"/>
        </w:rPr>
        <w:footnoteReference w:id="1"/>
      </w:r>
      <w:r>
        <w:t xml:space="preserve"> </w:t>
      </w:r>
      <w:r w:rsidR="005307D9">
        <w:t>Turkin siviililain 136. artiklan mukaan kummankin avioliiton osapuolen on toimitettava avioliittorekisteritoimistoon asiakirja</w:t>
      </w:r>
      <w:r w:rsidR="000B4003">
        <w:t>,</w:t>
      </w:r>
      <w:r w:rsidR="005307D9">
        <w:t xml:space="preserve"> josta käy ilmi edellisen avioliiton päättyminen.</w:t>
      </w:r>
      <w:r w:rsidR="005307D9">
        <w:rPr>
          <w:rStyle w:val="FootnoteReference"/>
        </w:rPr>
        <w:footnoteReference w:id="2"/>
      </w:r>
      <w:r w:rsidR="00EB63A7">
        <w:t xml:space="preserve"> </w:t>
      </w:r>
      <w:r w:rsidR="00EB63A7">
        <w:t>Turkin siviililain 145. artiklan 1. kohdan mukaan avioliitto katsotaan mitättömäksi, jos toinen osapuoli on jo naimisissa.</w:t>
      </w:r>
      <w:r w:rsidR="00EB63A7">
        <w:rPr>
          <w:rStyle w:val="FootnoteReference"/>
        </w:rPr>
        <w:footnoteReference w:id="3"/>
      </w:r>
      <w:r w:rsidR="005307D9">
        <w:t xml:space="preserve"> </w:t>
      </w:r>
      <w:r w:rsidR="00840585">
        <w:t xml:space="preserve">Haagin </w:t>
      </w:r>
      <w:proofErr w:type="spellStart"/>
      <w:r w:rsidR="00136A1D">
        <w:t>Apostille</w:t>
      </w:r>
      <w:r w:rsidR="00840585">
        <w:t>sopimuksen</w:t>
      </w:r>
      <w:proofErr w:type="spellEnd"/>
      <w:r w:rsidR="00840585">
        <w:t xml:space="preserve"> </w:t>
      </w:r>
      <w:r w:rsidR="00136A1D">
        <w:t>jäsenmaissa (kuten Suome</w:t>
      </w:r>
      <w:r w:rsidR="00840585">
        <w:t>ssa</w:t>
      </w:r>
      <w:r w:rsidR="00136A1D">
        <w:t>)</w:t>
      </w:r>
      <w:r w:rsidR="00136A1D">
        <w:rPr>
          <w:rStyle w:val="FootnoteReference"/>
        </w:rPr>
        <w:footnoteReference w:id="4"/>
      </w:r>
      <w:r w:rsidR="00136A1D">
        <w:t xml:space="preserve"> solmitun avioliiton kohdalla tämä tarkoittaa avioeropäätöstä, joissa on </w:t>
      </w:r>
      <w:proofErr w:type="spellStart"/>
      <w:r w:rsidR="00136A1D">
        <w:t>Apostille</w:t>
      </w:r>
      <w:proofErr w:type="spellEnd"/>
      <w:r w:rsidR="00136A1D">
        <w:t>-</w:t>
      </w:r>
      <w:r w:rsidR="00136A1D">
        <w:lastRenderedPageBreak/>
        <w:t>leima.</w:t>
      </w:r>
      <w:r w:rsidR="00136A1D">
        <w:rPr>
          <w:rStyle w:val="FootnoteReference"/>
        </w:rPr>
        <w:footnoteReference w:id="5"/>
      </w:r>
      <w:r w:rsidR="00136A1D">
        <w:t xml:space="preserve"> </w:t>
      </w:r>
      <w:r w:rsidR="00B626CC">
        <w:t>Polygamia on ollut kiellettyä Turkissa vuodesta 1926 asti.</w:t>
      </w:r>
      <w:r w:rsidR="00B626CC">
        <w:rPr>
          <w:rStyle w:val="FootnoteReference"/>
        </w:rPr>
        <w:footnoteReference w:id="6"/>
      </w:r>
      <w:r w:rsidR="00B626CC">
        <w:t xml:space="preserve"> </w:t>
      </w:r>
      <w:r w:rsidR="0016176A">
        <w:t xml:space="preserve">Turkin rikoslain 230. artiklan </w:t>
      </w:r>
      <w:r w:rsidR="004F2CDE">
        <w:t xml:space="preserve">1. kohdan </w:t>
      </w:r>
      <w:r w:rsidR="0016176A">
        <w:t xml:space="preserve">mukaan avioliiton solmiminen silloin kun avioliiton solminut henkilö on naimisissa, on rikos. Teosta voidaan rangaista </w:t>
      </w:r>
      <w:r w:rsidR="000B4003">
        <w:t>6 kuukautta</w:t>
      </w:r>
      <w:r w:rsidR="000B4003" w:rsidRPr="000B4003">
        <w:t>–</w:t>
      </w:r>
      <w:r w:rsidR="000B4003">
        <w:t xml:space="preserve">2 vuotta kestävään </w:t>
      </w:r>
      <w:r w:rsidR="0016176A">
        <w:t>vankeusrangaistukseen.</w:t>
      </w:r>
      <w:r w:rsidR="0016176A">
        <w:rPr>
          <w:rStyle w:val="FootnoteReference"/>
        </w:rPr>
        <w:footnoteReference w:id="7"/>
      </w:r>
    </w:p>
    <w:p w14:paraId="7CA7F32D" w14:textId="2756B998" w:rsidR="000D5501" w:rsidRDefault="00B621AA" w:rsidP="000D5501">
      <w:r>
        <w:t xml:space="preserve">Siviililain 132. artiklan mukaan naiset eivät voi mennä uudelleen naimisiin 300 päivän sisällä edellisen avioliiton päättymisestä. Tämä aika päättyy </w:t>
      </w:r>
      <w:r w:rsidR="000B4003">
        <w:t>siinä tapauksessa</w:t>
      </w:r>
      <w:r w:rsidR="00840585">
        <w:t>,</w:t>
      </w:r>
      <w:r>
        <w:t xml:space="preserve"> että nainen synnyttää. </w:t>
      </w:r>
      <w:r w:rsidRPr="00B621AA">
        <w:t>Jos käy ilmi, että nainen ei ole raskaana edellisestä avioliitostaan, tai jos avioeronneet puolisot haluavat mennä uudelleen naimisiin keskenään, tuomioistuin kumoaa tämän määräajan.</w:t>
      </w:r>
      <w:r>
        <w:rPr>
          <w:rStyle w:val="FootnoteReference"/>
        </w:rPr>
        <w:footnoteReference w:id="8"/>
      </w:r>
    </w:p>
    <w:p w14:paraId="42BDED5B" w14:textId="4F2E8652" w:rsidR="005A0C63" w:rsidRPr="000D5501" w:rsidRDefault="005A0C63" w:rsidP="000D5501">
      <w:r>
        <w:t>Ulkomailla solmittu avioliitto tulee rekisteröidä Turkin siviilirekisteriin, jotta</w:t>
      </w:r>
      <w:r>
        <w:t xml:space="preserve"> se on voimassa myös Turkissa.</w:t>
      </w:r>
      <w:r>
        <w:rPr>
          <w:rStyle w:val="FootnoteReference"/>
        </w:rPr>
        <w:footnoteReference w:id="9"/>
      </w:r>
      <w:r w:rsidR="00B626CC">
        <w:t xml:space="preserve"> Turkin Suomen suurlähetystön verkkosivuilla on julkaistu ohjeistuksia Suomessa solmitun avioliiton rekisteröinniksi Turkissa.</w:t>
      </w:r>
      <w:r w:rsidR="00B626CC">
        <w:rPr>
          <w:rStyle w:val="FootnoteReference"/>
        </w:rPr>
        <w:footnoteReference w:id="10"/>
      </w:r>
    </w:p>
    <w:bookmarkEnd w:id="0"/>
    <w:p w14:paraId="26097CD8" w14:textId="77777777" w:rsidR="00082DFE" w:rsidRPr="0084212D" w:rsidRDefault="00082DFE" w:rsidP="00543F66">
      <w:pPr>
        <w:pStyle w:val="Heading2"/>
        <w:numPr>
          <w:ilvl w:val="0"/>
          <w:numId w:val="0"/>
        </w:numPr>
        <w:rPr>
          <w:lang w:val="en-US"/>
        </w:rPr>
      </w:pPr>
      <w:proofErr w:type="spellStart"/>
      <w:r w:rsidRPr="0084212D">
        <w:rPr>
          <w:lang w:val="en-US"/>
        </w:rPr>
        <w:t>Lähteet</w:t>
      </w:r>
      <w:proofErr w:type="spellEnd"/>
    </w:p>
    <w:p w14:paraId="2B1675C9" w14:textId="4C3AEEA2" w:rsidR="005A0C63" w:rsidRPr="00B626CC" w:rsidRDefault="005A0C63" w:rsidP="00EB63A7">
      <w:pPr>
        <w:jc w:val="left"/>
      </w:pPr>
      <w:proofErr w:type="spellStart"/>
      <w:r w:rsidRPr="005A0C63">
        <w:rPr>
          <w:lang w:val="en-US"/>
        </w:rPr>
        <w:t>Bayraktar</w:t>
      </w:r>
      <w:proofErr w:type="spellEnd"/>
      <w:r w:rsidRPr="005A0C63">
        <w:rPr>
          <w:lang w:val="en-US"/>
        </w:rPr>
        <w:t xml:space="preserve"> attorneys 15.3.2026.</w:t>
      </w:r>
      <w:r>
        <w:rPr>
          <w:lang w:val="en-US"/>
        </w:rPr>
        <w:t xml:space="preserve"> </w:t>
      </w:r>
      <w:r w:rsidR="00B626CC" w:rsidRPr="00B626CC">
        <w:rPr>
          <w:i/>
          <w:iCs/>
          <w:lang w:val="en-US"/>
        </w:rPr>
        <w:t>Marriage for Foreigners in Turkey: Legal</w:t>
      </w:r>
      <w:r w:rsidR="00B626CC">
        <w:rPr>
          <w:lang w:val="en-US"/>
        </w:rPr>
        <w:t xml:space="preserve">. </w:t>
      </w:r>
      <w:hyperlink r:id="rId8" w:history="1">
        <w:r w:rsidR="00B626CC" w:rsidRPr="00B626CC">
          <w:rPr>
            <w:rStyle w:val="Hyperlink"/>
          </w:rPr>
          <w:t>https://bayraktarattys.com/navigating-marriage-for-foreigners-in-turkey-legal-guidelines-and-procedures</w:t>
        </w:r>
      </w:hyperlink>
      <w:r w:rsidR="00B626CC" w:rsidRPr="00B626CC">
        <w:t xml:space="preserve"> (kä</w:t>
      </w:r>
      <w:r w:rsidR="00B626CC">
        <w:t xml:space="preserve">yty 2.10.2026). </w:t>
      </w:r>
    </w:p>
    <w:p w14:paraId="31681F0F" w14:textId="1E227606" w:rsidR="00136A1D" w:rsidRDefault="00136A1D" w:rsidP="00EB63A7">
      <w:pPr>
        <w:jc w:val="left"/>
      </w:pPr>
      <w:proofErr w:type="spellStart"/>
      <w:r w:rsidRPr="00136A1D">
        <w:rPr>
          <w:lang w:val="en-US"/>
        </w:rPr>
        <w:t>Er&amp;Gun&amp;Er</w:t>
      </w:r>
      <w:proofErr w:type="spellEnd"/>
      <w:r w:rsidRPr="00136A1D">
        <w:rPr>
          <w:lang w:val="en-US"/>
        </w:rPr>
        <w:t xml:space="preserve"> Law F</w:t>
      </w:r>
      <w:r>
        <w:rPr>
          <w:lang w:val="en-US"/>
        </w:rPr>
        <w:t xml:space="preserve">irm 16.6.2025. </w:t>
      </w:r>
      <w:r w:rsidRPr="00136A1D">
        <w:rPr>
          <w:i/>
          <w:iCs/>
          <w:lang w:val="en-US"/>
        </w:rPr>
        <w:t>Marriage in Turkey for Foreign Nationals: Complete Legal Framework</w:t>
      </w:r>
      <w:r>
        <w:rPr>
          <w:lang w:val="en-US"/>
        </w:rPr>
        <w:t xml:space="preserve">. </w:t>
      </w:r>
      <w:hyperlink r:id="rId9" w:history="1">
        <w:r w:rsidRPr="00136A1D">
          <w:rPr>
            <w:rStyle w:val="Hyperlink"/>
          </w:rPr>
          <w:t>https://istanbullawyerfirm.com/blog/marriage-in-turkey-legal-procedures-for-foreigners</w:t>
        </w:r>
      </w:hyperlink>
      <w:r w:rsidRPr="00136A1D">
        <w:t xml:space="preserve"> (kä</w:t>
      </w:r>
      <w:r>
        <w:t xml:space="preserve">yty 1.10.2026). </w:t>
      </w:r>
    </w:p>
    <w:p w14:paraId="725A8072" w14:textId="6782D5A2" w:rsidR="0032456E" w:rsidRPr="0032456E" w:rsidRDefault="0032456E" w:rsidP="00EB63A7">
      <w:pPr>
        <w:jc w:val="left"/>
      </w:pPr>
      <w:proofErr w:type="spellStart"/>
      <w:r>
        <w:rPr>
          <w:lang w:val="en-US"/>
        </w:rPr>
        <w:t>Haci</w:t>
      </w:r>
      <w:proofErr w:type="spellEnd"/>
      <w:r>
        <w:rPr>
          <w:lang w:val="en-US"/>
        </w:rPr>
        <w:t xml:space="preserve"> Emir Group [</w:t>
      </w:r>
      <w:proofErr w:type="spellStart"/>
      <w:r>
        <w:rPr>
          <w:lang w:val="en-US"/>
        </w:rPr>
        <w:t>päiväämätön</w:t>
      </w:r>
      <w:proofErr w:type="spellEnd"/>
      <w:r>
        <w:rPr>
          <w:lang w:val="en-US"/>
        </w:rPr>
        <w:t xml:space="preserve">]. </w:t>
      </w:r>
      <w:r w:rsidRPr="0032456E">
        <w:rPr>
          <w:i/>
          <w:iCs/>
          <w:lang w:val="en-US"/>
        </w:rPr>
        <w:t>Marriage Documents in Turkey for Foreigners 2026: The Complete Checklist</w:t>
      </w:r>
      <w:r>
        <w:rPr>
          <w:lang w:val="en-US"/>
        </w:rPr>
        <w:t xml:space="preserve">. </w:t>
      </w:r>
      <w:hyperlink r:id="rId10" w:history="1">
        <w:r w:rsidRPr="0032456E">
          <w:rPr>
            <w:rStyle w:val="Hyperlink"/>
          </w:rPr>
          <w:t>https://www.haciemir.com/en/marriage-documents-in-turkey/</w:t>
        </w:r>
      </w:hyperlink>
      <w:r w:rsidRPr="0032456E">
        <w:t xml:space="preserve"> (käy</w:t>
      </w:r>
      <w:r>
        <w:t xml:space="preserve">ty 1.10.2026). </w:t>
      </w:r>
    </w:p>
    <w:p w14:paraId="2D2D4540" w14:textId="20DDF172" w:rsidR="0099249D" w:rsidRDefault="0099249D" w:rsidP="00EB63A7">
      <w:pPr>
        <w:pStyle w:val="FootnoteText"/>
        <w:jc w:val="left"/>
      </w:pPr>
      <w:r w:rsidRPr="0032456E">
        <w:rPr>
          <w:lang w:val="en-US"/>
        </w:rPr>
        <w:t xml:space="preserve">HCCH (Hague Conference on Private International Law) 30.6.2026. </w:t>
      </w:r>
      <w:r w:rsidRPr="0084212D">
        <w:rPr>
          <w:i/>
          <w:iCs/>
        </w:rPr>
        <w:t xml:space="preserve">Status </w:t>
      </w:r>
      <w:proofErr w:type="spellStart"/>
      <w:r w:rsidRPr="0084212D">
        <w:rPr>
          <w:i/>
          <w:iCs/>
        </w:rPr>
        <w:t>Table</w:t>
      </w:r>
      <w:proofErr w:type="spellEnd"/>
      <w:r w:rsidRPr="0084212D">
        <w:t xml:space="preserve">. </w:t>
      </w:r>
      <w:hyperlink r:id="rId11" w:history="1">
        <w:r w:rsidRPr="0099249D">
          <w:rPr>
            <w:rStyle w:val="Hyperlink"/>
          </w:rPr>
          <w:t>https://www.hcch.net/en/instruments/conventions/status-table/?cid=41</w:t>
        </w:r>
      </w:hyperlink>
      <w:r w:rsidRPr="0099249D">
        <w:t xml:space="preserve"> (kä</w:t>
      </w:r>
      <w:r>
        <w:t xml:space="preserve">yty 1.10.2026). </w:t>
      </w:r>
    </w:p>
    <w:p w14:paraId="7D8460E7" w14:textId="5A866A7D" w:rsidR="0032456E" w:rsidRDefault="0032456E" w:rsidP="00EB63A7">
      <w:pPr>
        <w:pStyle w:val="FootnoteText"/>
        <w:jc w:val="left"/>
      </w:pPr>
    </w:p>
    <w:p w14:paraId="71B01EE4" w14:textId="3196ACB0" w:rsidR="0032456E" w:rsidRDefault="0032456E" w:rsidP="00EB63A7">
      <w:pPr>
        <w:pStyle w:val="FootnoteText"/>
        <w:jc w:val="left"/>
      </w:pPr>
      <w:proofErr w:type="spellStart"/>
      <w:r w:rsidRPr="0032456E">
        <w:rPr>
          <w:lang w:val="en-US"/>
        </w:rPr>
        <w:t>Karanfiloglu</w:t>
      </w:r>
      <w:proofErr w:type="spellEnd"/>
      <w:r w:rsidRPr="0032456E">
        <w:rPr>
          <w:lang w:val="en-US"/>
        </w:rPr>
        <w:t xml:space="preserve"> Law Firm</w:t>
      </w:r>
      <w:r>
        <w:rPr>
          <w:lang w:val="en-US"/>
        </w:rPr>
        <w:t xml:space="preserve"> [</w:t>
      </w:r>
      <w:proofErr w:type="spellStart"/>
      <w:r>
        <w:rPr>
          <w:lang w:val="en-US"/>
        </w:rPr>
        <w:t>päiväämätön</w:t>
      </w:r>
      <w:proofErr w:type="spellEnd"/>
      <w:r>
        <w:rPr>
          <w:lang w:val="en-US"/>
        </w:rPr>
        <w:t xml:space="preserve">]. </w:t>
      </w:r>
      <w:r w:rsidRPr="0032456E">
        <w:rPr>
          <w:i/>
          <w:iCs/>
          <w:lang w:val="en-US"/>
        </w:rPr>
        <w:t>Marriage in Turkey for Foreigners: Legal Requirements</w:t>
      </w:r>
      <w:r>
        <w:rPr>
          <w:lang w:val="en-US"/>
        </w:rPr>
        <w:t xml:space="preserve">. </w:t>
      </w:r>
      <w:hyperlink r:id="rId12" w:history="1">
        <w:r w:rsidRPr="0032456E">
          <w:rPr>
            <w:rStyle w:val="Hyperlink"/>
          </w:rPr>
          <w:t>https://www.karanfiloglu.av.tr/en/marriage-in-turkey-for-foreigners/</w:t>
        </w:r>
      </w:hyperlink>
      <w:r w:rsidRPr="0032456E">
        <w:t xml:space="preserve"> (kä</w:t>
      </w:r>
      <w:r>
        <w:t xml:space="preserve">yty 1.10.2026). </w:t>
      </w:r>
    </w:p>
    <w:p w14:paraId="7C6B9DB9" w14:textId="478EAE7A" w:rsidR="00A30156" w:rsidRPr="00A30156" w:rsidRDefault="00A30156" w:rsidP="00EB63A7">
      <w:pPr>
        <w:pStyle w:val="FootnoteText"/>
        <w:jc w:val="left"/>
        <w:rPr>
          <w:lang w:val="en-US"/>
        </w:rPr>
      </w:pPr>
    </w:p>
    <w:p w14:paraId="47C86A4B" w14:textId="787358F5" w:rsidR="00A30156" w:rsidRPr="00A30156" w:rsidRDefault="00A30156" w:rsidP="00EB63A7">
      <w:pPr>
        <w:pStyle w:val="FootnoteText"/>
        <w:jc w:val="left"/>
      </w:pPr>
      <w:r>
        <w:rPr>
          <w:lang w:val="en-US"/>
        </w:rPr>
        <w:t xml:space="preserve">Medium/ Nawa, </w:t>
      </w:r>
      <w:proofErr w:type="spellStart"/>
      <w:r>
        <w:rPr>
          <w:lang w:val="en-US"/>
        </w:rPr>
        <w:t>Fariba</w:t>
      </w:r>
      <w:proofErr w:type="spellEnd"/>
      <w:r>
        <w:rPr>
          <w:lang w:val="en-US"/>
        </w:rPr>
        <w:t xml:space="preserve"> 3.10.2016.</w:t>
      </w:r>
      <w:r>
        <w:rPr>
          <w:lang w:val="en-US"/>
        </w:rPr>
        <w:t xml:space="preserve"> </w:t>
      </w:r>
      <w:r w:rsidRPr="00A30156">
        <w:rPr>
          <w:i/>
          <w:iCs/>
          <w:lang w:val="en-US"/>
        </w:rPr>
        <w:t>Turkish husbands and Syrian wives: Why polygamy is on the rise in Turkey</w:t>
      </w:r>
      <w:r>
        <w:rPr>
          <w:lang w:val="en-US"/>
        </w:rPr>
        <w:t xml:space="preserve">. </w:t>
      </w:r>
      <w:hyperlink r:id="rId13" w:history="1">
        <w:r w:rsidRPr="00A30156">
          <w:rPr>
            <w:rStyle w:val="Hyperlink"/>
          </w:rPr>
          <w:t>https://medium.com/@faribanawa/turkish-husbands-and-syrian-wives-why-polygamy-is-on-the-rise-in-turkey-fd1664856853</w:t>
        </w:r>
      </w:hyperlink>
      <w:r w:rsidRPr="00A30156">
        <w:t xml:space="preserve"> (kä</w:t>
      </w:r>
      <w:r>
        <w:t>yty 2.10.2026).</w:t>
      </w:r>
    </w:p>
    <w:p w14:paraId="2C85E9A0" w14:textId="2860700D" w:rsidR="00A30156" w:rsidRPr="00A30156" w:rsidRDefault="00A30156" w:rsidP="00EB63A7">
      <w:pPr>
        <w:pStyle w:val="FootnoteText"/>
        <w:jc w:val="left"/>
      </w:pPr>
    </w:p>
    <w:p w14:paraId="16B75CCC" w14:textId="173B220E" w:rsidR="00A30156" w:rsidRPr="00A30156" w:rsidRDefault="00A30156" w:rsidP="00EB63A7">
      <w:pPr>
        <w:pStyle w:val="FootnoteText"/>
        <w:jc w:val="left"/>
      </w:pPr>
      <w:proofErr w:type="spellStart"/>
      <w:r w:rsidRPr="00A30156">
        <w:t>Nurgül</w:t>
      </w:r>
      <w:proofErr w:type="spellEnd"/>
      <w:r w:rsidRPr="00A30156">
        <w:t xml:space="preserve">, </w:t>
      </w:r>
      <w:proofErr w:type="spellStart"/>
      <w:r w:rsidRPr="00A30156">
        <w:t>Certel</w:t>
      </w:r>
      <w:proofErr w:type="spellEnd"/>
      <w:r w:rsidRPr="00A30156">
        <w:t xml:space="preserve"> &amp; </w:t>
      </w:r>
      <w:proofErr w:type="spellStart"/>
      <w:r w:rsidRPr="00A30156">
        <w:t>Atasü-Topcuoğlu</w:t>
      </w:r>
      <w:proofErr w:type="spellEnd"/>
      <w:r w:rsidRPr="00A30156">
        <w:t xml:space="preserve">, </w:t>
      </w:r>
      <w:proofErr w:type="spellStart"/>
      <w:r w:rsidRPr="00A30156">
        <w:t>Reyhan</w:t>
      </w:r>
      <w:proofErr w:type="spellEnd"/>
      <w:r w:rsidRPr="00A30156">
        <w:t xml:space="preserve"> 6/2024</w:t>
      </w:r>
      <w:r>
        <w:t xml:space="preserve">. </w:t>
      </w:r>
      <w:r w:rsidRPr="00A30156">
        <w:rPr>
          <w:lang w:val="en-US"/>
        </w:rPr>
        <w:t>“Syrian second wives”: Polygyny, gender relations, and the experiences of Syrian and Turkish women</w:t>
      </w:r>
      <w:r>
        <w:rPr>
          <w:lang w:val="en-US"/>
        </w:rPr>
        <w:t xml:space="preserve">”, </w:t>
      </w:r>
      <w:r w:rsidRPr="00A30156">
        <w:rPr>
          <w:i/>
          <w:iCs/>
          <w:lang w:val="en-US"/>
        </w:rPr>
        <w:t>Women's Studies International Forum</w:t>
      </w:r>
      <w:r>
        <w:rPr>
          <w:lang w:val="en-US"/>
        </w:rPr>
        <w:t xml:space="preserve">, Vol. 104. </w:t>
      </w:r>
      <w:hyperlink r:id="rId14" w:history="1">
        <w:r w:rsidRPr="00A30156">
          <w:rPr>
            <w:rStyle w:val="Hyperlink"/>
          </w:rPr>
          <w:t>https://www.sciencedirect.com/science/article/abs/pii/S0277539524000293</w:t>
        </w:r>
      </w:hyperlink>
      <w:r w:rsidRPr="00A30156">
        <w:t xml:space="preserve"> (käy</w:t>
      </w:r>
      <w:r>
        <w:t xml:space="preserve">ty 2.10.2026). </w:t>
      </w:r>
    </w:p>
    <w:p w14:paraId="29E9F917" w14:textId="2F733AC1" w:rsidR="00B626CC" w:rsidRPr="00B626CC" w:rsidRDefault="00B626CC" w:rsidP="00EB63A7">
      <w:pPr>
        <w:jc w:val="left"/>
        <w:rPr>
          <w:lang w:val="sv-SE"/>
        </w:rPr>
      </w:pPr>
      <w:r w:rsidRPr="00EB63A7">
        <w:t xml:space="preserve">T.C. </w:t>
      </w:r>
      <w:proofErr w:type="spellStart"/>
      <w:r w:rsidRPr="00EB63A7">
        <w:t>Dışişleri</w:t>
      </w:r>
      <w:proofErr w:type="spellEnd"/>
      <w:r w:rsidRPr="00EB63A7">
        <w:t xml:space="preserve"> </w:t>
      </w:r>
      <w:proofErr w:type="spellStart"/>
      <w:r w:rsidRPr="00EB63A7">
        <w:t>Bakanlığı</w:t>
      </w:r>
      <w:proofErr w:type="spellEnd"/>
      <w:r w:rsidRPr="00EB63A7">
        <w:t xml:space="preserve"> </w:t>
      </w:r>
      <w:proofErr w:type="spellStart"/>
      <w:r w:rsidRPr="00EB63A7">
        <w:t>Konsolosluk</w:t>
      </w:r>
      <w:proofErr w:type="spellEnd"/>
      <w:r w:rsidRPr="00EB63A7">
        <w:t xml:space="preserve"> </w:t>
      </w:r>
      <w:proofErr w:type="spellStart"/>
      <w:r w:rsidRPr="00EB63A7">
        <w:t>İşlemleri</w:t>
      </w:r>
      <w:proofErr w:type="spellEnd"/>
      <w:r w:rsidRPr="00EB63A7">
        <w:t xml:space="preserve"> [päiväämätön].</w:t>
      </w:r>
      <w:r w:rsidRPr="00EB63A7">
        <w:t xml:space="preserve"> </w:t>
      </w:r>
      <w:proofErr w:type="spellStart"/>
      <w:r w:rsidRPr="00B626CC">
        <w:rPr>
          <w:i/>
          <w:iCs/>
          <w:lang w:val="sv-SE"/>
        </w:rPr>
        <w:t>Evlilik</w:t>
      </w:r>
      <w:proofErr w:type="spellEnd"/>
      <w:r w:rsidRPr="00B626CC">
        <w:rPr>
          <w:lang w:val="sv-SE"/>
        </w:rPr>
        <w:t xml:space="preserve">. </w:t>
      </w:r>
      <w:hyperlink r:id="rId15" w:history="1">
        <w:r w:rsidRPr="0080020A">
          <w:rPr>
            <w:rStyle w:val="Hyperlink"/>
            <w:lang w:val="sv-SE"/>
          </w:rPr>
          <w:t>https://www.konsolosluk.gov.tr/Procedure/ShowProcedure/3</w:t>
        </w:r>
      </w:hyperlink>
      <w:r>
        <w:rPr>
          <w:lang w:val="sv-SE"/>
        </w:rPr>
        <w:t xml:space="preserve"> (</w:t>
      </w:r>
      <w:proofErr w:type="spellStart"/>
      <w:r>
        <w:rPr>
          <w:lang w:val="sv-SE"/>
        </w:rPr>
        <w:t>käyty</w:t>
      </w:r>
      <w:proofErr w:type="spellEnd"/>
      <w:r>
        <w:rPr>
          <w:lang w:val="sv-SE"/>
        </w:rPr>
        <w:t xml:space="preserve"> 2.10.2026). </w:t>
      </w:r>
    </w:p>
    <w:p w14:paraId="7487BAE7" w14:textId="32F2DBE0" w:rsidR="0016176A" w:rsidRPr="00B626CC" w:rsidRDefault="000D5501" w:rsidP="00EB63A7">
      <w:pPr>
        <w:jc w:val="left"/>
        <w:rPr>
          <w:lang w:val="sv-SE"/>
        </w:rPr>
      </w:pPr>
      <w:proofErr w:type="spellStart"/>
      <w:r w:rsidRPr="00B626CC">
        <w:rPr>
          <w:lang w:val="sv-SE"/>
        </w:rPr>
        <w:t>Turkki</w:t>
      </w:r>
      <w:proofErr w:type="spellEnd"/>
      <w:r w:rsidRPr="00B626CC">
        <w:rPr>
          <w:lang w:val="sv-SE"/>
        </w:rPr>
        <w:t xml:space="preserve"> </w:t>
      </w:r>
    </w:p>
    <w:p w14:paraId="7D4079B4" w14:textId="3D8CEA44" w:rsidR="003A2287" w:rsidRPr="003A2287" w:rsidRDefault="003A2287" w:rsidP="00EB63A7">
      <w:pPr>
        <w:ind w:left="720"/>
        <w:jc w:val="left"/>
      </w:pPr>
      <w:r>
        <w:lastRenderedPageBreak/>
        <w:t xml:space="preserve">26.9.2004. </w:t>
      </w:r>
      <w:proofErr w:type="spellStart"/>
      <w:r w:rsidRPr="003A2287">
        <w:rPr>
          <w:i/>
          <w:iCs/>
        </w:rPr>
        <w:t>Türk</w:t>
      </w:r>
      <w:proofErr w:type="spellEnd"/>
      <w:r w:rsidRPr="003A2287">
        <w:rPr>
          <w:i/>
          <w:iCs/>
        </w:rPr>
        <w:t xml:space="preserve"> </w:t>
      </w:r>
      <w:proofErr w:type="spellStart"/>
      <w:r w:rsidRPr="003A2287">
        <w:rPr>
          <w:i/>
          <w:iCs/>
        </w:rPr>
        <w:t>ceza</w:t>
      </w:r>
      <w:proofErr w:type="spellEnd"/>
      <w:r w:rsidRPr="003A2287">
        <w:rPr>
          <w:i/>
          <w:iCs/>
        </w:rPr>
        <w:t xml:space="preserve"> </w:t>
      </w:r>
      <w:proofErr w:type="spellStart"/>
      <w:r w:rsidRPr="003A2287">
        <w:rPr>
          <w:i/>
          <w:iCs/>
        </w:rPr>
        <w:t>kanunu</w:t>
      </w:r>
      <w:proofErr w:type="spellEnd"/>
      <w:r>
        <w:t xml:space="preserve">. </w:t>
      </w:r>
      <w:hyperlink r:id="rId16" w:history="1">
        <w:r w:rsidRPr="003A2287">
          <w:rPr>
            <w:rStyle w:val="Hyperlink"/>
          </w:rPr>
          <w:t>https://adlisicil.adalet.gov.tr/Resimler/SayfaDokuman/19820191510085237%20Say%C4%B1l%C4%B1%20T%C3%BCrk%20Ceza%20Kanunu.pdf</w:t>
        </w:r>
      </w:hyperlink>
      <w:r w:rsidRPr="003A2287">
        <w:t xml:space="preserve"> (kä</w:t>
      </w:r>
      <w:r>
        <w:t xml:space="preserve">yty 1.10.2026). </w:t>
      </w:r>
    </w:p>
    <w:p w14:paraId="55073C5D" w14:textId="43A71E41" w:rsidR="00873A37" w:rsidRDefault="000D5501" w:rsidP="00EB63A7">
      <w:pPr>
        <w:ind w:left="720"/>
        <w:jc w:val="left"/>
      </w:pPr>
      <w:r>
        <w:t xml:space="preserve">22.11.2001. </w:t>
      </w:r>
      <w:proofErr w:type="spellStart"/>
      <w:r w:rsidRPr="000D5501">
        <w:rPr>
          <w:i/>
          <w:iCs/>
        </w:rPr>
        <w:t>Türk</w:t>
      </w:r>
      <w:proofErr w:type="spellEnd"/>
      <w:r w:rsidRPr="000D5501">
        <w:rPr>
          <w:i/>
          <w:iCs/>
        </w:rPr>
        <w:t xml:space="preserve"> </w:t>
      </w:r>
      <w:proofErr w:type="spellStart"/>
      <w:r w:rsidRPr="000D5501">
        <w:rPr>
          <w:i/>
          <w:iCs/>
        </w:rPr>
        <w:t>medeni</w:t>
      </w:r>
      <w:proofErr w:type="spellEnd"/>
      <w:r w:rsidRPr="000D5501">
        <w:rPr>
          <w:i/>
          <w:iCs/>
        </w:rPr>
        <w:t xml:space="preserve"> </w:t>
      </w:r>
      <w:proofErr w:type="spellStart"/>
      <w:r w:rsidRPr="000D5501">
        <w:rPr>
          <w:i/>
          <w:iCs/>
        </w:rPr>
        <w:t>kanunu</w:t>
      </w:r>
      <w:proofErr w:type="spellEnd"/>
      <w:r>
        <w:t xml:space="preserve">. </w:t>
      </w:r>
      <w:hyperlink r:id="rId17" w:history="1">
        <w:r w:rsidRPr="003046A7">
          <w:rPr>
            <w:rStyle w:val="Hyperlink"/>
          </w:rPr>
          <w:t>https://www.mevzuat.gov.tr/mevzuatmetin/1.5.4721.pdf</w:t>
        </w:r>
      </w:hyperlink>
      <w:r>
        <w:t xml:space="preserve"> (käyty 1.10.2026). </w:t>
      </w:r>
    </w:p>
    <w:p w14:paraId="11A3AA15" w14:textId="77777777" w:rsidR="00082DFE" w:rsidRPr="001D5CAA" w:rsidRDefault="00064809" w:rsidP="00082DFE">
      <w:pPr>
        <w:pStyle w:val="LeiptekstiMigri"/>
        <w:ind w:left="0"/>
        <w:rPr>
          <w:lang w:val="en-GB"/>
        </w:rPr>
      </w:pPr>
      <w:r>
        <w:rPr>
          <w:b/>
        </w:rPr>
        <w:pict w14:anchorId="7266C1CA">
          <v:rect id="_x0000_i1028" style="width:0;height:1.5pt" o:hralign="center" o:hrstd="t" o:hr="t" fillcolor="#a0a0a0" stroked="f"/>
        </w:pict>
      </w:r>
    </w:p>
    <w:p w14:paraId="4EC0A97E" w14:textId="77777777" w:rsidR="00082DFE" w:rsidRDefault="001D63F6" w:rsidP="00810134">
      <w:pPr>
        <w:pStyle w:val="Numeroimatonotsikko"/>
      </w:pPr>
      <w:r>
        <w:t>Tietoja vastauksesta</w:t>
      </w:r>
    </w:p>
    <w:p w14:paraId="503313A6"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5285AF14" w14:textId="77777777" w:rsidR="001D63F6" w:rsidRPr="00BC367A" w:rsidRDefault="001D63F6" w:rsidP="00810134">
      <w:pPr>
        <w:pStyle w:val="Numeroimatonotsikko"/>
        <w:rPr>
          <w:lang w:val="en-GB"/>
        </w:rPr>
      </w:pPr>
      <w:r w:rsidRPr="00BC367A">
        <w:rPr>
          <w:lang w:val="en-GB"/>
        </w:rPr>
        <w:t>Information on the response</w:t>
      </w:r>
    </w:p>
    <w:p w14:paraId="6D9A820E" w14:textId="77777777" w:rsidR="00A35BCB" w:rsidRPr="00A35BCB" w:rsidRDefault="00A35BCB" w:rsidP="00A35BCB">
      <w:pPr>
        <w:rPr>
          <w:lang w:val="en-GB"/>
        </w:rPr>
      </w:pPr>
      <w:r w:rsidRPr="00A35BCB">
        <w:rPr>
          <w:lang w:val="en-GB"/>
        </w:rPr>
        <w:t>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5B7C5396" w14:textId="77777777" w:rsidR="00B112B8" w:rsidRPr="00A35BCB" w:rsidRDefault="00B112B8" w:rsidP="00A35BCB">
      <w:pPr>
        <w:rPr>
          <w:lang w:val="en-GB"/>
        </w:rPr>
      </w:pPr>
    </w:p>
    <w:sectPr w:rsidR="00B112B8" w:rsidRPr="00A35BCB" w:rsidSect="00072438">
      <w:headerReference w:type="default" r:id="rId18"/>
      <w:headerReference w:type="first" r:id="rId19"/>
      <w:footerReference w:type="first" r:id="rId20"/>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A53C19A" w14:textId="77777777" w:rsidR="00AD7D2C" w:rsidRDefault="00AD7D2C" w:rsidP="007E0069">
      <w:pPr>
        <w:spacing w:after="0" w:line="240" w:lineRule="auto"/>
      </w:pPr>
      <w:r>
        <w:separator/>
      </w:r>
    </w:p>
  </w:endnote>
  <w:endnote w:type="continuationSeparator" w:id="0">
    <w:p w14:paraId="7C917398" w14:textId="77777777" w:rsidR="00AD7D2C" w:rsidRDefault="00AD7D2C"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93B02A" w14:textId="77777777" w:rsidR="001678AD" w:rsidRDefault="001678AD"/>
  <w:tbl>
    <w:tblPr>
      <w:tblStyle w:val="TableGrid"/>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21A1BB42" w14:textId="77777777" w:rsidTr="00483E37">
      <w:trPr>
        <w:trHeight w:val="189"/>
      </w:trPr>
      <w:tc>
        <w:tcPr>
          <w:tcW w:w="1560" w:type="dxa"/>
        </w:tcPr>
        <w:p w14:paraId="45DA0D01" w14:textId="77777777" w:rsidR="004D76E3" w:rsidRPr="00A83D54" w:rsidRDefault="004D76E3" w:rsidP="00337E76">
          <w:pPr>
            <w:pStyle w:val="Footer"/>
            <w:rPr>
              <w:sz w:val="14"/>
              <w:szCs w:val="14"/>
            </w:rPr>
          </w:pPr>
        </w:p>
      </w:tc>
      <w:tc>
        <w:tcPr>
          <w:tcW w:w="2551" w:type="dxa"/>
        </w:tcPr>
        <w:p w14:paraId="5931BFB8" w14:textId="77777777" w:rsidR="004D76E3" w:rsidRPr="00A83D54" w:rsidRDefault="004D76E3" w:rsidP="00337E76">
          <w:pPr>
            <w:pStyle w:val="Footer"/>
            <w:rPr>
              <w:sz w:val="14"/>
              <w:szCs w:val="14"/>
            </w:rPr>
          </w:pPr>
        </w:p>
      </w:tc>
      <w:tc>
        <w:tcPr>
          <w:tcW w:w="2552" w:type="dxa"/>
        </w:tcPr>
        <w:p w14:paraId="6494E64F" w14:textId="77777777" w:rsidR="004D76E3" w:rsidRPr="00A83D54" w:rsidRDefault="004D76E3" w:rsidP="00337E76">
          <w:pPr>
            <w:pStyle w:val="Footer"/>
            <w:rPr>
              <w:sz w:val="14"/>
              <w:szCs w:val="14"/>
            </w:rPr>
          </w:pPr>
        </w:p>
      </w:tc>
      <w:tc>
        <w:tcPr>
          <w:tcW w:w="2830" w:type="dxa"/>
        </w:tcPr>
        <w:p w14:paraId="3F545731" w14:textId="77777777" w:rsidR="004D76E3" w:rsidRPr="00A83D54" w:rsidRDefault="004D76E3" w:rsidP="00337E76">
          <w:pPr>
            <w:pStyle w:val="Footer"/>
            <w:rPr>
              <w:sz w:val="14"/>
              <w:szCs w:val="14"/>
            </w:rPr>
          </w:pPr>
        </w:p>
      </w:tc>
    </w:tr>
    <w:tr w:rsidR="004D76E3" w:rsidRPr="00A83D54" w14:paraId="713A3689" w14:textId="77777777" w:rsidTr="00483E37">
      <w:trPr>
        <w:trHeight w:val="189"/>
      </w:trPr>
      <w:tc>
        <w:tcPr>
          <w:tcW w:w="1560" w:type="dxa"/>
        </w:tcPr>
        <w:p w14:paraId="54999F41" w14:textId="77777777" w:rsidR="004D76E3" w:rsidRPr="00A83D54" w:rsidRDefault="004D76E3" w:rsidP="00337E76">
          <w:pPr>
            <w:pStyle w:val="Footer"/>
            <w:rPr>
              <w:sz w:val="14"/>
              <w:szCs w:val="14"/>
            </w:rPr>
          </w:pPr>
        </w:p>
      </w:tc>
      <w:tc>
        <w:tcPr>
          <w:tcW w:w="2551" w:type="dxa"/>
        </w:tcPr>
        <w:p w14:paraId="247F5702" w14:textId="77777777" w:rsidR="004D76E3" w:rsidRPr="00A83D54" w:rsidRDefault="004D76E3" w:rsidP="00337E76">
          <w:pPr>
            <w:pStyle w:val="Footer"/>
            <w:rPr>
              <w:sz w:val="14"/>
              <w:szCs w:val="14"/>
            </w:rPr>
          </w:pPr>
        </w:p>
      </w:tc>
      <w:tc>
        <w:tcPr>
          <w:tcW w:w="2552" w:type="dxa"/>
        </w:tcPr>
        <w:p w14:paraId="4439ABC3" w14:textId="77777777" w:rsidR="004D76E3" w:rsidRPr="00A83D54" w:rsidRDefault="004D76E3" w:rsidP="00337E76">
          <w:pPr>
            <w:pStyle w:val="Footer"/>
            <w:rPr>
              <w:sz w:val="14"/>
              <w:szCs w:val="14"/>
            </w:rPr>
          </w:pPr>
        </w:p>
      </w:tc>
      <w:tc>
        <w:tcPr>
          <w:tcW w:w="2830" w:type="dxa"/>
        </w:tcPr>
        <w:p w14:paraId="737F2EFB" w14:textId="77777777" w:rsidR="004D76E3" w:rsidRPr="00A83D54" w:rsidRDefault="004D76E3" w:rsidP="00337E76">
          <w:pPr>
            <w:pStyle w:val="Footer"/>
            <w:rPr>
              <w:sz w:val="14"/>
              <w:szCs w:val="14"/>
            </w:rPr>
          </w:pPr>
        </w:p>
      </w:tc>
    </w:tr>
    <w:tr w:rsidR="004D76E3" w:rsidRPr="00A83D54" w14:paraId="04A53B9F" w14:textId="77777777" w:rsidTr="00483E37">
      <w:trPr>
        <w:trHeight w:val="189"/>
      </w:trPr>
      <w:tc>
        <w:tcPr>
          <w:tcW w:w="1560" w:type="dxa"/>
        </w:tcPr>
        <w:p w14:paraId="614B2093" w14:textId="77777777" w:rsidR="004D76E3" w:rsidRPr="00A83D54" w:rsidRDefault="004D76E3" w:rsidP="00337E76">
          <w:pPr>
            <w:pStyle w:val="Footer"/>
            <w:rPr>
              <w:sz w:val="14"/>
              <w:szCs w:val="14"/>
            </w:rPr>
          </w:pPr>
        </w:p>
      </w:tc>
      <w:tc>
        <w:tcPr>
          <w:tcW w:w="2551" w:type="dxa"/>
        </w:tcPr>
        <w:p w14:paraId="1A2D9C85" w14:textId="77777777" w:rsidR="004D76E3" w:rsidRPr="00A83D54" w:rsidRDefault="004D76E3" w:rsidP="00337E76">
          <w:pPr>
            <w:pStyle w:val="Footer"/>
            <w:rPr>
              <w:sz w:val="14"/>
              <w:szCs w:val="14"/>
            </w:rPr>
          </w:pPr>
        </w:p>
      </w:tc>
      <w:tc>
        <w:tcPr>
          <w:tcW w:w="2552" w:type="dxa"/>
        </w:tcPr>
        <w:p w14:paraId="62DA4A1E" w14:textId="77777777" w:rsidR="004D76E3" w:rsidRPr="00A83D54" w:rsidRDefault="004D76E3" w:rsidP="00337E76">
          <w:pPr>
            <w:pStyle w:val="Footer"/>
            <w:rPr>
              <w:sz w:val="14"/>
              <w:szCs w:val="14"/>
            </w:rPr>
          </w:pPr>
        </w:p>
      </w:tc>
      <w:tc>
        <w:tcPr>
          <w:tcW w:w="2830" w:type="dxa"/>
        </w:tcPr>
        <w:p w14:paraId="6B5A5CC1" w14:textId="77777777" w:rsidR="004D76E3" w:rsidRPr="00A83D54" w:rsidRDefault="004D76E3" w:rsidP="00337E76">
          <w:pPr>
            <w:pStyle w:val="Footer"/>
            <w:rPr>
              <w:sz w:val="14"/>
              <w:szCs w:val="14"/>
            </w:rPr>
          </w:pPr>
        </w:p>
      </w:tc>
    </w:tr>
  </w:tbl>
  <w:p w14:paraId="51ECFEA1" w14:textId="77777777" w:rsidR="004D76E3" w:rsidRDefault="004D76E3">
    <w:pPr>
      <w:pStyle w:val="Footer"/>
    </w:pPr>
    <w:r w:rsidRPr="00A83D54">
      <w:rPr>
        <w:noProof/>
        <w:sz w:val="14"/>
        <w:szCs w:val="14"/>
        <w:lang w:eastAsia="fi-FI"/>
      </w:rPr>
      <w:drawing>
        <wp:anchor distT="0" distB="0" distL="114300" distR="114300" simplePos="0" relativeHeight="251667456" behindDoc="0" locked="0" layoutInCell="1" allowOverlap="1" wp14:anchorId="0AAEA226" wp14:editId="688F3DC8">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0BF1455A" w14:textId="77777777" w:rsidR="006B3E85" w:rsidRDefault="006B3E8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254B81" w14:textId="77777777" w:rsidR="00AD7D2C" w:rsidRDefault="00AD7D2C" w:rsidP="007E0069">
      <w:pPr>
        <w:spacing w:after="0" w:line="240" w:lineRule="auto"/>
      </w:pPr>
      <w:r>
        <w:separator/>
      </w:r>
    </w:p>
  </w:footnote>
  <w:footnote w:type="continuationSeparator" w:id="0">
    <w:p w14:paraId="5F2D2C44" w14:textId="77777777" w:rsidR="00AD7D2C" w:rsidRDefault="00AD7D2C" w:rsidP="007E0069">
      <w:pPr>
        <w:spacing w:after="0" w:line="240" w:lineRule="auto"/>
      </w:pPr>
      <w:r>
        <w:continuationSeparator/>
      </w:r>
    </w:p>
  </w:footnote>
  <w:footnote w:id="1">
    <w:p w14:paraId="0332381F" w14:textId="18819F21" w:rsidR="000D5501" w:rsidRDefault="000D5501">
      <w:pPr>
        <w:pStyle w:val="FootnoteText"/>
      </w:pPr>
      <w:r>
        <w:rPr>
          <w:rStyle w:val="FootnoteReference"/>
        </w:rPr>
        <w:footnoteRef/>
      </w:r>
      <w:r>
        <w:t xml:space="preserve"> Turkki 22.11.2001, artikla 130.</w:t>
      </w:r>
    </w:p>
  </w:footnote>
  <w:footnote w:id="2">
    <w:p w14:paraId="7C630243" w14:textId="59E6CB58" w:rsidR="005307D9" w:rsidRDefault="005307D9">
      <w:pPr>
        <w:pStyle w:val="FootnoteText"/>
      </w:pPr>
      <w:r>
        <w:rPr>
          <w:rStyle w:val="FootnoteReference"/>
        </w:rPr>
        <w:footnoteRef/>
      </w:r>
      <w:r>
        <w:t xml:space="preserve"> Turkki 22.11.2001, artikla 136.</w:t>
      </w:r>
    </w:p>
  </w:footnote>
  <w:footnote w:id="3">
    <w:p w14:paraId="4FAEDBB2" w14:textId="77777777" w:rsidR="00EB63A7" w:rsidRDefault="00EB63A7" w:rsidP="00EB63A7">
      <w:pPr>
        <w:pStyle w:val="FootnoteText"/>
      </w:pPr>
      <w:r>
        <w:rPr>
          <w:rStyle w:val="FootnoteReference"/>
        </w:rPr>
        <w:footnoteRef/>
      </w:r>
      <w:r>
        <w:t xml:space="preserve"> Turkki 22.11.2001, artikla 145, 1. kohta.</w:t>
      </w:r>
    </w:p>
  </w:footnote>
  <w:footnote w:id="4">
    <w:p w14:paraId="1B4C144C" w14:textId="16FE6E7C" w:rsidR="00136A1D" w:rsidRPr="0032456E" w:rsidRDefault="00136A1D">
      <w:pPr>
        <w:pStyle w:val="FootnoteText"/>
        <w:rPr>
          <w:lang w:val="en-US"/>
        </w:rPr>
      </w:pPr>
      <w:r>
        <w:rPr>
          <w:rStyle w:val="FootnoteReference"/>
        </w:rPr>
        <w:footnoteRef/>
      </w:r>
      <w:r w:rsidRPr="0032456E">
        <w:rPr>
          <w:lang w:val="en-US"/>
        </w:rPr>
        <w:t xml:space="preserve"> </w:t>
      </w:r>
      <w:r w:rsidR="0099249D" w:rsidRPr="0032456E">
        <w:rPr>
          <w:lang w:val="en-US"/>
        </w:rPr>
        <w:t>HCCH 30.6.2026.</w:t>
      </w:r>
    </w:p>
  </w:footnote>
  <w:footnote w:id="5">
    <w:p w14:paraId="74E095B8" w14:textId="53511604" w:rsidR="00136A1D" w:rsidRPr="00136A1D" w:rsidRDefault="00136A1D">
      <w:pPr>
        <w:pStyle w:val="FootnoteText"/>
        <w:rPr>
          <w:lang w:val="en-US"/>
        </w:rPr>
      </w:pPr>
      <w:r>
        <w:rPr>
          <w:rStyle w:val="FootnoteReference"/>
        </w:rPr>
        <w:footnoteRef/>
      </w:r>
      <w:r w:rsidRPr="00136A1D">
        <w:rPr>
          <w:lang w:val="en-US"/>
        </w:rPr>
        <w:t xml:space="preserve"> </w:t>
      </w:r>
      <w:r w:rsidR="0032456E">
        <w:rPr>
          <w:lang w:val="en-US"/>
        </w:rPr>
        <w:t xml:space="preserve">Ks. </w:t>
      </w:r>
      <w:proofErr w:type="spellStart"/>
      <w:r w:rsidR="0032456E">
        <w:rPr>
          <w:lang w:val="en-US"/>
        </w:rPr>
        <w:t>esim</w:t>
      </w:r>
      <w:proofErr w:type="spellEnd"/>
      <w:r w:rsidR="0032456E">
        <w:rPr>
          <w:lang w:val="en-US"/>
        </w:rPr>
        <w:t xml:space="preserve">: </w:t>
      </w:r>
      <w:proofErr w:type="spellStart"/>
      <w:r w:rsidRPr="00136A1D">
        <w:rPr>
          <w:lang w:val="en-US"/>
        </w:rPr>
        <w:t>Er&amp;Gun&amp;Er</w:t>
      </w:r>
      <w:proofErr w:type="spellEnd"/>
      <w:r w:rsidRPr="00136A1D">
        <w:rPr>
          <w:lang w:val="en-US"/>
        </w:rPr>
        <w:t xml:space="preserve"> Law F</w:t>
      </w:r>
      <w:r>
        <w:rPr>
          <w:lang w:val="en-US"/>
        </w:rPr>
        <w:t>irm 16.6.2025;</w:t>
      </w:r>
      <w:r w:rsidR="0032456E">
        <w:rPr>
          <w:lang w:val="en-US"/>
        </w:rPr>
        <w:t xml:space="preserve"> </w:t>
      </w:r>
      <w:proofErr w:type="spellStart"/>
      <w:r w:rsidR="0032456E">
        <w:rPr>
          <w:lang w:val="en-US"/>
        </w:rPr>
        <w:t>Haci</w:t>
      </w:r>
      <w:proofErr w:type="spellEnd"/>
      <w:r w:rsidR="0032456E">
        <w:rPr>
          <w:lang w:val="en-US"/>
        </w:rPr>
        <w:t xml:space="preserve"> Emir Group [</w:t>
      </w:r>
      <w:proofErr w:type="spellStart"/>
      <w:r w:rsidR="0032456E">
        <w:rPr>
          <w:lang w:val="en-US"/>
        </w:rPr>
        <w:t>päiväämätön</w:t>
      </w:r>
      <w:proofErr w:type="spellEnd"/>
      <w:r w:rsidR="0032456E">
        <w:rPr>
          <w:lang w:val="en-US"/>
        </w:rPr>
        <w:t xml:space="preserve">]; </w:t>
      </w:r>
      <w:proofErr w:type="spellStart"/>
      <w:r w:rsidR="0032456E" w:rsidRPr="0032456E">
        <w:rPr>
          <w:lang w:val="en-US"/>
        </w:rPr>
        <w:t>Karanfiloglu</w:t>
      </w:r>
      <w:proofErr w:type="spellEnd"/>
      <w:r w:rsidR="0032456E" w:rsidRPr="0032456E">
        <w:rPr>
          <w:lang w:val="en-US"/>
        </w:rPr>
        <w:t xml:space="preserve"> Law Firm</w:t>
      </w:r>
      <w:r w:rsidR="0032456E">
        <w:rPr>
          <w:lang w:val="en-US"/>
        </w:rPr>
        <w:t xml:space="preserve"> [</w:t>
      </w:r>
      <w:proofErr w:type="spellStart"/>
      <w:r w:rsidR="0032456E">
        <w:rPr>
          <w:lang w:val="en-US"/>
        </w:rPr>
        <w:t>päiväämätön</w:t>
      </w:r>
      <w:proofErr w:type="spellEnd"/>
      <w:r w:rsidR="0032456E">
        <w:rPr>
          <w:lang w:val="en-US"/>
        </w:rPr>
        <w:t>].</w:t>
      </w:r>
    </w:p>
  </w:footnote>
  <w:footnote w:id="6">
    <w:p w14:paraId="4BEB780C" w14:textId="6EA70EA4" w:rsidR="00B626CC" w:rsidRPr="00B626CC" w:rsidRDefault="00B626CC" w:rsidP="00B626CC">
      <w:pPr>
        <w:pStyle w:val="FootnoteText"/>
        <w:rPr>
          <w:lang w:val="en-US"/>
        </w:rPr>
      </w:pPr>
      <w:r>
        <w:rPr>
          <w:rStyle w:val="FootnoteReference"/>
        </w:rPr>
        <w:footnoteRef/>
      </w:r>
      <w:r w:rsidRPr="00B626CC">
        <w:rPr>
          <w:lang w:val="en-US"/>
        </w:rPr>
        <w:t xml:space="preserve"> Ks. </w:t>
      </w:r>
      <w:proofErr w:type="spellStart"/>
      <w:r w:rsidRPr="00B626CC">
        <w:rPr>
          <w:lang w:val="en-US"/>
        </w:rPr>
        <w:t>esim</w:t>
      </w:r>
      <w:proofErr w:type="spellEnd"/>
      <w:r w:rsidRPr="00B626CC">
        <w:rPr>
          <w:lang w:val="en-US"/>
        </w:rPr>
        <w:t xml:space="preserve">: </w:t>
      </w:r>
      <w:proofErr w:type="spellStart"/>
      <w:r w:rsidRPr="00B626CC">
        <w:rPr>
          <w:lang w:val="en-US"/>
        </w:rPr>
        <w:t>Nurgül</w:t>
      </w:r>
      <w:proofErr w:type="spellEnd"/>
      <w:r w:rsidRPr="00B626CC">
        <w:rPr>
          <w:lang w:val="en-US"/>
        </w:rPr>
        <w:t xml:space="preserve">, </w:t>
      </w:r>
      <w:proofErr w:type="spellStart"/>
      <w:r w:rsidRPr="00B626CC">
        <w:rPr>
          <w:lang w:val="en-US"/>
        </w:rPr>
        <w:t>Certel</w:t>
      </w:r>
      <w:proofErr w:type="spellEnd"/>
      <w:r w:rsidRPr="00B626CC">
        <w:rPr>
          <w:lang w:val="en-US"/>
        </w:rPr>
        <w:t xml:space="preserve"> &amp; </w:t>
      </w:r>
      <w:proofErr w:type="spellStart"/>
      <w:r w:rsidRPr="00B626CC">
        <w:rPr>
          <w:lang w:val="en-US"/>
        </w:rPr>
        <w:t>Atasü-Topcuoğlu</w:t>
      </w:r>
      <w:proofErr w:type="spellEnd"/>
      <w:r>
        <w:rPr>
          <w:lang w:val="en-US"/>
        </w:rPr>
        <w:t xml:space="preserve">, </w:t>
      </w:r>
      <w:proofErr w:type="spellStart"/>
      <w:r w:rsidRPr="00B626CC">
        <w:rPr>
          <w:lang w:val="en-US"/>
        </w:rPr>
        <w:t>Reyhan</w:t>
      </w:r>
      <w:proofErr w:type="spellEnd"/>
      <w:r>
        <w:rPr>
          <w:lang w:val="en-US"/>
        </w:rPr>
        <w:t xml:space="preserve"> 6/2024; </w:t>
      </w:r>
      <w:r w:rsidR="00A30156">
        <w:rPr>
          <w:lang w:val="en-US"/>
        </w:rPr>
        <w:t xml:space="preserve">Medium/ Nawa, </w:t>
      </w:r>
      <w:proofErr w:type="spellStart"/>
      <w:r w:rsidR="00A30156">
        <w:rPr>
          <w:lang w:val="en-US"/>
        </w:rPr>
        <w:t>Fariba</w:t>
      </w:r>
      <w:proofErr w:type="spellEnd"/>
      <w:r w:rsidR="00A30156">
        <w:rPr>
          <w:lang w:val="en-US"/>
        </w:rPr>
        <w:t xml:space="preserve"> 3.10.2016.</w:t>
      </w:r>
    </w:p>
  </w:footnote>
  <w:footnote w:id="7">
    <w:p w14:paraId="364CC3E8" w14:textId="15D10036" w:rsidR="0016176A" w:rsidRDefault="0016176A">
      <w:pPr>
        <w:pStyle w:val="FootnoteText"/>
      </w:pPr>
      <w:r>
        <w:rPr>
          <w:rStyle w:val="FootnoteReference"/>
        </w:rPr>
        <w:footnoteRef/>
      </w:r>
      <w:r>
        <w:t xml:space="preserve"> Turkki 26.9.2004, artikla 230</w:t>
      </w:r>
      <w:r w:rsidR="004F2CDE">
        <w:t>, kohta 1</w:t>
      </w:r>
      <w:r>
        <w:t>.</w:t>
      </w:r>
    </w:p>
  </w:footnote>
  <w:footnote w:id="8">
    <w:p w14:paraId="5A1E9D4A" w14:textId="34DB0554" w:rsidR="00B621AA" w:rsidRDefault="00B621AA">
      <w:pPr>
        <w:pStyle w:val="FootnoteText"/>
      </w:pPr>
      <w:r>
        <w:rPr>
          <w:rStyle w:val="FootnoteReference"/>
        </w:rPr>
        <w:footnoteRef/>
      </w:r>
      <w:r>
        <w:t xml:space="preserve"> Turkki 22.11.2001, artikla 132.</w:t>
      </w:r>
    </w:p>
  </w:footnote>
  <w:footnote w:id="9">
    <w:p w14:paraId="4C05630F" w14:textId="53112487" w:rsidR="005A0C63" w:rsidRDefault="005A0C63">
      <w:pPr>
        <w:pStyle w:val="FootnoteText"/>
      </w:pPr>
      <w:r>
        <w:rPr>
          <w:rStyle w:val="FootnoteReference"/>
        </w:rPr>
        <w:footnoteRef/>
      </w:r>
      <w:r>
        <w:t xml:space="preserve"> Ks. </w:t>
      </w:r>
      <w:proofErr w:type="spellStart"/>
      <w:r>
        <w:t>esim</w:t>
      </w:r>
      <w:proofErr w:type="spellEnd"/>
      <w:r>
        <w:t xml:space="preserve">: </w:t>
      </w:r>
      <w:bookmarkStart w:id="1" w:name="_Hlk241833064"/>
      <w:proofErr w:type="spellStart"/>
      <w:r>
        <w:t>Bayraktar</w:t>
      </w:r>
      <w:proofErr w:type="spellEnd"/>
      <w:r>
        <w:t xml:space="preserve"> </w:t>
      </w:r>
      <w:proofErr w:type="spellStart"/>
      <w:r>
        <w:t>attorneys</w:t>
      </w:r>
      <w:proofErr w:type="spellEnd"/>
      <w:r>
        <w:t xml:space="preserve"> 15.3.2026.</w:t>
      </w:r>
      <w:bookmarkEnd w:id="1"/>
    </w:p>
  </w:footnote>
  <w:footnote w:id="10">
    <w:p w14:paraId="46E3C723" w14:textId="5098B3A9" w:rsidR="00B626CC" w:rsidRDefault="00B626CC">
      <w:pPr>
        <w:pStyle w:val="FootnoteText"/>
      </w:pPr>
      <w:r>
        <w:rPr>
          <w:rStyle w:val="FootnoteReference"/>
        </w:rPr>
        <w:footnoteRef/>
      </w:r>
      <w:r>
        <w:t xml:space="preserve"> </w:t>
      </w:r>
      <w:r w:rsidRPr="00B626CC">
        <w:t xml:space="preserve">T.C. </w:t>
      </w:r>
      <w:proofErr w:type="spellStart"/>
      <w:r w:rsidRPr="00B626CC">
        <w:t>Dışişleri</w:t>
      </w:r>
      <w:proofErr w:type="spellEnd"/>
      <w:r w:rsidRPr="00B626CC">
        <w:t xml:space="preserve"> </w:t>
      </w:r>
      <w:proofErr w:type="spellStart"/>
      <w:r w:rsidRPr="00B626CC">
        <w:t>Bakanlığı</w:t>
      </w:r>
      <w:proofErr w:type="spellEnd"/>
      <w:r w:rsidRPr="00B626CC">
        <w:t xml:space="preserve"> </w:t>
      </w:r>
      <w:proofErr w:type="spellStart"/>
      <w:r w:rsidRPr="00B626CC">
        <w:t>Konsolosluk</w:t>
      </w:r>
      <w:proofErr w:type="spellEnd"/>
      <w:r w:rsidRPr="00B626CC">
        <w:t xml:space="preserve"> </w:t>
      </w:r>
      <w:proofErr w:type="spellStart"/>
      <w:r w:rsidRPr="00B626CC">
        <w:t>İşlemleri</w:t>
      </w:r>
      <w:proofErr w:type="spellEnd"/>
      <w:r>
        <w:t xml:space="preserve"> [päiväämätön].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Look w:val="0600" w:firstRow="0" w:lastRow="0" w:firstColumn="0" w:lastColumn="0" w:noHBand="1" w:noVBand="1"/>
    </w:tblPr>
    <w:tblGrid>
      <w:gridCol w:w="3005"/>
      <w:gridCol w:w="3005"/>
      <w:gridCol w:w="3006"/>
    </w:tblGrid>
    <w:tr w:rsidR="0064460B" w:rsidRPr="00A058E4" w14:paraId="41B12F17" w14:textId="77777777" w:rsidTr="00110B17">
      <w:trPr>
        <w:tblHeader/>
      </w:trPr>
      <w:tc>
        <w:tcPr>
          <w:tcW w:w="3005" w:type="dxa"/>
          <w:tcBorders>
            <w:top w:val="nil"/>
            <w:left w:val="nil"/>
            <w:bottom w:val="nil"/>
            <w:right w:val="nil"/>
          </w:tcBorders>
        </w:tcPr>
        <w:p w14:paraId="42424842" w14:textId="77777777" w:rsidR="0064460B" w:rsidRPr="00A058E4" w:rsidRDefault="0064460B">
          <w:pPr>
            <w:pStyle w:val="Header"/>
            <w:rPr>
              <w:sz w:val="16"/>
              <w:szCs w:val="16"/>
            </w:rPr>
          </w:pPr>
        </w:p>
      </w:tc>
      <w:tc>
        <w:tcPr>
          <w:tcW w:w="3005" w:type="dxa"/>
          <w:tcBorders>
            <w:top w:val="nil"/>
            <w:left w:val="nil"/>
            <w:bottom w:val="nil"/>
            <w:right w:val="nil"/>
          </w:tcBorders>
        </w:tcPr>
        <w:p w14:paraId="03DAD808" w14:textId="77777777" w:rsidR="0064460B" w:rsidRPr="00A058E4" w:rsidRDefault="0064460B">
          <w:pPr>
            <w:pStyle w:val="Header"/>
            <w:rPr>
              <w:b/>
              <w:sz w:val="16"/>
              <w:szCs w:val="16"/>
            </w:rPr>
          </w:pPr>
        </w:p>
      </w:tc>
      <w:tc>
        <w:tcPr>
          <w:tcW w:w="3006" w:type="dxa"/>
          <w:tcBorders>
            <w:top w:val="nil"/>
            <w:left w:val="nil"/>
            <w:bottom w:val="nil"/>
            <w:right w:val="nil"/>
          </w:tcBorders>
        </w:tcPr>
        <w:p w14:paraId="7D9E6C64" w14:textId="77777777" w:rsidR="0064460B" w:rsidRPr="001D63F6" w:rsidRDefault="0064460B" w:rsidP="00A058E4">
          <w:pPr>
            <w:pStyle w:val="Header"/>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64E47D70" w14:textId="77777777" w:rsidTr="00421708">
      <w:tc>
        <w:tcPr>
          <w:tcW w:w="3005" w:type="dxa"/>
          <w:tcBorders>
            <w:top w:val="nil"/>
            <w:left w:val="nil"/>
            <w:bottom w:val="nil"/>
            <w:right w:val="nil"/>
          </w:tcBorders>
        </w:tcPr>
        <w:p w14:paraId="45685B73" w14:textId="77777777" w:rsidR="0064460B" w:rsidRPr="00A058E4" w:rsidRDefault="0064460B">
          <w:pPr>
            <w:pStyle w:val="Header"/>
            <w:rPr>
              <w:sz w:val="16"/>
              <w:szCs w:val="16"/>
            </w:rPr>
          </w:pPr>
        </w:p>
      </w:tc>
      <w:tc>
        <w:tcPr>
          <w:tcW w:w="3005" w:type="dxa"/>
          <w:tcBorders>
            <w:top w:val="nil"/>
            <w:left w:val="nil"/>
            <w:bottom w:val="nil"/>
            <w:right w:val="nil"/>
          </w:tcBorders>
        </w:tcPr>
        <w:p w14:paraId="4F89194D" w14:textId="77777777" w:rsidR="0064460B" w:rsidRPr="00A058E4" w:rsidRDefault="0064460B">
          <w:pPr>
            <w:pStyle w:val="Header"/>
            <w:rPr>
              <w:sz w:val="16"/>
              <w:szCs w:val="16"/>
            </w:rPr>
          </w:pPr>
        </w:p>
      </w:tc>
      <w:tc>
        <w:tcPr>
          <w:tcW w:w="3006" w:type="dxa"/>
          <w:tcBorders>
            <w:top w:val="nil"/>
            <w:left w:val="nil"/>
            <w:bottom w:val="nil"/>
            <w:right w:val="nil"/>
          </w:tcBorders>
        </w:tcPr>
        <w:p w14:paraId="599C8699" w14:textId="77777777" w:rsidR="0064460B" w:rsidRPr="00A058E4" w:rsidRDefault="0064460B" w:rsidP="00A058E4">
          <w:pPr>
            <w:pStyle w:val="Header"/>
            <w:jc w:val="right"/>
            <w:rPr>
              <w:sz w:val="16"/>
              <w:szCs w:val="16"/>
            </w:rPr>
          </w:pPr>
        </w:p>
      </w:tc>
    </w:tr>
    <w:tr w:rsidR="0064460B" w:rsidRPr="00A058E4" w14:paraId="32D0A45A" w14:textId="77777777" w:rsidTr="00421708">
      <w:tc>
        <w:tcPr>
          <w:tcW w:w="3005" w:type="dxa"/>
          <w:tcBorders>
            <w:top w:val="nil"/>
            <w:left w:val="nil"/>
            <w:bottom w:val="nil"/>
            <w:right w:val="nil"/>
          </w:tcBorders>
        </w:tcPr>
        <w:p w14:paraId="2CAD1412" w14:textId="77777777" w:rsidR="0064460B" w:rsidRPr="00A058E4" w:rsidRDefault="0064460B">
          <w:pPr>
            <w:pStyle w:val="Header"/>
            <w:rPr>
              <w:sz w:val="16"/>
              <w:szCs w:val="16"/>
            </w:rPr>
          </w:pPr>
        </w:p>
      </w:tc>
      <w:tc>
        <w:tcPr>
          <w:tcW w:w="3005" w:type="dxa"/>
          <w:tcBorders>
            <w:top w:val="nil"/>
            <w:left w:val="nil"/>
            <w:bottom w:val="nil"/>
            <w:right w:val="nil"/>
          </w:tcBorders>
        </w:tcPr>
        <w:p w14:paraId="06E7BCFA" w14:textId="77777777" w:rsidR="0064460B" w:rsidRPr="00A058E4" w:rsidRDefault="0064460B">
          <w:pPr>
            <w:pStyle w:val="Header"/>
            <w:rPr>
              <w:sz w:val="16"/>
              <w:szCs w:val="16"/>
            </w:rPr>
          </w:pPr>
        </w:p>
      </w:tc>
      <w:tc>
        <w:tcPr>
          <w:tcW w:w="3006" w:type="dxa"/>
          <w:tcBorders>
            <w:top w:val="nil"/>
            <w:left w:val="nil"/>
            <w:bottom w:val="nil"/>
            <w:right w:val="nil"/>
          </w:tcBorders>
        </w:tcPr>
        <w:p w14:paraId="03496C69" w14:textId="77777777" w:rsidR="0064460B" w:rsidRPr="00A058E4" w:rsidRDefault="0064460B" w:rsidP="00A058E4">
          <w:pPr>
            <w:pStyle w:val="Header"/>
            <w:jc w:val="right"/>
            <w:rPr>
              <w:sz w:val="16"/>
              <w:szCs w:val="16"/>
            </w:rPr>
          </w:pPr>
        </w:p>
      </w:tc>
    </w:tr>
  </w:tbl>
  <w:p w14:paraId="093DF0FC" w14:textId="77777777" w:rsidR="0064460B" w:rsidRDefault="0064460B">
    <w:pPr>
      <w:pStyle w:val="Header"/>
    </w:pPr>
    <w:r>
      <w:rPr>
        <w:noProof/>
        <w:sz w:val="16"/>
        <w:szCs w:val="16"/>
        <w:lang w:eastAsia="fi-FI"/>
      </w:rPr>
      <w:drawing>
        <wp:anchor distT="0" distB="0" distL="114300" distR="114300" simplePos="0" relativeHeight="251680768" behindDoc="0" locked="0" layoutInCell="1" allowOverlap="1" wp14:anchorId="5E5A1AD3" wp14:editId="41C3FD00">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Look w:val="04A0" w:firstRow="1" w:lastRow="0" w:firstColumn="1" w:lastColumn="0" w:noHBand="0" w:noVBand="1"/>
    </w:tblPr>
    <w:tblGrid>
      <w:gridCol w:w="3005"/>
      <w:gridCol w:w="3005"/>
      <w:gridCol w:w="3006"/>
    </w:tblGrid>
    <w:tr w:rsidR="00873A37" w:rsidRPr="00A058E4" w14:paraId="5B457212" w14:textId="77777777" w:rsidTr="004B2B44">
      <w:tc>
        <w:tcPr>
          <w:tcW w:w="3005" w:type="dxa"/>
          <w:tcBorders>
            <w:top w:val="nil"/>
            <w:left w:val="nil"/>
            <w:bottom w:val="nil"/>
            <w:right w:val="nil"/>
          </w:tcBorders>
        </w:tcPr>
        <w:p w14:paraId="05E9E257" w14:textId="77777777" w:rsidR="00873A37" w:rsidRPr="00A058E4" w:rsidRDefault="00873A37">
          <w:pPr>
            <w:pStyle w:val="Header"/>
            <w:rPr>
              <w:sz w:val="16"/>
              <w:szCs w:val="16"/>
            </w:rPr>
          </w:pPr>
        </w:p>
      </w:tc>
      <w:tc>
        <w:tcPr>
          <w:tcW w:w="3005" w:type="dxa"/>
          <w:tcBorders>
            <w:top w:val="nil"/>
            <w:left w:val="nil"/>
            <w:bottom w:val="nil"/>
            <w:right w:val="nil"/>
          </w:tcBorders>
        </w:tcPr>
        <w:p w14:paraId="789CC625" w14:textId="77777777" w:rsidR="00873A37" w:rsidRPr="00A058E4" w:rsidRDefault="00873A37">
          <w:pPr>
            <w:pStyle w:val="Header"/>
            <w:rPr>
              <w:b/>
              <w:sz w:val="16"/>
              <w:szCs w:val="16"/>
            </w:rPr>
          </w:pPr>
        </w:p>
      </w:tc>
      <w:tc>
        <w:tcPr>
          <w:tcW w:w="3006" w:type="dxa"/>
          <w:tcBorders>
            <w:top w:val="nil"/>
            <w:left w:val="nil"/>
            <w:bottom w:val="nil"/>
            <w:right w:val="nil"/>
          </w:tcBorders>
        </w:tcPr>
        <w:p w14:paraId="316A6F88" w14:textId="77777777" w:rsidR="00873A37" w:rsidRPr="00A058E4" w:rsidRDefault="00873A37" w:rsidP="00A058E4">
          <w:pPr>
            <w:pStyle w:val="Header"/>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337C7664" w14:textId="77777777" w:rsidTr="004B2B44">
      <w:tc>
        <w:tcPr>
          <w:tcW w:w="3005" w:type="dxa"/>
          <w:tcBorders>
            <w:top w:val="nil"/>
            <w:left w:val="nil"/>
            <w:bottom w:val="nil"/>
            <w:right w:val="nil"/>
          </w:tcBorders>
        </w:tcPr>
        <w:p w14:paraId="12360930" w14:textId="77777777" w:rsidR="00873A37" w:rsidRPr="00A058E4" w:rsidRDefault="00873A37">
          <w:pPr>
            <w:pStyle w:val="Header"/>
            <w:rPr>
              <w:sz w:val="16"/>
              <w:szCs w:val="16"/>
            </w:rPr>
          </w:pPr>
        </w:p>
      </w:tc>
      <w:tc>
        <w:tcPr>
          <w:tcW w:w="3005" w:type="dxa"/>
          <w:tcBorders>
            <w:top w:val="nil"/>
            <w:left w:val="nil"/>
            <w:bottom w:val="nil"/>
            <w:right w:val="nil"/>
          </w:tcBorders>
        </w:tcPr>
        <w:p w14:paraId="3E0B3873" w14:textId="77777777" w:rsidR="00873A37" w:rsidRPr="00A058E4" w:rsidRDefault="00873A37">
          <w:pPr>
            <w:pStyle w:val="Header"/>
            <w:rPr>
              <w:sz w:val="16"/>
              <w:szCs w:val="16"/>
            </w:rPr>
          </w:pPr>
        </w:p>
      </w:tc>
      <w:tc>
        <w:tcPr>
          <w:tcW w:w="3006" w:type="dxa"/>
          <w:tcBorders>
            <w:top w:val="nil"/>
            <w:left w:val="nil"/>
            <w:bottom w:val="nil"/>
            <w:right w:val="nil"/>
          </w:tcBorders>
        </w:tcPr>
        <w:p w14:paraId="4F816E97" w14:textId="77777777" w:rsidR="00873A37" w:rsidRPr="00A058E4" w:rsidRDefault="00873A37" w:rsidP="00A058E4">
          <w:pPr>
            <w:pStyle w:val="Header"/>
            <w:jc w:val="right"/>
            <w:rPr>
              <w:sz w:val="16"/>
              <w:szCs w:val="16"/>
            </w:rPr>
          </w:pPr>
        </w:p>
      </w:tc>
    </w:tr>
    <w:tr w:rsidR="00873A37" w:rsidRPr="00A058E4" w14:paraId="5143DE10" w14:textId="77777777" w:rsidTr="004B2B44">
      <w:tc>
        <w:tcPr>
          <w:tcW w:w="3005" w:type="dxa"/>
          <w:tcBorders>
            <w:top w:val="nil"/>
            <w:left w:val="nil"/>
            <w:bottom w:val="nil"/>
            <w:right w:val="nil"/>
          </w:tcBorders>
        </w:tcPr>
        <w:p w14:paraId="48D6A482" w14:textId="77777777" w:rsidR="00873A37" w:rsidRPr="00A058E4" w:rsidRDefault="00873A37">
          <w:pPr>
            <w:pStyle w:val="Header"/>
            <w:rPr>
              <w:sz w:val="16"/>
              <w:szCs w:val="16"/>
            </w:rPr>
          </w:pPr>
        </w:p>
      </w:tc>
      <w:tc>
        <w:tcPr>
          <w:tcW w:w="3005" w:type="dxa"/>
          <w:tcBorders>
            <w:top w:val="nil"/>
            <w:left w:val="nil"/>
            <w:bottom w:val="nil"/>
            <w:right w:val="nil"/>
          </w:tcBorders>
        </w:tcPr>
        <w:p w14:paraId="6D71E252" w14:textId="77777777" w:rsidR="00873A37" w:rsidRPr="00A058E4" w:rsidRDefault="00873A37">
          <w:pPr>
            <w:pStyle w:val="Header"/>
            <w:rPr>
              <w:sz w:val="16"/>
              <w:szCs w:val="16"/>
            </w:rPr>
          </w:pPr>
        </w:p>
      </w:tc>
      <w:tc>
        <w:tcPr>
          <w:tcW w:w="3006" w:type="dxa"/>
          <w:tcBorders>
            <w:top w:val="nil"/>
            <w:left w:val="nil"/>
            <w:bottom w:val="nil"/>
            <w:right w:val="nil"/>
          </w:tcBorders>
        </w:tcPr>
        <w:p w14:paraId="45044E7D" w14:textId="77777777" w:rsidR="00873A37" w:rsidRPr="00A058E4" w:rsidRDefault="00873A37" w:rsidP="00A058E4">
          <w:pPr>
            <w:pStyle w:val="Header"/>
            <w:jc w:val="right"/>
            <w:rPr>
              <w:sz w:val="16"/>
              <w:szCs w:val="16"/>
            </w:rPr>
          </w:pPr>
        </w:p>
      </w:tc>
    </w:tr>
  </w:tbl>
  <w:p w14:paraId="33AADEAF" w14:textId="77777777" w:rsidR="000455E3" w:rsidRPr="008020E6" w:rsidRDefault="00873A37" w:rsidP="00873A37">
    <w:pPr>
      <w:pStyle w:val="Header"/>
      <w:rPr>
        <w:sz w:val="16"/>
        <w:szCs w:val="16"/>
      </w:rPr>
    </w:pPr>
    <w:r>
      <w:rPr>
        <w:noProof/>
        <w:sz w:val="16"/>
        <w:szCs w:val="16"/>
        <w:lang w:eastAsia="fi-FI"/>
      </w:rPr>
      <w:drawing>
        <wp:anchor distT="0" distB="0" distL="114300" distR="114300" simplePos="0" relativeHeight="251682816" behindDoc="0" locked="0" layoutInCell="1" allowOverlap="1" wp14:anchorId="16CDB581" wp14:editId="6CB8DACB">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792" w:hanging="432"/>
      </w:pPr>
      <w:rPr>
        <w:rFonts w:hint="default"/>
      </w:rPr>
    </w:lvl>
    <w:lvl w:ilvl="2">
      <w:start w:val="1"/>
      <w:numFmt w:val="decimal"/>
      <w:pStyle w:val="Heading3"/>
      <w:lvlText w:val="%1.%2.%3."/>
      <w:lvlJc w:val="left"/>
      <w:pPr>
        <w:ind w:left="1224" w:hanging="504"/>
      </w:pPr>
      <w:rPr>
        <w:rFonts w:hint="default"/>
      </w:rPr>
    </w:lvl>
    <w:lvl w:ilvl="3">
      <w:start w:val="1"/>
      <w:numFmt w:val="decimal"/>
      <w:pStyle w:val="Heading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7CA47EB"/>
    <w:multiLevelType w:val="hybridMultilevel"/>
    <w:tmpl w:val="7FA2E292"/>
    <w:lvl w:ilvl="0" w:tplc="040B000F">
      <w:start w:val="2"/>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7"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1FBE6E2D"/>
    <w:multiLevelType w:val="hybridMultilevel"/>
    <w:tmpl w:val="1658A5EE"/>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9"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1"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22B11D7E"/>
    <w:multiLevelType w:val="hybridMultilevel"/>
    <w:tmpl w:val="CBEC9200"/>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4"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5"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9"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0"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21"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2"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4" w15:restartNumberingAfterBreak="0">
    <w:nsid w:val="69EB17C6"/>
    <w:multiLevelType w:val="hybridMultilevel"/>
    <w:tmpl w:val="516AE690"/>
    <w:lvl w:ilvl="0" w:tplc="02C0F92A">
      <w:start w:val="2"/>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5"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6"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7" w15:restartNumberingAfterBreak="0">
    <w:nsid w:val="7C272BED"/>
    <w:multiLevelType w:val="multilevel"/>
    <w:tmpl w:val="EF286224"/>
    <w:numStyleLink w:val="Style1"/>
  </w:abstractNum>
  <w:abstractNum w:abstractNumId="28"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abstractNumId w:val="28"/>
  </w:num>
  <w:num w:numId="2">
    <w:abstractNumId w:val="23"/>
  </w:num>
  <w:num w:numId="3">
    <w:abstractNumId w:val="16"/>
  </w:num>
  <w:num w:numId="4">
    <w:abstractNumId w:val="15"/>
  </w:num>
  <w:num w:numId="5">
    <w:abstractNumId w:val="12"/>
  </w:num>
  <w:num w:numId="6">
    <w:abstractNumId w:val="18"/>
  </w:num>
  <w:num w:numId="7">
    <w:abstractNumId w:val="22"/>
  </w:num>
  <w:num w:numId="8">
    <w:abstractNumId w:val="21"/>
  </w:num>
  <w:num w:numId="9">
    <w:abstractNumId w:val="21"/>
    <w:lvlOverride w:ilvl="0">
      <w:startOverride w:val="1"/>
    </w:lvlOverride>
  </w:num>
  <w:num w:numId="10">
    <w:abstractNumId w:val="14"/>
  </w:num>
  <w:num w:numId="11">
    <w:abstractNumId w:val="14"/>
    <w:lvlOverride w:ilvl="0">
      <w:startOverride w:val="1"/>
    </w:lvlOverride>
  </w:num>
  <w:num w:numId="12">
    <w:abstractNumId w:val="14"/>
    <w:lvlOverride w:ilvl="0">
      <w:startOverride w:val="1"/>
    </w:lvlOverride>
  </w:num>
  <w:num w:numId="13">
    <w:abstractNumId w:val="14"/>
    <w:lvlOverride w:ilvl="0">
      <w:startOverride w:val="1"/>
    </w:lvlOverride>
  </w:num>
  <w:num w:numId="14">
    <w:abstractNumId w:val="11"/>
  </w:num>
  <w:num w:numId="15">
    <w:abstractNumId w:val="2"/>
  </w:num>
  <w:num w:numId="16">
    <w:abstractNumId w:val="2"/>
  </w:num>
  <w:num w:numId="17">
    <w:abstractNumId w:val="1"/>
  </w:num>
  <w:num w:numId="18">
    <w:abstractNumId w:val="20"/>
  </w:num>
  <w:num w:numId="19">
    <w:abstractNumId w:val="19"/>
  </w:num>
  <w:num w:numId="20">
    <w:abstractNumId w:val="27"/>
  </w:num>
  <w:num w:numId="21">
    <w:abstractNumId w:val="7"/>
  </w:num>
  <w:num w:numId="22">
    <w:abstractNumId w:val="25"/>
  </w:num>
  <w:num w:numId="23">
    <w:abstractNumId w:val="4"/>
  </w:num>
  <w:num w:numId="24">
    <w:abstractNumId w:val="9"/>
  </w:num>
  <w:num w:numId="25">
    <w:abstractNumId w:val="0"/>
  </w:num>
  <w:num w:numId="26">
    <w:abstractNumId w:val="26"/>
  </w:num>
  <w:num w:numId="27">
    <w:abstractNumId w:val="10"/>
  </w:num>
  <w:num w:numId="28">
    <w:abstractNumId w:val="5"/>
  </w:num>
  <w:num w:numId="29">
    <w:abstractNumId w:val="17"/>
  </w:num>
  <w:num w:numId="30">
    <w:abstractNumId w:val="3"/>
  </w:num>
  <w:num w:numId="31">
    <w:abstractNumId w:val="3"/>
  </w:num>
  <w:num w:numId="32">
    <w:abstractNumId w:val="3"/>
  </w:num>
  <w:num w:numId="33">
    <w:abstractNumId w:val="3"/>
  </w:num>
  <w:num w:numId="34">
    <w:abstractNumId w:val="13"/>
  </w:num>
  <w:num w:numId="35">
    <w:abstractNumId w:val="8"/>
  </w:num>
  <w:num w:numId="36">
    <w:abstractNumId w:val="6"/>
  </w:num>
  <w:num w:numId="37">
    <w:abstractNumId w:val="2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removePersonalInformation/>
  <w:removeDateAndTime/>
  <w:proofState w:spelling="clean" w:grammar="clean"/>
  <w:attachedTemplate r:id="rId1"/>
  <w:defaultTabStop w:val="720"/>
  <w:hyphenationZone w:val="425"/>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7D2C"/>
    <w:rsid w:val="00010C97"/>
    <w:rsid w:val="0001289F"/>
    <w:rsid w:val="00012EC0"/>
    <w:rsid w:val="00013B40"/>
    <w:rsid w:val="00013F3D"/>
    <w:rsid w:val="000140FF"/>
    <w:rsid w:val="00022D94"/>
    <w:rsid w:val="00023864"/>
    <w:rsid w:val="0003653B"/>
    <w:rsid w:val="000449EA"/>
    <w:rsid w:val="000455E3"/>
    <w:rsid w:val="00046783"/>
    <w:rsid w:val="000564EB"/>
    <w:rsid w:val="000663E8"/>
    <w:rsid w:val="0007094E"/>
    <w:rsid w:val="00072438"/>
    <w:rsid w:val="00082DFE"/>
    <w:rsid w:val="000879F7"/>
    <w:rsid w:val="0009323F"/>
    <w:rsid w:val="000B4003"/>
    <w:rsid w:val="000B7ABB"/>
    <w:rsid w:val="000D45F8"/>
    <w:rsid w:val="000D5501"/>
    <w:rsid w:val="000E1A4B"/>
    <w:rsid w:val="000E2D54"/>
    <w:rsid w:val="000E693C"/>
    <w:rsid w:val="000F4AD8"/>
    <w:rsid w:val="000F6F25"/>
    <w:rsid w:val="000F793B"/>
    <w:rsid w:val="00110468"/>
    <w:rsid w:val="00110B17"/>
    <w:rsid w:val="00117EA9"/>
    <w:rsid w:val="00131B7A"/>
    <w:rsid w:val="001360E5"/>
    <w:rsid w:val="001366EE"/>
    <w:rsid w:val="00136A1D"/>
    <w:rsid w:val="00136FEB"/>
    <w:rsid w:val="0015362E"/>
    <w:rsid w:val="0016176A"/>
    <w:rsid w:val="001678AD"/>
    <w:rsid w:val="001741CB"/>
    <w:rsid w:val="001758C8"/>
    <w:rsid w:val="0019524D"/>
    <w:rsid w:val="00195763"/>
    <w:rsid w:val="001A4752"/>
    <w:rsid w:val="001B2917"/>
    <w:rsid w:val="001B5A04"/>
    <w:rsid w:val="001B6B07"/>
    <w:rsid w:val="001C0382"/>
    <w:rsid w:val="001C3EB2"/>
    <w:rsid w:val="001C422A"/>
    <w:rsid w:val="001D015C"/>
    <w:rsid w:val="001D1831"/>
    <w:rsid w:val="001D587F"/>
    <w:rsid w:val="001D5CAA"/>
    <w:rsid w:val="001D63F6"/>
    <w:rsid w:val="001E21A8"/>
    <w:rsid w:val="001F1B08"/>
    <w:rsid w:val="00206DFC"/>
    <w:rsid w:val="002248A2"/>
    <w:rsid w:val="00224FD6"/>
    <w:rsid w:val="0022712B"/>
    <w:rsid w:val="002350CB"/>
    <w:rsid w:val="00237C15"/>
    <w:rsid w:val="00252F50"/>
    <w:rsid w:val="00253B21"/>
    <w:rsid w:val="002571E9"/>
    <w:rsid w:val="00260CCD"/>
    <w:rsid w:val="002629C5"/>
    <w:rsid w:val="00267906"/>
    <w:rsid w:val="00267E88"/>
    <w:rsid w:val="00272D9D"/>
    <w:rsid w:val="002A6054"/>
    <w:rsid w:val="002B4F5C"/>
    <w:rsid w:val="002B5E48"/>
    <w:rsid w:val="002C2668"/>
    <w:rsid w:val="002C4FEA"/>
    <w:rsid w:val="002C656A"/>
    <w:rsid w:val="002D0032"/>
    <w:rsid w:val="002D70EF"/>
    <w:rsid w:val="002D7383"/>
    <w:rsid w:val="002E0B87"/>
    <w:rsid w:val="002E7DCF"/>
    <w:rsid w:val="003077A4"/>
    <w:rsid w:val="003135FC"/>
    <w:rsid w:val="00313CBC"/>
    <w:rsid w:val="00313CBF"/>
    <w:rsid w:val="0032021E"/>
    <w:rsid w:val="003226F0"/>
    <w:rsid w:val="0032456E"/>
    <w:rsid w:val="00335D68"/>
    <w:rsid w:val="0033622F"/>
    <w:rsid w:val="00337938"/>
    <w:rsid w:val="00337E76"/>
    <w:rsid w:val="00342A30"/>
    <w:rsid w:val="00351B7D"/>
    <w:rsid w:val="003673C0"/>
    <w:rsid w:val="00370E4F"/>
    <w:rsid w:val="00373713"/>
    <w:rsid w:val="00376326"/>
    <w:rsid w:val="00377AEB"/>
    <w:rsid w:val="0038473B"/>
    <w:rsid w:val="00385B1D"/>
    <w:rsid w:val="00390DB7"/>
    <w:rsid w:val="0039232D"/>
    <w:rsid w:val="003964A3"/>
    <w:rsid w:val="003976AD"/>
    <w:rsid w:val="003A2287"/>
    <w:rsid w:val="003B144B"/>
    <w:rsid w:val="003B3150"/>
    <w:rsid w:val="003C4049"/>
    <w:rsid w:val="003C5382"/>
    <w:rsid w:val="003D0AB9"/>
    <w:rsid w:val="003D4732"/>
    <w:rsid w:val="003F5BFA"/>
    <w:rsid w:val="004045B4"/>
    <w:rsid w:val="00410407"/>
    <w:rsid w:val="0041667A"/>
    <w:rsid w:val="00421708"/>
    <w:rsid w:val="004221B0"/>
    <w:rsid w:val="00423E56"/>
    <w:rsid w:val="0043343B"/>
    <w:rsid w:val="0043717D"/>
    <w:rsid w:val="00440722"/>
    <w:rsid w:val="004460C6"/>
    <w:rsid w:val="00460ADC"/>
    <w:rsid w:val="00465DC6"/>
    <w:rsid w:val="0047544F"/>
    <w:rsid w:val="00483E37"/>
    <w:rsid w:val="004A04D8"/>
    <w:rsid w:val="004A3E23"/>
    <w:rsid w:val="004B2B44"/>
    <w:rsid w:val="004B34E1"/>
    <w:rsid w:val="004C1C47"/>
    <w:rsid w:val="004C23F9"/>
    <w:rsid w:val="004D7499"/>
    <w:rsid w:val="004D76E3"/>
    <w:rsid w:val="004E598B"/>
    <w:rsid w:val="004F15C9"/>
    <w:rsid w:val="004F28FE"/>
    <w:rsid w:val="004F2CDE"/>
    <w:rsid w:val="004F4078"/>
    <w:rsid w:val="00525360"/>
    <w:rsid w:val="00527E87"/>
    <w:rsid w:val="005307D9"/>
    <w:rsid w:val="00543B88"/>
    <w:rsid w:val="00543F66"/>
    <w:rsid w:val="00554136"/>
    <w:rsid w:val="00554A7A"/>
    <w:rsid w:val="0055582F"/>
    <w:rsid w:val="00555E75"/>
    <w:rsid w:val="00556532"/>
    <w:rsid w:val="00565AAC"/>
    <w:rsid w:val="0056613C"/>
    <w:rsid w:val="00566672"/>
    <w:rsid w:val="005719F7"/>
    <w:rsid w:val="005814A1"/>
    <w:rsid w:val="00583FE4"/>
    <w:rsid w:val="005A0C63"/>
    <w:rsid w:val="005A309A"/>
    <w:rsid w:val="005B00BB"/>
    <w:rsid w:val="005B3A3F"/>
    <w:rsid w:val="005B47D8"/>
    <w:rsid w:val="005B6C91"/>
    <w:rsid w:val="005D3A33"/>
    <w:rsid w:val="005D7EB5"/>
    <w:rsid w:val="005E2BC1"/>
    <w:rsid w:val="005F163B"/>
    <w:rsid w:val="0060063B"/>
    <w:rsid w:val="00601F27"/>
    <w:rsid w:val="00613331"/>
    <w:rsid w:val="00620595"/>
    <w:rsid w:val="00627C21"/>
    <w:rsid w:val="00633597"/>
    <w:rsid w:val="00633BBD"/>
    <w:rsid w:val="00634FEB"/>
    <w:rsid w:val="0064460B"/>
    <w:rsid w:val="0064589F"/>
    <w:rsid w:val="00655C4C"/>
    <w:rsid w:val="00662B56"/>
    <w:rsid w:val="00666FD6"/>
    <w:rsid w:val="00671041"/>
    <w:rsid w:val="00686CF3"/>
    <w:rsid w:val="0069181E"/>
    <w:rsid w:val="006A2F5D"/>
    <w:rsid w:val="006A4F5F"/>
    <w:rsid w:val="006B1508"/>
    <w:rsid w:val="006B3E85"/>
    <w:rsid w:val="006B4626"/>
    <w:rsid w:val="006C7A99"/>
    <w:rsid w:val="006D3068"/>
    <w:rsid w:val="006E7D0B"/>
    <w:rsid w:val="006F0B7C"/>
    <w:rsid w:val="0070377D"/>
    <w:rsid w:val="007168DA"/>
    <w:rsid w:val="007212A4"/>
    <w:rsid w:val="00723843"/>
    <w:rsid w:val="0073068A"/>
    <w:rsid w:val="0074104A"/>
    <w:rsid w:val="0074158A"/>
    <w:rsid w:val="00751EBB"/>
    <w:rsid w:val="00772240"/>
    <w:rsid w:val="00785D58"/>
    <w:rsid w:val="00795EAA"/>
    <w:rsid w:val="007B2D20"/>
    <w:rsid w:val="007C057B"/>
    <w:rsid w:val="007C1151"/>
    <w:rsid w:val="007C25EB"/>
    <w:rsid w:val="007C4B6F"/>
    <w:rsid w:val="007C5BB2"/>
    <w:rsid w:val="007E0069"/>
    <w:rsid w:val="00800AA9"/>
    <w:rsid w:val="008020E6"/>
    <w:rsid w:val="00803B42"/>
    <w:rsid w:val="00810134"/>
    <w:rsid w:val="008350F0"/>
    <w:rsid w:val="00835734"/>
    <w:rsid w:val="0084029C"/>
    <w:rsid w:val="00840585"/>
    <w:rsid w:val="0084212D"/>
    <w:rsid w:val="00845940"/>
    <w:rsid w:val="008571C0"/>
    <w:rsid w:val="00860C12"/>
    <w:rsid w:val="0087371C"/>
    <w:rsid w:val="00873A37"/>
    <w:rsid w:val="008755BF"/>
    <w:rsid w:val="008B2637"/>
    <w:rsid w:val="008B44DF"/>
    <w:rsid w:val="008B4C53"/>
    <w:rsid w:val="008C3171"/>
    <w:rsid w:val="008C3FF0"/>
    <w:rsid w:val="008C6A0E"/>
    <w:rsid w:val="008E0129"/>
    <w:rsid w:val="008E1575"/>
    <w:rsid w:val="008F20FD"/>
    <w:rsid w:val="008F2AAB"/>
    <w:rsid w:val="00903524"/>
    <w:rsid w:val="0090479F"/>
    <w:rsid w:val="009170B9"/>
    <w:rsid w:val="009230EE"/>
    <w:rsid w:val="00941FAB"/>
    <w:rsid w:val="00952982"/>
    <w:rsid w:val="00966541"/>
    <w:rsid w:val="00980F1C"/>
    <w:rsid w:val="00981808"/>
    <w:rsid w:val="0099249D"/>
    <w:rsid w:val="009B606B"/>
    <w:rsid w:val="009D26CC"/>
    <w:rsid w:val="009D44A2"/>
    <w:rsid w:val="009E0F44"/>
    <w:rsid w:val="009E3B08"/>
    <w:rsid w:val="009E3C92"/>
    <w:rsid w:val="00A04FF1"/>
    <w:rsid w:val="00A058E4"/>
    <w:rsid w:val="00A30156"/>
    <w:rsid w:val="00A35BCB"/>
    <w:rsid w:val="00A522BB"/>
    <w:rsid w:val="00A6466D"/>
    <w:rsid w:val="00A74713"/>
    <w:rsid w:val="00A7678F"/>
    <w:rsid w:val="00A8295C"/>
    <w:rsid w:val="00A900EA"/>
    <w:rsid w:val="00A93B2D"/>
    <w:rsid w:val="00AC4FDE"/>
    <w:rsid w:val="00AC5E4B"/>
    <w:rsid w:val="00AD7D2C"/>
    <w:rsid w:val="00AE08A1"/>
    <w:rsid w:val="00AE21E8"/>
    <w:rsid w:val="00AE54AA"/>
    <w:rsid w:val="00AE7C7B"/>
    <w:rsid w:val="00AF03BC"/>
    <w:rsid w:val="00B0234C"/>
    <w:rsid w:val="00B07C42"/>
    <w:rsid w:val="00B112B8"/>
    <w:rsid w:val="00B33381"/>
    <w:rsid w:val="00B37882"/>
    <w:rsid w:val="00B529CE"/>
    <w:rsid w:val="00B52A4D"/>
    <w:rsid w:val="00B52DD7"/>
    <w:rsid w:val="00B621AA"/>
    <w:rsid w:val="00B626CC"/>
    <w:rsid w:val="00B65278"/>
    <w:rsid w:val="00B70293"/>
    <w:rsid w:val="00B7440B"/>
    <w:rsid w:val="00B96A72"/>
    <w:rsid w:val="00BA2164"/>
    <w:rsid w:val="00BB0B29"/>
    <w:rsid w:val="00BB785D"/>
    <w:rsid w:val="00BB7F45"/>
    <w:rsid w:val="00BC1CB7"/>
    <w:rsid w:val="00BC367A"/>
    <w:rsid w:val="00BE0837"/>
    <w:rsid w:val="00BE2758"/>
    <w:rsid w:val="00BE608B"/>
    <w:rsid w:val="00BE7E5C"/>
    <w:rsid w:val="00BF744C"/>
    <w:rsid w:val="00C06A16"/>
    <w:rsid w:val="00C06FCB"/>
    <w:rsid w:val="00C1035E"/>
    <w:rsid w:val="00C112FB"/>
    <w:rsid w:val="00C1302F"/>
    <w:rsid w:val="00C16602"/>
    <w:rsid w:val="00C25F4A"/>
    <w:rsid w:val="00C312C8"/>
    <w:rsid w:val="00C348A3"/>
    <w:rsid w:val="00C40C80"/>
    <w:rsid w:val="00C747DB"/>
    <w:rsid w:val="00C90D86"/>
    <w:rsid w:val="00C94FC7"/>
    <w:rsid w:val="00C95A8B"/>
    <w:rsid w:val="00CC25B9"/>
    <w:rsid w:val="00CC3CAE"/>
    <w:rsid w:val="00CE26C7"/>
    <w:rsid w:val="00CF712C"/>
    <w:rsid w:val="00D130E2"/>
    <w:rsid w:val="00D152E0"/>
    <w:rsid w:val="00D171E5"/>
    <w:rsid w:val="00D205C8"/>
    <w:rsid w:val="00D24D52"/>
    <w:rsid w:val="00D37291"/>
    <w:rsid w:val="00D47232"/>
    <w:rsid w:val="00D6472E"/>
    <w:rsid w:val="00D724F3"/>
    <w:rsid w:val="00D80CF9"/>
    <w:rsid w:val="00D81117"/>
    <w:rsid w:val="00D85581"/>
    <w:rsid w:val="00D93433"/>
    <w:rsid w:val="00D9702B"/>
    <w:rsid w:val="00DB1E92"/>
    <w:rsid w:val="00DB256D"/>
    <w:rsid w:val="00DC1073"/>
    <w:rsid w:val="00DC5480"/>
    <w:rsid w:val="00DC565C"/>
    <w:rsid w:val="00DC6CD6"/>
    <w:rsid w:val="00DC729C"/>
    <w:rsid w:val="00DD0451"/>
    <w:rsid w:val="00DD2A80"/>
    <w:rsid w:val="00DE1C15"/>
    <w:rsid w:val="00DE3B87"/>
    <w:rsid w:val="00DF4C39"/>
    <w:rsid w:val="00E002A5"/>
    <w:rsid w:val="00E0146F"/>
    <w:rsid w:val="00E01537"/>
    <w:rsid w:val="00E100BE"/>
    <w:rsid w:val="00E10F4B"/>
    <w:rsid w:val="00E15EE7"/>
    <w:rsid w:val="00E37B7C"/>
    <w:rsid w:val="00E424D1"/>
    <w:rsid w:val="00E44896"/>
    <w:rsid w:val="00E5437B"/>
    <w:rsid w:val="00E61ADE"/>
    <w:rsid w:val="00E61B04"/>
    <w:rsid w:val="00E6371A"/>
    <w:rsid w:val="00E64CFC"/>
    <w:rsid w:val="00E66BD8"/>
    <w:rsid w:val="00E85D86"/>
    <w:rsid w:val="00E9185D"/>
    <w:rsid w:val="00EA211A"/>
    <w:rsid w:val="00EA4FE4"/>
    <w:rsid w:val="00EB031A"/>
    <w:rsid w:val="00EB0BB5"/>
    <w:rsid w:val="00EB347C"/>
    <w:rsid w:val="00EB63A7"/>
    <w:rsid w:val="00EB6C6D"/>
    <w:rsid w:val="00EC45CF"/>
    <w:rsid w:val="00ED148F"/>
    <w:rsid w:val="00EE01CF"/>
    <w:rsid w:val="00EF6FCF"/>
    <w:rsid w:val="00F04424"/>
    <w:rsid w:val="00F04AE6"/>
    <w:rsid w:val="00F24CAB"/>
    <w:rsid w:val="00F40646"/>
    <w:rsid w:val="00F43553"/>
    <w:rsid w:val="00F50B13"/>
    <w:rsid w:val="00F61D61"/>
    <w:rsid w:val="00F75550"/>
    <w:rsid w:val="00F81E6B"/>
    <w:rsid w:val="00F82F9C"/>
    <w:rsid w:val="00F937B6"/>
    <w:rsid w:val="00F9400E"/>
    <w:rsid w:val="00FB0239"/>
    <w:rsid w:val="00FB090D"/>
    <w:rsid w:val="00FB4752"/>
    <w:rsid w:val="00FC0084"/>
    <w:rsid w:val="00FC6822"/>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313D1E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1"/>
    <w:qFormat/>
    <w:rsid w:val="00873A37"/>
    <w:pPr>
      <w:spacing w:before="160" w:line="260" w:lineRule="exact"/>
      <w:jc w:val="both"/>
    </w:pPr>
    <w:rPr>
      <w:rFonts w:ascii="Century Gothic" w:hAnsi="Century Gothic"/>
      <w:sz w:val="20"/>
    </w:rPr>
  </w:style>
  <w:style w:type="paragraph" w:styleId="Heading1">
    <w:name w:val="heading 1"/>
    <w:basedOn w:val="Normal"/>
    <w:next w:val="Normal"/>
    <w:link w:val="Heading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Heading2">
    <w:name w:val="heading 2"/>
    <w:basedOn w:val="Normal"/>
    <w:next w:val="Normal"/>
    <w:link w:val="Heading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Heading3">
    <w:name w:val="heading 3"/>
    <w:basedOn w:val="Normal"/>
    <w:next w:val="Normal"/>
    <w:link w:val="Heading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Heading4">
    <w:name w:val="heading 4"/>
    <w:basedOn w:val="Normal"/>
    <w:next w:val="LeiptekstiMigri"/>
    <w:link w:val="Heading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Heading5">
    <w:name w:val="heading 5"/>
    <w:basedOn w:val="Normal"/>
    <w:next w:val="Normal"/>
    <w:link w:val="Heading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543F66"/>
    <w:rPr>
      <w:rFonts w:ascii="Century Gothic" w:eastAsiaTheme="majorEastAsia" w:hAnsi="Century Gothic" w:cstheme="majorBidi"/>
      <w:b/>
      <w:color w:val="000000" w:themeColor="text1"/>
      <w:sz w:val="28"/>
      <w:szCs w:val="32"/>
    </w:rPr>
  </w:style>
  <w:style w:type="character" w:customStyle="1" w:styleId="Heading2Char">
    <w:name w:val="Heading 2 Char"/>
    <w:basedOn w:val="DefaultParagraphFont"/>
    <w:link w:val="Heading2"/>
    <w:uiPriority w:val="9"/>
    <w:rsid w:val="00DE3B87"/>
    <w:rPr>
      <w:rFonts w:ascii="Century Gothic" w:eastAsiaTheme="majorEastAsia" w:hAnsi="Century Gothic" w:cstheme="majorHAnsi"/>
      <w:b/>
      <w:color w:val="000000" w:themeColor="text1"/>
      <w:sz w:val="28"/>
      <w:szCs w:val="26"/>
    </w:rPr>
  </w:style>
  <w:style w:type="character" w:customStyle="1" w:styleId="Heading3Char">
    <w:name w:val="Heading 3 Char"/>
    <w:basedOn w:val="DefaultParagraphFont"/>
    <w:link w:val="Heading3"/>
    <w:uiPriority w:val="9"/>
    <w:rsid w:val="00633597"/>
    <w:rPr>
      <w:rFonts w:ascii="Century Gothic" w:eastAsiaTheme="majorEastAsia" w:hAnsi="Century Gothic" w:cstheme="majorBidi"/>
      <w:b/>
      <w:color w:val="000000" w:themeColor="text1"/>
      <w:sz w:val="24"/>
      <w:szCs w:val="24"/>
    </w:rPr>
  </w:style>
  <w:style w:type="paragraph" w:styleId="Title">
    <w:name w:val="Title"/>
    <w:basedOn w:val="Normal"/>
    <w:next w:val="Normal"/>
    <w:link w:val="Title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0663E8"/>
    <w:rPr>
      <w:rFonts w:asciiTheme="majorHAnsi" w:eastAsiaTheme="majorEastAsia" w:hAnsiTheme="majorHAnsi" w:cstheme="majorBidi"/>
      <w:spacing w:val="-10"/>
      <w:kern w:val="28"/>
      <w:sz w:val="56"/>
      <w:szCs w:val="56"/>
    </w:rPr>
  </w:style>
  <w:style w:type="paragraph" w:styleId="Header">
    <w:name w:val="header"/>
    <w:basedOn w:val="Normal"/>
    <w:link w:val="HeaderChar"/>
    <w:uiPriority w:val="99"/>
    <w:unhideWhenUsed/>
    <w:rsid w:val="007E0069"/>
    <w:pPr>
      <w:tabs>
        <w:tab w:val="center" w:pos="4513"/>
        <w:tab w:val="right" w:pos="9026"/>
      </w:tabs>
      <w:spacing w:after="0" w:line="240" w:lineRule="auto"/>
    </w:pPr>
  </w:style>
  <w:style w:type="character" w:customStyle="1" w:styleId="HeaderChar">
    <w:name w:val="Header Char"/>
    <w:basedOn w:val="DefaultParagraphFont"/>
    <w:link w:val="Header"/>
    <w:uiPriority w:val="99"/>
    <w:rsid w:val="007E0069"/>
    <w:rPr>
      <w:rFonts w:ascii="Century Gothic" w:hAnsi="Century Gothic"/>
      <w:sz w:val="20"/>
    </w:rPr>
  </w:style>
  <w:style w:type="paragraph" w:styleId="Footer">
    <w:name w:val="footer"/>
    <w:basedOn w:val="Normal"/>
    <w:link w:val="FooterChar"/>
    <w:uiPriority w:val="99"/>
    <w:unhideWhenUsed/>
    <w:rsid w:val="007E0069"/>
    <w:pPr>
      <w:tabs>
        <w:tab w:val="center" w:pos="4513"/>
        <w:tab w:val="right" w:pos="9026"/>
      </w:tabs>
      <w:spacing w:after="0" w:line="240" w:lineRule="auto"/>
    </w:pPr>
  </w:style>
  <w:style w:type="character" w:customStyle="1" w:styleId="FooterChar">
    <w:name w:val="Footer Char"/>
    <w:basedOn w:val="DefaultParagraphFont"/>
    <w:link w:val="Footer"/>
    <w:uiPriority w:val="99"/>
    <w:rsid w:val="007E0069"/>
    <w:rPr>
      <w:rFonts w:ascii="Century Gothic" w:hAnsi="Century Gothic"/>
      <w:sz w:val="20"/>
    </w:rPr>
  </w:style>
  <w:style w:type="paragraph" w:styleId="BalloonText">
    <w:name w:val="Balloon Text"/>
    <w:basedOn w:val="Normal"/>
    <w:link w:val="BalloonTextChar"/>
    <w:uiPriority w:val="99"/>
    <w:semiHidden/>
    <w:unhideWhenUsed/>
    <w:rsid w:val="007E006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E0069"/>
    <w:rPr>
      <w:rFonts w:ascii="Segoe UI" w:hAnsi="Segoe UI" w:cs="Segoe UI"/>
      <w:sz w:val="18"/>
      <w:szCs w:val="18"/>
    </w:rPr>
  </w:style>
  <w:style w:type="table" w:styleId="TableGrid">
    <w:name w:val="Table Grid"/>
    <w:basedOn w:val="TableNormal"/>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l"/>
    <w:link w:val="LeiptekstiMigriChar"/>
    <w:rsid w:val="00117EA9"/>
    <w:pPr>
      <w:spacing w:before="120" w:after="120" w:line="240" w:lineRule="auto"/>
      <w:ind w:left="1440"/>
    </w:pPr>
  </w:style>
  <w:style w:type="paragraph" w:styleId="ListParagraph">
    <w:name w:val="List Paragraph"/>
    <w:basedOn w:val="Normal"/>
    <w:uiPriority w:val="34"/>
    <w:rsid w:val="0074158A"/>
    <w:pPr>
      <w:ind w:left="720"/>
      <w:contextualSpacing/>
    </w:pPr>
  </w:style>
  <w:style w:type="character" w:customStyle="1" w:styleId="Heading4Char">
    <w:name w:val="Heading 4 Char"/>
    <w:basedOn w:val="DefaultParagraphFont"/>
    <w:link w:val="Heading4"/>
    <w:uiPriority w:val="9"/>
    <w:rsid w:val="00633597"/>
    <w:rPr>
      <w:rFonts w:ascii="Century Gothic" w:eastAsiaTheme="majorEastAsia" w:hAnsi="Century Gothic" w:cstheme="majorBidi"/>
      <w:b/>
      <w:iCs/>
      <w:color w:val="000000" w:themeColor="text1"/>
      <w:sz w:val="20"/>
    </w:rPr>
  </w:style>
  <w:style w:type="paragraph" w:styleId="Caption">
    <w:name w:val="caption"/>
    <w:aliases w:val="Quote"/>
    <w:basedOn w:val="Normal"/>
    <w:next w:val="Normal"/>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Heading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PageNumber">
    <w:name w:val="page number"/>
    <w:basedOn w:val="DefaultParagraphFont"/>
    <w:rsid w:val="00803B42"/>
  </w:style>
  <w:style w:type="paragraph" w:customStyle="1" w:styleId="POTSIKKO">
    <w:name w:val="PÄÄOTSIKKO"/>
    <w:basedOn w:val="Heading1"/>
    <w:next w:val="Normal"/>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l"/>
    <w:next w:val="LeiptekstiMigri"/>
    <w:uiPriority w:val="11"/>
    <w:qFormat/>
    <w:rsid w:val="00FB090D"/>
    <w:pPr>
      <w:spacing w:after="240"/>
    </w:pPr>
    <w:rPr>
      <w:i/>
      <w:sz w:val="16"/>
    </w:rPr>
  </w:style>
  <w:style w:type="paragraph" w:customStyle="1" w:styleId="Otsikko2numerolla">
    <w:name w:val="Otsikko 2 numerolla"/>
    <w:basedOn w:val="Heading2"/>
    <w:link w:val="Otsikko2numerollaChar"/>
    <w:uiPriority w:val="11"/>
    <w:rsid w:val="006F0B7C"/>
    <w:pPr>
      <w:numPr>
        <w:numId w:val="10"/>
      </w:numPr>
    </w:pPr>
    <w:rPr>
      <w:rFonts w:eastAsiaTheme="minorHAnsi"/>
    </w:rPr>
  </w:style>
  <w:style w:type="paragraph" w:customStyle="1" w:styleId="Otsikko3numerolla">
    <w:name w:val="Otsikko 3 numerolla"/>
    <w:basedOn w:val="Heading3"/>
    <w:link w:val="Otsikko3numerollaChar"/>
    <w:uiPriority w:val="11"/>
    <w:rsid w:val="006F0B7C"/>
    <w:pPr>
      <w:numPr>
        <w:ilvl w:val="0"/>
        <w:numId w:val="15"/>
      </w:numPr>
    </w:pPr>
  </w:style>
  <w:style w:type="character" w:customStyle="1" w:styleId="Otsikko2numerollaChar">
    <w:name w:val="Otsikko 2 numerolla Char"/>
    <w:basedOn w:val="Heading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Heading3Char"/>
    <w:link w:val="Otsikko3numerolla"/>
    <w:uiPriority w:val="11"/>
    <w:rsid w:val="006F0B7C"/>
    <w:rPr>
      <w:rFonts w:ascii="Century Gothic" w:eastAsiaTheme="majorEastAsia" w:hAnsi="Century Gothic" w:cstheme="majorBidi"/>
      <w:b/>
      <w:color w:val="000000" w:themeColor="text1"/>
      <w:sz w:val="24"/>
      <w:szCs w:val="24"/>
    </w:rPr>
  </w:style>
  <w:style w:type="paragraph" w:styleId="TOC1">
    <w:name w:val="toc 1"/>
    <w:basedOn w:val="Normal"/>
    <w:next w:val="Normal"/>
    <w:autoRedefine/>
    <w:uiPriority w:val="39"/>
    <w:unhideWhenUsed/>
    <w:rsid w:val="00D171E5"/>
    <w:pPr>
      <w:spacing w:after="100"/>
    </w:pPr>
  </w:style>
  <w:style w:type="paragraph" w:styleId="TOC3">
    <w:name w:val="toc 3"/>
    <w:basedOn w:val="Normal"/>
    <w:next w:val="Normal"/>
    <w:autoRedefine/>
    <w:uiPriority w:val="39"/>
    <w:unhideWhenUsed/>
    <w:rsid w:val="00D171E5"/>
    <w:pPr>
      <w:spacing w:after="100"/>
      <w:ind w:left="400"/>
    </w:pPr>
  </w:style>
  <w:style w:type="paragraph" w:styleId="TOC4">
    <w:name w:val="toc 4"/>
    <w:basedOn w:val="Normal"/>
    <w:next w:val="Normal"/>
    <w:autoRedefine/>
    <w:uiPriority w:val="39"/>
    <w:unhideWhenUsed/>
    <w:rsid w:val="00D171E5"/>
    <w:pPr>
      <w:spacing w:after="100"/>
      <w:ind w:left="600"/>
    </w:pPr>
  </w:style>
  <w:style w:type="character" w:styleId="Hyperlink">
    <w:name w:val="Hyperlink"/>
    <w:basedOn w:val="DefaultParagraphFont"/>
    <w:uiPriority w:val="99"/>
    <w:unhideWhenUsed/>
    <w:rsid w:val="00D171E5"/>
    <w:rPr>
      <w:color w:val="0563C1" w:themeColor="hyperlink"/>
      <w:u w:val="single"/>
    </w:rPr>
  </w:style>
  <w:style w:type="character" w:styleId="PlaceholderText">
    <w:name w:val="Placeholder Text"/>
    <w:basedOn w:val="DefaultParagraphFont"/>
    <w:uiPriority w:val="99"/>
    <w:semiHidden/>
    <w:rsid w:val="00082DFE"/>
    <w:rPr>
      <w:color w:val="808080"/>
    </w:rPr>
  </w:style>
  <w:style w:type="paragraph" w:styleId="Quote">
    <w:name w:val="Quote"/>
    <w:basedOn w:val="Normal"/>
    <w:next w:val="Normal"/>
    <w:link w:val="QuoteChar"/>
    <w:uiPriority w:val="29"/>
    <w:rsid w:val="00082DFE"/>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082DFE"/>
    <w:rPr>
      <w:rFonts w:ascii="Century Gothic" w:hAnsi="Century Gothic"/>
      <w:i/>
      <w:iCs/>
      <w:color w:val="404040" w:themeColor="text1" w:themeTint="BF"/>
      <w:sz w:val="20"/>
    </w:rPr>
  </w:style>
  <w:style w:type="character" w:styleId="Emphasis">
    <w:name w:val="Emphasis"/>
    <w:basedOn w:val="DefaultParagraphFont"/>
    <w:uiPriority w:val="20"/>
    <w:rsid w:val="001D63F6"/>
    <w:rPr>
      <w:i/>
      <w:iCs/>
    </w:rPr>
  </w:style>
  <w:style w:type="character" w:styleId="Strong">
    <w:name w:val="Strong"/>
    <w:basedOn w:val="DefaultParagraphFont"/>
    <w:uiPriority w:val="22"/>
    <w:rsid w:val="001D63F6"/>
    <w:rPr>
      <w:b/>
      <w:bCs/>
    </w:rPr>
  </w:style>
  <w:style w:type="paragraph" w:styleId="FootnoteText">
    <w:name w:val="footnote text"/>
    <w:basedOn w:val="Normal"/>
    <w:link w:val="FootnoteTextChar"/>
    <w:uiPriority w:val="99"/>
    <w:unhideWhenUsed/>
    <w:rsid w:val="00873A37"/>
    <w:pPr>
      <w:spacing w:before="0" w:after="0" w:line="240" w:lineRule="auto"/>
    </w:pPr>
    <w:rPr>
      <w:szCs w:val="20"/>
    </w:rPr>
  </w:style>
  <w:style w:type="character" w:customStyle="1" w:styleId="FootnoteTextChar">
    <w:name w:val="Footnote Text Char"/>
    <w:basedOn w:val="DefaultParagraphFont"/>
    <w:link w:val="FootnoteText"/>
    <w:uiPriority w:val="99"/>
    <w:rsid w:val="00873A37"/>
    <w:rPr>
      <w:rFonts w:ascii="Century Gothic" w:hAnsi="Century Gothic"/>
      <w:sz w:val="20"/>
      <w:szCs w:val="20"/>
    </w:rPr>
  </w:style>
  <w:style w:type="character" w:styleId="FootnoteReference">
    <w:name w:val="footnote reference"/>
    <w:basedOn w:val="DefaultParagraphFont"/>
    <w:uiPriority w:val="99"/>
    <w:unhideWhenUsed/>
    <w:rsid w:val="00873A37"/>
    <w:rPr>
      <w:rFonts w:ascii="Century Gothic" w:hAnsi="Century Gothic"/>
      <w:sz w:val="20"/>
      <w:vertAlign w:val="superscript"/>
    </w:rPr>
  </w:style>
  <w:style w:type="character" w:customStyle="1" w:styleId="Tyyli1">
    <w:name w:val="Tyyli1"/>
    <w:basedOn w:val="Strong"/>
    <w:uiPriority w:val="1"/>
    <w:rsid w:val="00BC367A"/>
    <w:rPr>
      <w:b/>
      <w:bCs/>
      <w:sz w:val="16"/>
    </w:rPr>
  </w:style>
  <w:style w:type="character" w:styleId="UnresolvedMention">
    <w:name w:val="Unresolved Mention"/>
    <w:basedOn w:val="DefaultParagraphFont"/>
    <w:uiPriority w:val="99"/>
    <w:semiHidden/>
    <w:unhideWhenUsed/>
    <w:rsid w:val="008B44DF"/>
    <w:rPr>
      <w:color w:val="605E5C"/>
      <w:shd w:val="clear" w:color="auto" w:fill="E1DFDD"/>
    </w:rPr>
  </w:style>
  <w:style w:type="character" w:customStyle="1" w:styleId="Heading5Char">
    <w:name w:val="Heading 5 Char"/>
    <w:basedOn w:val="DefaultParagraphFont"/>
    <w:link w:val="Heading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DefaultParagraphFont"/>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l"/>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DefaultParagraphFont"/>
    <w:link w:val="Kysymykset"/>
    <w:uiPriority w:val="11"/>
    <w:rsid w:val="001741CB"/>
    <w:rPr>
      <w:rFonts w:ascii="Century Gothic" w:hAnsi="Century Gothic"/>
      <w:color w:val="000000" w:themeColor="text1"/>
      <w:sz w:val="20"/>
    </w:rPr>
  </w:style>
  <w:style w:type="paragraph" w:customStyle="1" w:styleId="Otsikko11">
    <w:name w:val="Otsikko 11"/>
    <w:basedOn w:val="Normal"/>
    <w:rsid w:val="00A8295C"/>
    <w:pPr>
      <w:numPr>
        <w:numId w:val="18"/>
      </w:numPr>
    </w:pPr>
  </w:style>
  <w:style w:type="paragraph" w:customStyle="1" w:styleId="Otsikko21">
    <w:name w:val="Otsikko 21"/>
    <w:basedOn w:val="Normal"/>
    <w:rsid w:val="00A8295C"/>
    <w:pPr>
      <w:numPr>
        <w:ilvl w:val="1"/>
        <w:numId w:val="18"/>
      </w:numPr>
    </w:pPr>
  </w:style>
  <w:style w:type="paragraph" w:customStyle="1" w:styleId="Otsikko31">
    <w:name w:val="Otsikko 31"/>
    <w:basedOn w:val="Normal"/>
    <w:rsid w:val="00A8295C"/>
    <w:pPr>
      <w:numPr>
        <w:ilvl w:val="2"/>
        <w:numId w:val="18"/>
      </w:numPr>
    </w:pPr>
  </w:style>
  <w:style w:type="paragraph" w:customStyle="1" w:styleId="Otsikko41">
    <w:name w:val="Otsikko 41"/>
    <w:basedOn w:val="Normal"/>
    <w:rsid w:val="00A8295C"/>
    <w:pPr>
      <w:numPr>
        <w:ilvl w:val="3"/>
        <w:numId w:val="18"/>
      </w:numPr>
    </w:pPr>
  </w:style>
  <w:style w:type="paragraph" w:customStyle="1" w:styleId="Otsikko51">
    <w:name w:val="Otsikko 51"/>
    <w:basedOn w:val="Normal"/>
    <w:rsid w:val="00A8295C"/>
    <w:pPr>
      <w:numPr>
        <w:ilvl w:val="4"/>
        <w:numId w:val="18"/>
      </w:numPr>
    </w:pPr>
  </w:style>
  <w:style w:type="paragraph" w:customStyle="1" w:styleId="Otsikko61">
    <w:name w:val="Otsikko 61"/>
    <w:basedOn w:val="Normal"/>
    <w:rsid w:val="00A8295C"/>
    <w:pPr>
      <w:numPr>
        <w:ilvl w:val="5"/>
        <w:numId w:val="18"/>
      </w:numPr>
    </w:pPr>
  </w:style>
  <w:style w:type="paragraph" w:customStyle="1" w:styleId="Otsikko71">
    <w:name w:val="Otsikko 71"/>
    <w:basedOn w:val="Normal"/>
    <w:rsid w:val="00A8295C"/>
    <w:pPr>
      <w:numPr>
        <w:ilvl w:val="6"/>
        <w:numId w:val="18"/>
      </w:numPr>
    </w:pPr>
  </w:style>
  <w:style w:type="paragraph" w:customStyle="1" w:styleId="Otsikko81">
    <w:name w:val="Otsikko 81"/>
    <w:basedOn w:val="Normal"/>
    <w:rsid w:val="00A8295C"/>
    <w:pPr>
      <w:numPr>
        <w:ilvl w:val="7"/>
        <w:numId w:val="18"/>
      </w:numPr>
    </w:pPr>
  </w:style>
  <w:style w:type="paragraph" w:customStyle="1" w:styleId="Otsikko91">
    <w:name w:val="Otsikko 91"/>
    <w:basedOn w:val="Normal"/>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l"/>
    <w:link w:val="PotsikkoChar0"/>
    <w:uiPriority w:val="11"/>
    <w:rsid w:val="00A8295C"/>
    <w:rPr>
      <w:rFonts w:eastAsiaTheme="minorHAnsi" w:cstheme="minorHAnsi"/>
      <w:color w:val="auto"/>
      <w:spacing w:val="0"/>
      <w:szCs w:val="22"/>
    </w:rPr>
  </w:style>
  <w:style w:type="character" w:customStyle="1" w:styleId="POTSIKKOChar">
    <w:name w:val="PÄÄOTSIKKO Char"/>
    <w:basedOn w:val="Heading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character" w:styleId="CommentReference">
    <w:name w:val="annotation reference"/>
    <w:basedOn w:val="DefaultParagraphFont"/>
    <w:uiPriority w:val="99"/>
    <w:semiHidden/>
    <w:unhideWhenUsed/>
    <w:rsid w:val="0084212D"/>
    <w:rPr>
      <w:sz w:val="16"/>
      <w:szCs w:val="16"/>
    </w:rPr>
  </w:style>
  <w:style w:type="paragraph" w:styleId="CommentText">
    <w:name w:val="annotation text"/>
    <w:basedOn w:val="Normal"/>
    <w:link w:val="CommentTextChar"/>
    <w:uiPriority w:val="99"/>
    <w:semiHidden/>
    <w:unhideWhenUsed/>
    <w:rsid w:val="0084212D"/>
    <w:pPr>
      <w:spacing w:line="240" w:lineRule="auto"/>
    </w:pPr>
    <w:rPr>
      <w:szCs w:val="20"/>
    </w:rPr>
  </w:style>
  <w:style w:type="character" w:customStyle="1" w:styleId="CommentTextChar">
    <w:name w:val="Comment Text Char"/>
    <w:basedOn w:val="DefaultParagraphFont"/>
    <w:link w:val="CommentText"/>
    <w:uiPriority w:val="99"/>
    <w:semiHidden/>
    <w:rsid w:val="0084212D"/>
    <w:rPr>
      <w:rFonts w:ascii="Century Gothic" w:hAnsi="Century Gothic"/>
      <w:sz w:val="20"/>
      <w:szCs w:val="20"/>
    </w:rPr>
  </w:style>
  <w:style w:type="paragraph" w:styleId="CommentSubject">
    <w:name w:val="annotation subject"/>
    <w:basedOn w:val="CommentText"/>
    <w:next w:val="CommentText"/>
    <w:link w:val="CommentSubjectChar"/>
    <w:uiPriority w:val="99"/>
    <w:semiHidden/>
    <w:unhideWhenUsed/>
    <w:rsid w:val="0084212D"/>
    <w:rPr>
      <w:b/>
      <w:bCs/>
    </w:rPr>
  </w:style>
  <w:style w:type="character" w:customStyle="1" w:styleId="CommentSubjectChar">
    <w:name w:val="Comment Subject Char"/>
    <w:basedOn w:val="CommentTextChar"/>
    <w:link w:val="CommentSubject"/>
    <w:uiPriority w:val="99"/>
    <w:semiHidden/>
    <w:rsid w:val="0084212D"/>
    <w:rPr>
      <w:rFonts w:ascii="Century Gothic" w:hAnsi="Century Gothic"/>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https://bayraktarattys.com/navigating-marriage-for-foreigners-in-turkey-legal-guidelines-and-procedures" TargetMode="External"/><Relationship Id="rId13" Type="http://schemas.openxmlformats.org/officeDocument/2006/relationships/hyperlink" Target="https://medium.com/@faribanawa/turkish-husbands-and-syrian-wives-why-polygamy-is-on-the-rise-in-turkey-fd1664856853" TargetMode="External"/><Relationship Id="rId18" Type="http://schemas.openxmlformats.org/officeDocument/2006/relationships/header" Target="header1.xml"/><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hyperlink" Target="https://www.karanfiloglu.av.tr/en/marriage-in-turkey-for-foreigners/" TargetMode="External"/><Relationship Id="rId17" Type="http://schemas.openxmlformats.org/officeDocument/2006/relationships/hyperlink" Target="https://www.mevzuat.gov.tr/mevzuatmetin/1.5.4721.pdf" TargetMode="External"/><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hyperlink" Target="https://adlisicil.adalet.gov.tr/Resimler/SayfaDokuman/19820191510085237%20Say%C4%B1l%C4%B1%20T%C3%BCrk%20Ceza%20Kanunu.pdf"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hcch.net/en/instruments/conventions/status-table/?cid=41" TargetMode="External"/><Relationship Id="rId24"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hyperlink" Target="https://www.konsolosluk.gov.tr/Procedure/ShowProcedure/3" TargetMode="External"/><Relationship Id="rId23" Type="http://schemas.openxmlformats.org/officeDocument/2006/relationships/theme" Target="theme/theme1.xml"/><Relationship Id="rId28" Type="http://schemas.openxmlformats.org/officeDocument/2006/relationships/customXml" Target="../customXml/item6.xml"/><Relationship Id="rId10" Type="http://schemas.openxmlformats.org/officeDocument/2006/relationships/hyperlink" Target="https://www.haciemir.com/en/marriage-documents-in-turkey/" TargetMode="External"/><Relationship Id="rId19" Type="http://schemas.openxmlformats.org/officeDocument/2006/relationships/header" Target="header2.xml"/><Relationship Id="rId4" Type="http://schemas.openxmlformats.org/officeDocument/2006/relationships/settings" Target="settings.xml"/><Relationship Id="rId9" Type="http://schemas.openxmlformats.org/officeDocument/2006/relationships/hyperlink" Target="https://istanbullawyerfirm.com/blog/marriage-in-turkey-legal-procedures-for-foreigners" TargetMode="External"/><Relationship Id="rId14" Type="http://schemas.openxmlformats.org/officeDocument/2006/relationships/hyperlink" Target="https://www.sciencedirect.com/science/article/abs/pii/S0277539524000293" TargetMode="External"/><Relationship Id="rId22" Type="http://schemas.openxmlformats.org/officeDocument/2006/relationships/glossaryDocument" Target="glossary/document.xml"/><Relationship Id="rId27" Type="http://schemas.openxmlformats.org/officeDocument/2006/relationships/customXml" Target="../customXml/item5.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MIGMIGFLS010.intermincore.root\vol1$\projekti\migmiggumig005\Asiakirjapohjat\Maatietopalvelu%20kyselyvastau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425498C4F1B4A63B158CFCC90994B58"/>
        <w:category>
          <w:name w:val="General"/>
          <w:gallery w:val="placeholder"/>
        </w:category>
        <w:types>
          <w:type w:val="bbPlcHdr"/>
        </w:types>
        <w:behaviors>
          <w:behavior w:val="content"/>
        </w:behaviors>
        <w:guid w:val="{989C5D4A-F956-449E-BBE3-25BAD81933E0}"/>
      </w:docPartPr>
      <w:docPartBody>
        <w:p w:rsidR="009302FF" w:rsidRDefault="009302FF">
          <w:pPr>
            <w:pStyle w:val="2425498C4F1B4A63B158CFCC90994B58"/>
          </w:pPr>
          <w:r w:rsidRPr="00AA10D2">
            <w:rPr>
              <w:rStyle w:val="PlaceholderText"/>
            </w:rPr>
            <w:t>Kirjoita tekstiä napsauttamalla tai napauttamalla tätä.</w:t>
          </w:r>
        </w:p>
      </w:docPartBody>
    </w:docPart>
    <w:docPart>
      <w:docPartPr>
        <w:name w:val="5A53C52851C04AE4BEB831BDFC58DB31"/>
        <w:category>
          <w:name w:val="General"/>
          <w:gallery w:val="placeholder"/>
        </w:category>
        <w:types>
          <w:type w:val="bbPlcHdr"/>
        </w:types>
        <w:behaviors>
          <w:behavior w:val="content"/>
        </w:behaviors>
        <w:guid w:val="{A9DEC6D5-163A-4016-86C0-1E2EAF7B62F7}"/>
      </w:docPartPr>
      <w:docPartBody>
        <w:p w:rsidR="009302FF" w:rsidRDefault="009302FF">
          <w:pPr>
            <w:pStyle w:val="5A53C52851C04AE4BEB831BDFC58DB31"/>
          </w:pPr>
          <w:r w:rsidRPr="00AA10D2">
            <w:rPr>
              <w:rStyle w:val="PlaceholderText"/>
            </w:rPr>
            <w:t>Kirjoita tekstiä napsauttamalla tai napauttamalla tätä.</w:t>
          </w:r>
        </w:p>
      </w:docPartBody>
    </w:docPart>
    <w:docPart>
      <w:docPartPr>
        <w:name w:val="6994D66001F347E0BC7946D2DD29B0D6"/>
        <w:category>
          <w:name w:val="General"/>
          <w:gallery w:val="placeholder"/>
        </w:category>
        <w:types>
          <w:type w:val="bbPlcHdr"/>
        </w:types>
        <w:behaviors>
          <w:behavior w:val="content"/>
        </w:behaviors>
        <w:guid w:val="{8A0C513A-870E-40D5-BC9B-25963F026718}"/>
      </w:docPartPr>
      <w:docPartBody>
        <w:p w:rsidR="009302FF" w:rsidRDefault="009302FF">
          <w:pPr>
            <w:pStyle w:val="6994D66001F347E0BC7946D2DD29B0D6"/>
          </w:pPr>
          <w:r w:rsidRPr="00810134">
            <w:rPr>
              <w:rStyle w:val="PlaceholderText"/>
              <w:lang w:val="en-GB"/>
            </w:rPr>
            <w:t>.</w:t>
          </w:r>
        </w:p>
      </w:docPartBody>
    </w:docPart>
    <w:docPart>
      <w:docPartPr>
        <w:name w:val="0002C6086DF04267B769E35170C8CB3D"/>
        <w:category>
          <w:name w:val="General"/>
          <w:gallery w:val="placeholder"/>
        </w:category>
        <w:types>
          <w:type w:val="bbPlcHdr"/>
        </w:types>
        <w:behaviors>
          <w:behavior w:val="content"/>
        </w:behaviors>
        <w:guid w:val="{B11B4182-36CC-44B9-92B0-338AEA2E96DA}"/>
      </w:docPartPr>
      <w:docPartBody>
        <w:p w:rsidR="009302FF" w:rsidRDefault="009302FF">
          <w:pPr>
            <w:pStyle w:val="0002C6086DF04267B769E35170C8CB3D"/>
          </w:pPr>
          <w:r w:rsidRPr="00AA10D2">
            <w:rPr>
              <w:rStyle w:val="PlaceholderText"/>
            </w:rPr>
            <w:t>Kirjoita tekstiä napsauttamalla tai napauttamalla tätä.</w:t>
          </w:r>
        </w:p>
      </w:docPartBody>
    </w:docPart>
    <w:docPart>
      <w:docPartPr>
        <w:name w:val="377D54AEF4804798825E82EC53CE0DC2"/>
        <w:category>
          <w:name w:val="General"/>
          <w:gallery w:val="placeholder"/>
        </w:category>
        <w:types>
          <w:type w:val="bbPlcHdr"/>
        </w:types>
        <w:behaviors>
          <w:behavior w:val="content"/>
        </w:behaviors>
        <w:guid w:val="{FAC4BA47-3456-4B12-A316-CA2D626F4D1E}"/>
      </w:docPartPr>
      <w:docPartBody>
        <w:p w:rsidR="009302FF" w:rsidRDefault="009302FF">
          <w:pPr>
            <w:pStyle w:val="377D54AEF4804798825E82EC53CE0DC2"/>
          </w:pPr>
          <w:r w:rsidRPr="00AA10D2">
            <w:rPr>
              <w:rStyle w:val="PlaceholderText"/>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302FF"/>
    <w:rsid w:val="00795EAA"/>
    <w:rsid w:val="009302FF"/>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fi-FI" w:eastAsia="fi-FI"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425498C4F1B4A63B158CFCC90994B58">
    <w:name w:val="2425498C4F1B4A63B158CFCC90994B58"/>
  </w:style>
  <w:style w:type="paragraph" w:customStyle="1" w:styleId="5A53C52851C04AE4BEB831BDFC58DB31">
    <w:name w:val="5A53C52851C04AE4BEB831BDFC58DB31"/>
  </w:style>
  <w:style w:type="paragraph" w:customStyle="1" w:styleId="6994D66001F347E0BC7946D2DD29B0D6">
    <w:name w:val="6994D66001F347E0BC7946D2DD29B0D6"/>
  </w:style>
  <w:style w:type="paragraph" w:customStyle="1" w:styleId="0002C6086DF04267B769E35170C8CB3D">
    <w:name w:val="0002C6086DF04267B769E35170C8CB3D"/>
  </w:style>
  <w:style w:type="paragraph" w:customStyle="1" w:styleId="377D54AEF4804798825E82EC53CE0DC2">
    <w:name w:val="377D54AEF4804798825E82EC53CE0DC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TURKEY,CIVIL LAW,MARRIAGE,DIVORCE,REGISTERS,REGISTRATION,DOCUMENTATION,DOCUMENTS,LEGALISATION,INTERNET,PUBLIC AUTHORITIES,CRIMINAL CODE,POLYGAMY</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Turkey</TermName>
          <TermId xmlns="http://schemas.microsoft.com/office/infopath/2007/PartnerControls">df83b433-2dd9-4963-901b-8adea03d6f1e</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2026-10-01T22:00:00+00:00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20</Value>
      <Value>4</Value>
      <Value>115</Value>
      <Value>116</Value>
      <Value>1</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106</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Turkki / Turkin siviililaki avioitumisesta ja avioliiton esteistä
Turkey/ Turkish civil law and obstacles to marriage
Kysymykset
1.Voiko Turkissa avioitua toisen henkilön kanssa suomalaisen avioliiton ollessa voimassa? Onko kaksinnaiminen rangaistava teko Turkissa? Onko avioeroprosessin vireilläololla vaikutusta uuden avioliiton solmimisen laillisuuteen?
Questions
1. Is it possible to marry another person in Turkey while a Finnish marriage is still in effect? Is bigamy a punishable offense in Turkey? Does the fact that divorce proceedings are pending affect the legality of entering into a new marriage?
Voiko Turkissa avioitua toisen henkilön kanssa suomalaisen avioliiton ollessa voimassa? Onko kaksinnaiminen rangaistava teko Turkissa? Onko avioeroprosessin vireilläololla vaikutusta uuden avioliiton solmimisen laillisuuteen?
Turkin siviililain 130. artiklan mukaan uudelleen naimisiin menevien on todistettava, että edellinen avioliitto on päättynyt.[footnoteRef:1]</COIDocAbstract>
    <COIWSGroundsRejection xmlns="b5be3156-7e14-46bc-bfca-5c242eb3de3f" xsi:nil="true"/>
    <COIDocAuthors xmlns="e235e197-502c-49f1-8696-39d199cd5131">
      <Value>143</Value>
    </COIDocAuthors>
    <COIDocID xmlns="b5be3156-7e14-46bc-bfca-5c242eb3de3f">1118</COIDocID>
  </documentManagement>
</p:properties>
</file>

<file path=customXml/itemProps1.xml><?xml version="1.0" encoding="utf-8"?>
<ds:datastoreItem xmlns:ds="http://schemas.openxmlformats.org/officeDocument/2006/customXml" ds:itemID="{5CB781B3-6E08-40F5-91D6-9FCC03CEF0E5}">
  <ds:schemaRefs>
    <ds:schemaRef ds:uri="http://schemas.openxmlformats.org/officeDocument/2006/bibliography"/>
  </ds:schemaRefs>
</ds:datastoreItem>
</file>

<file path=customXml/itemProps2.xml><?xml version="1.0" encoding="utf-8"?>
<ds:datastoreItem xmlns:ds="http://schemas.openxmlformats.org/officeDocument/2006/customXml" ds:itemID="{C5CE8231-972A-46EB-BE13-E9E0FCD6D31B}"/>
</file>

<file path=customXml/itemProps3.xml><?xml version="1.0" encoding="utf-8"?>
<ds:datastoreItem xmlns:ds="http://schemas.openxmlformats.org/officeDocument/2006/customXml" ds:itemID="{35091D0B-8A5D-4425-A491-A125063ACCE6}"/>
</file>

<file path=customXml/itemProps4.xml><?xml version="1.0" encoding="utf-8"?>
<ds:datastoreItem xmlns:ds="http://schemas.openxmlformats.org/officeDocument/2006/customXml" ds:itemID="{3F4D888D-6468-4F0C-961F-46C653337123}"/>
</file>

<file path=customXml/itemProps5.xml><?xml version="1.0" encoding="utf-8"?>
<ds:datastoreItem xmlns:ds="http://schemas.openxmlformats.org/officeDocument/2006/customXml" ds:itemID="{EAA325F5-026A-4EA4-B635-6A699C0AD6D9}"/>
</file>

<file path=customXml/itemProps6.xml><?xml version="1.0" encoding="utf-8"?>
<ds:datastoreItem xmlns:ds="http://schemas.openxmlformats.org/officeDocument/2006/customXml" ds:itemID="{844FAE5D-0D41-4569-9405-249259C60431}"/>
</file>

<file path=docProps/app.xml><?xml version="1.0" encoding="utf-8"?>
<Properties xmlns="http://schemas.openxmlformats.org/officeDocument/2006/extended-properties" xmlns:vt="http://schemas.openxmlformats.org/officeDocument/2006/docPropsVTypes">
  <Template>Maatietopalvelu kyselyvastaus</Template>
  <TotalTime>0</TotalTime>
  <Pages>3</Pages>
  <Words>818</Words>
  <Characters>6633</Characters>
  <Application>Microsoft Office Word</Application>
  <DocSecurity>0</DocSecurity>
  <Lines>55</Lines>
  <Paragraphs>14</Paragraphs>
  <ScaleCrop>false</ScaleCrop>
  <HeadingPairs>
    <vt:vector size="4" baseType="variant">
      <vt:variant>
        <vt:lpstr>Title</vt:lpstr>
      </vt:variant>
      <vt:variant>
        <vt:i4>1</vt:i4>
      </vt:variant>
      <vt:variant>
        <vt:lpstr>Otsikko</vt:lpstr>
      </vt:variant>
      <vt:variant>
        <vt:i4>1</vt:i4>
      </vt:variant>
    </vt:vector>
  </HeadingPairs>
  <TitlesOfParts>
    <vt:vector size="2" baseType="lpstr">
      <vt:lpstr/>
      <vt:lpstr/>
    </vt:vector>
  </TitlesOfParts>
  <LinksUpToDate>false</LinksUpToDate>
  <CharactersWithSpaces>7437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Turkki / Turkin siviililaki avioitumisesta ja avioliiton esteistä //Turkey/ Turkish civil law and obstacles to marriage</dc:title>
  <dc:creator/>
  <cp:lastModifiedBy/>
  <cp:revision>1</cp:revision>
  <dcterms:created xsi:type="dcterms:W3CDTF">2026-10-02T09:46:00Z</dcterms:created>
  <dcterms:modified xsi:type="dcterms:W3CDTF">2026-10-02T09:46:00Z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COIDocPublishersMM">
    <vt:lpwstr>115;#Maahanmuuttovirasto (MIGRI)|2e5f83a0-5a84-4a68-a064-ceb823ccc98a</vt:lpwstr>
  </property>
  <property fmtid="{D5CDD505-2E9C-101B-9397-08002B2CF9AE}" pid="4" name="COIDocAuthorsMM">
    <vt:lpwstr>116;#MAATIETOPALVELU|718956cb-5a02-48eb-badd-61c6fb0692f5</vt:lpwstr>
  </property>
  <property fmtid="{D5CDD505-2E9C-101B-9397-08002B2CF9AE}" pid="5" name="COIDocLanguageMM">
    <vt:lpwstr>1;#Finnish|d07062f0-7d8d-435b-93eb-e02c3282c9ee</vt:lpwstr>
  </property>
  <property fmtid="{D5CDD505-2E9C-101B-9397-08002B2CF9AE}" pid="6" name="COIDocTagsMM">
    <vt:lpwstr/>
  </property>
  <property fmtid="{D5CDD505-2E9C-101B-9397-08002B2CF9AE}" pid="7" name="COIDocOriginCountryMM">
    <vt:lpwstr>20;#Turkey|df83b433-2dd9-4963-901b-8adea03d6f1e</vt:lpwstr>
  </property>
  <property fmtid="{D5CDD505-2E9C-101B-9397-08002B2CF9AE}" pid="8" name="COIInformTypeMM">
    <vt:lpwstr>4;#Response to COI Query|74af11f0-82c2-4825-bd8f-d6b1cac3a3aa</vt:lpwstr>
  </property>
</Properties>
</file>