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833A688"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308884FA"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00622EEF" w14:textId="5476FA68" w:rsidR="00800AA9" w:rsidRPr="00800AA9" w:rsidRDefault="00800AA9" w:rsidP="00C348A3">
      <w:pPr>
        <w:spacing w:before="0" w:after="0"/>
      </w:pPr>
      <w:r w:rsidRPr="00BB7F45">
        <w:rPr>
          <w:b/>
        </w:rPr>
        <w:t>Asiakirjan tunnus:</w:t>
      </w:r>
      <w:r>
        <w:t xml:space="preserve"> KT</w:t>
      </w:r>
      <w:r w:rsidR="00987873">
        <w:t>1435</w:t>
      </w:r>
    </w:p>
    <w:p w14:paraId="51AF3E92" w14:textId="2E8377CB" w:rsidR="00800AA9" w:rsidRDefault="00800AA9" w:rsidP="00C348A3">
      <w:pPr>
        <w:spacing w:before="0" w:after="0"/>
      </w:pPr>
      <w:r w:rsidRPr="00BB7F45">
        <w:rPr>
          <w:b/>
        </w:rPr>
        <w:t>Päivämäärä</w:t>
      </w:r>
      <w:r>
        <w:t>:</w:t>
      </w:r>
      <w:r w:rsidR="00A92EFA">
        <w:t xml:space="preserve"> 19.10.2026</w:t>
      </w:r>
    </w:p>
    <w:p w14:paraId="4B004646" w14:textId="07404945"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w:t>
      </w:r>
    </w:p>
    <w:p w14:paraId="6494CE7C" w14:textId="77777777" w:rsidR="00800AA9" w:rsidRPr="00633BBD" w:rsidRDefault="000324FE" w:rsidP="00800AA9">
      <w:pPr>
        <w:rPr>
          <w:rStyle w:val="Otsikko1Char"/>
          <w:b w:val="0"/>
          <w:sz w:val="20"/>
          <w:szCs w:val="20"/>
        </w:rPr>
      </w:pPr>
      <w:r>
        <w:rPr>
          <w:b/>
        </w:rPr>
        <w:pict w14:anchorId="62AF0416">
          <v:rect id="_x0000_i1025" style="width:0;height:1.5pt" o:hralign="center" o:hrstd="t" o:hr="t" fillcolor="#a0a0a0" stroked="f"/>
        </w:pict>
      </w:r>
    </w:p>
    <w:p w14:paraId="3BC249D5" w14:textId="53248AFD" w:rsidR="008020E6" w:rsidRPr="00AC296D" w:rsidRDefault="000324FE"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157A4FB3411B4E2CA21240231341F6F8"/>
          </w:placeholder>
          <w:text/>
        </w:sdtPr>
        <w:sdtEndPr>
          <w:rPr>
            <w:rStyle w:val="Otsikko1Char"/>
          </w:rPr>
        </w:sdtEndPr>
        <w:sdtContent>
          <w:r w:rsidR="00987873" w:rsidRPr="00AC296D">
            <w:rPr>
              <w:rStyle w:val="Otsikko1Char"/>
              <w:rFonts w:cs="Times New Roman"/>
              <w:b/>
              <w:szCs w:val="24"/>
            </w:rPr>
            <w:t>Uganda</w:t>
          </w:r>
          <w:r w:rsidR="00543F66" w:rsidRPr="00AC296D">
            <w:rPr>
              <w:rStyle w:val="Otsikko1Char"/>
              <w:rFonts w:cs="Times New Roman"/>
              <w:b/>
              <w:szCs w:val="24"/>
            </w:rPr>
            <w:t xml:space="preserve"> / </w:t>
          </w:r>
          <w:r w:rsidR="00987873" w:rsidRPr="00AC296D">
            <w:rPr>
              <w:rStyle w:val="Otsikko1Char"/>
              <w:rFonts w:cs="Times New Roman"/>
              <w:b/>
              <w:szCs w:val="24"/>
            </w:rPr>
            <w:t>Huoltajuuslainsäädäntö</w:t>
          </w:r>
        </w:sdtContent>
      </w:sdt>
      <w:r w:rsidR="00206938" w:rsidRPr="00AC296D">
        <w:rPr>
          <w:rStyle w:val="Otsikko1Char"/>
          <w:rFonts w:cs="Times New Roman"/>
          <w:b/>
          <w:szCs w:val="24"/>
        </w:rPr>
        <w:t xml:space="preserve"> ja -asiakirjat</w:t>
      </w:r>
    </w:p>
    <w:sdt>
      <w:sdtPr>
        <w:rPr>
          <w:rStyle w:val="Otsikko1Char"/>
          <w:rFonts w:cs="Times New Roman"/>
          <w:b/>
          <w:szCs w:val="24"/>
        </w:rPr>
        <w:alias w:val="Country / Title in English"/>
        <w:tag w:val="Country / Title in English"/>
        <w:id w:val="2146699517"/>
        <w:lock w:val="sdtLocked"/>
        <w:placeholder>
          <w:docPart w:val="4AC7FF4BD958432AB045163AC5F2C72E"/>
        </w:placeholder>
        <w:text/>
      </w:sdtPr>
      <w:sdtEndPr>
        <w:rPr>
          <w:rStyle w:val="Kappaleenoletusfontti"/>
          <w:rFonts w:eastAsia="Times New Roman"/>
        </w:rPr>
      </w:sdtEndPr>
      <w:sdtContent>
        <w:p w14:paraId="2797419A" w14:textId="559C0F22" w:rsidR="00082DFE" w:rsidRPr="00AC296D" w:rsidRDefault="00987873" w:rsidP="00543F66">
          <w:pPr>
            <w:pStyle w:val="POTSIKKO"/>
          </w:pPr>
          <w:r w:rsidRPr="00AC296D">
            <w:rPr>
              <w:rStyle w:val="Otsikko1Char"/>
              <w:rFonts w:cs="Times New Roman"/>
              <w:b/>
              <w:szCs w:val="24"/>
            </w:rPr>
            <w:t>Uganda</w:t>
          </w:r>
          <w:r w:rsidR="00810134" w:rsidRPr="00AC296D">
            <w:rPr>
              <w:rStyle w:val="Otsikko1Char"/>
              <w:rFonts w:cs="Times New Roman"/>
              <w:b/>
              <w:szCs w:val="24"/>
            </w:rPr>
            <w:t xml:space="preserve"> / </w:t>
          </w:r>
          <w:proofErr w:type="spellStart"/>
          <w:r w:rsidR="00D82B11" w:rsidRPr="00AC296D">
            <w:rPr>
              <w:rStyle w:val="Otsikko1Char"/>
              <w:rFonts w:cs="Times New Roman"/>
              <w:b/>
              <w:szCs w:val="24"/>
            </w:rPr>
            <w:t>Custody</w:t>
          </w:r>
          <w:proofErr w:type="spellEnd"/>
          <w:r w:rsidR="00D82B11" w:rsidRPr="00AC296D">
            <w:rPr>
              <w:rStyle w:val="Otsikko1Char"/>
              <w:rFonts w:cs="Times New Roman"/>
              <w:b/>
              <w:szCs w:val="24"/>
            </w:rPr>
            <w:t xml:space="preserve"> </w:t>
          </w:r>
          <w:proofErr w:type="spellStart"/>
          <w:r w:rsidR="00D82B11" w:rsidRPr="00AC296D">
            <w:rPr>
              <w:rStyle w:val="Otsikko1Char"/>
              <w:rFonts w:cs="Times New Roman"/>
              <w:b/>
              <w:szCs w:val="24"/>
            </w:rPr>
            <w:t>jurisdiction</w:t>
          </w:r>
          <w:proofErr w:type="spellEnd"/>
          <w:r w:rsidR="00206938" w:rsidRPr="00AC296D">
            <w:rPr>
              <w:rStyle w:val="Otsikko1Char"/>
              <w:rFonts w:cs="Times New Roman"/>
              <w:b/>
              <w:szCs w:val="24"/>
            </w:rPr>
            <w:t xml:space="preserve"> and </w:t>
          </w:r>
          <w:proofErr w:type="spellStart"/>
          <w:r w:rsidR="00206938" w:rsidRPr="00AC296D">
            <w:rPr>
              <w:rStyle w:val="Otsikko1Char"/>
              <w:rFonts w:cs="Times New Roman"/>
              <w:b/>
              <w:szCs w:val="24"/>
            </w:rPr>
            <w:t>documents</w:t>
          </w:r>
          <w:proofErr w:type="spellEnd"/>
        </w:p>
      </w:sdtContent>
    </w:sdt>
    <w:p w14:paraId="70BC86E3" w14:textId="77777777" w:rsidR="00082DFE" w:rsidRDefault="000324FE" w:rsidP="00082DFE">
      <w:pPr>
        <w:rPr>
          <w:b/>
        </w:rPr>
      </w:pPr>
      <w:r>
        <w:rPr>
          <w:b/>
        </w:rPr>
        <w:pict w14:anchorId="6F3C9AE1">
          <v:rect id="_x0000_i1026" style="width:0;height:1.5pt" o:hralign="center" o:hrstd="t" o:hr="t" fillcolor="#a0a0a0" stroked="f"/>
        </w:pict>
      </w:r>
    </w:p>
    <w:p w14:paraId="0B8F996B"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AA5EDF159A2642A7A4F74E6CAE5B4392"/>
        </w:placeholder>
      </w:sdtPr>
      <w:sdtEndPr>
        <w:rPr>
          <w:rStyle w:val="Kappaleenoletusfontti"/>
          <w:color w:val="404040" w:themeColor="text1" w:themeTint="BF"/>
        </w:rPr>
      </w:sdtEndPr>
      <w:sdtContent>
        <w:sdt>
          <w:sdtPr>
            <w:rPr>
              <w:rStyle w:val="KysymyksetChar"/>
              <w:i w:val="0"/>
              <w:iCs w:val="0"/>
            </w:rPr>
            <w:alias w:val="Questions"/>
            <w:tag w:val="Fill in the questions here"/>
            <w:id w:val="353243802"/>
            <w:placeholder>
              <w:docPart w:val="3C61A345A9714B7389F9511D30AB6F52"/>
            </w:placeholder>
            <w:text w:multiLine="1"/>
          </w:sdtPr>
          <w:sdtEndPr>
            <w:rPr>
              <w:rStyle w:val="KysymyksetChar"/>
            </w:rPr>
          </w:sdtEndPr>
          <w:sdtContent>
            <w:p w14:paraId="1EFD6787" w14:textId="157408A4" w:rsidR="00810134" w:rsidRPr="001678AD" w:rsidRDefault="004371C3" w:rsidP="001678AD">
              <w:pPr>
                <w:pStyle w:val="Lainaus"/>
                <w:ind w:left="0"/>
                <w:jc w:val="left"/>
                <w:rPr>
                  <w:i w:val="0"/>
                  <w:iCs w:val="0"/>
                  <w:color w:val="000000" w:themeColor="text1"/>
                </w:rPr>
              </w:pPr>
              <w:r w:rsidRPr="004371C3">
                <w:rPr>
                  <w:rStyle w:val="KysymyksetChar"/>
                  <w:i w:val="0"/>
                  <w:iCs w:val="0"/>
                </w:rPr>
                <w:t>1. Huoltajuuslainsäädäntö:</w:t>
              </w:r>
              <w:r w:rsidRPr="004371C3">
                <w:rPr>
                  <w:rStyle w:val="KysymyksetChar"/>
                  <w:i w:val="0"/>
                  <w:iCs w:val="0"/>
                </w:rPr>
                <w:br/>
                <w:t>1.1 Miten</w:t>
              </w:r>
              <w:r w:rsidR="00206938">
                <w:rPr>
                  <w:rStyle w:val="KysymyksetChar"/>
                  <w:i w:val="0"/>
                  <w:iCs w:val="0"/>
                </w:rPr>
                <w:t xml:space="preserve"> lapsen</w:t>
              </w:r>
              <w:r w:rsidRPr="004371C3">
                <w:rPr>
                  <w:rStyle w:val="KysymyksetChar"/>
                  <w:i w:val="0"/>
                  <w:iCs w:val="0"/>
                </w:rPr>
                <w:t xml:space="preserve"> huoltajuus yleisesti ottaen määräytyy Ugandan lain mukaan?</w:t>
              </w:r>
              <w:r w:rsidRPr="004371C3">
                <w:rPr>
                  <w:rStyle w:val="KysymyksetChar"/>
                  <w:i w:val="0"/>
                  <w:iCs w:val="0"/>
                </w:rPr>
                <w:br/>
                <w:t>1.2 Miten huoltajuus määräytyy, jos lapsi on syntynyt avioliiton ulkopuolella?</w:t>
              </w:r>
              <w:r w:rsidR="00206938">
                <w:rPr>
                  <w:rStyle w:val="KysymyksetChar"/>
                  <w:i w:val="0"/>
                  <w:iCs w:val="0"/>
                </w:rPr>
                <w:br/>
                <w:t>1.3</w:t>
              </w:r>
              <w:r w:rsidR="005D3693">
                <w:rPr>
                  <w:rStyle w:val="KysymyksetChar"/>
                  <w:i w:val="0"/>
                  <w:iCs w:val="0"/>
                </w:rPr>
                <w:t xml:space="preserve"> Miten huoltajuus määräytyy avioeron yhteydessä?</w:t>
              </w:r>
              <w:r w:rsidR="00206938">
                <w:rPr>
                  <w:rStyle w:val="KysymyksetChar"/>
                  <w:i w:val="0"/>
                  <w:iCs w:val="0"/>
                </w:rPr>
                <w:br/>
              </w:r>
              <w:r w:rsidR="00206938">
                <w:rPr>
                  <w:rStyle w:val="KysymyksetChar"/>
                  <w:i w:val="0"/>
                  <w:iCs w:val="0"/>
                </w:rPr>
                <w:br/>
                <w:t>2. Huoltajuusasiakirjat:</w:t>
              </w:r>
              <w:r w:rsidR="00206938">
                <w:rPr>
                  <w:rStyle w:val="KysymyksetChar"/>
                  <w:i w:val="0"/>
                  <w:iCs w:val="0"/>
                </w:rPr>
                <w:br/>
                <w:t>2.1 Millaisia asiakirjoja huoltajuuspäätöksestä voi saada?</w:t>
              </w:r>
              <w:r w:rsidR="00206938">
                <w:rPr>
                  <w:rStyle w:val="KysymyksetChar"/>
                  <w:i w:val="0"/>
                  <w:iCs w:val="0"/>
                </w:rPr>
                <w:br/>
                <w:t>2.2 Mikä merkitys lapsen syntymätodistukseen merkityillä vanhempien tiedoilla on huoltajuuden kannalta?</w:t>
              </w:r>
            </w:p>
          </w:sdtContent>
        </w:sdt>
      </w:sdtContent>
    </w:sdt>
    <w:p w14:paraId="7A796EB8" w14:textId="77777777" w:rsidR="00082DFE" w:rsidRPr="00AC296D" w:rsidRDefault="00082DFE" w:rsidP="00C348A3">
      <w:pPr>
        <w:pStyle w:val="Numeroimatonotsikko"/>
        <w:rPr>
          <w:lang w:val="en-GB"/>
        </w:rPr>
      </w:pPr>
      <w:r w:rsidRPr="00AC296D">
        <w:rPr>
          <w:lang w:val="en-GB"/>
        </w:rPr>
        <w:t>Questions</w:t>
      </w:r>
    </w:p>
    <w:sdt>
      <w:sdtPr>
        <w:rPr>
          <w:rStyle w:val="KysymyksetChar"/>
          <w:lang w:val="en-GB"/>
        </w:rPr>
        <w:alias w:val="Questions"/>
        <w:tag w:val="Fill in the questions here"/>
        <w:id w:val="-849104524"/>
        <w:lock w:val="sdtLocked"/>
        <w:placeholder>
          <w:docPart w:val="C38EDAAC24BB44C79B64B60810DC1EE7"/>
        </w:placeholder>
        <w:text w:multiLine="1"/>
      </w:sdtPr>
      <w:sdtEndPr>
        <w:rPr>
          <w:rStyle w:val="KysymyksetChar"/>
        </w:rPr>
      </w:sdtEndPr>
      <w:sdtContent>
        <w:p w14:paraId="1F999064" w14:textId="08ECEFFA" w:rsidR="00082DFE" w:rsidRPr="00206938" w:rsidRDefault="00206938" w:rsidP="003C5382">
          <w:pPr>
            <w:pStyle w:val="Lainaus"/>
            <w:ind w:left="0"/>
            <w:jc w:val="left"/>
            <w:rPr>
              <w:rStyle w:val="KysymyksetChar"/>
              <w:lang w:val="en-GB"/>
            </w:rPr>
          </w:pPr>
          <w:r w:rsidRPr="00206938">
            <w:rPr>
              <w:rStyle w:val="KysymyksetChar"/>
              <w:lang w:val="en-GB"/>
            </w:rPr>
            <w:t>1. Custody</w:t>
          </w:r>
          <w:r w:rsidR="005D3693">
            <w:rPr>
              <w:rStyle w:val="KysymyksetChar"/>
              <w:lang w:val="en-GB"/>
            </w:rPr>
            <w:t xml:space="preserve"> and guardianship</w:t>
          </w:r>
          <w:r w:rsidRPr="00206938">
            <w:rPr>
              <w:rStyle w:val="KysymyksetChar"/>
              <w:lang w:val="en-GB"/>
            </w:rPr>
            <w:t xml:space="preserve"> jurisdiction:</w:t>
          </w:r>
          <w:r w:rsidRPr="00206938">
            <w:rPr>
              <w:rStyle w:val="KysymyksetChar"/>
              <w:lang w:val="en-GB"/>
            </w:rPr>
            <w:br/>
            <w:t>1.1 H</w:t>
          </w:r>
          <w:r>
            <w:rPr>
              <w:rStyle w:val="KysymyksetChar"/>
              <w:lang w:val="en-GB"/>
            </w:rPr>
            <w:t>ow is custody of a child determined in Ugandan law?</w:t>
          </w:r>
          <w:r>
            <w:rPr>
              <w:rStyle w:val="KysymyksetChar"/>
              <w:lang w:val="en-GB"/>
            </w:rPr>
            <w:br/>
            <w:t>1.2 How is custody determined if the child is born outside wedlock?</w:t>
          </w:r>
          <w:r>
            <w:rPr>
              <w:rStyle w:val="KysymyksetChar"/>
              <w:lang w:val="en-GB"/>
            </w:rPr>
            <w:br/>
            <w:t>1.3 How is custody determined in divorce?</w:t>
          </w:r>
          <w:r>
            <w:rPr>
              <w:rStyle w:val="KysymyksetChar"/>
              <w:lang w:val="en-GB"/>
            </w:rPr>
            <w:br/>
          </w:r>
          <w:r>
            <w:rPr>
              <w:rStyle w:val="KysymyksetChar"/>
              <w:lang w:val="en-GB"/>
            </w:rPr>
            <w:br/>
            <w:t>2. Custody</w:t>
          </w:r>
          <w:r w:rsidR="005D3693">
            <w:rPr>
              <w:rStyle w:val="KysymyksetChar"/>
              <w:lang w:val="en-GB"/>
            </w:rPr>
            <w:t xml:space="preserve"> and guardianship</w:t>
          </w:r>
          <w:r>
            <w:rPr>
              <w:rStyle w:val="KysymyksetChar"/>
              <w:lang w:val="en-GB"/>
            </w:rPr>
            <w:t xml:space="preserve"> documents:</w:t>
          </w:r>
          <w:r>
            <w:rPr>
              <w:rStyle w:val="KysymyksetChar"/>
              <w:lang w:val="en-GB"/>
            </w:rPr>
            <w:br/>
            <w:t xml:space="preserve">2.1 What </w:t>
          </w:r>
          <w:r w:rsidR="005D3693">
            <w:rPr>
              <w:rStyle w:val="KysymyksetChar"/>
              <w:lang w:val="en-GB"/>
            </w:rPr>
            <w:t>documents are available about a custody and/or guardianship order?</w:t>
          </w:r>
          <w:r w:rsidR="005D3693">
            <w:rPr>
              <w:rStyle w:val="KysymyksetChar"/>
              <w:lang w:val="en-GB"/>
            </w:rPr>
            <w:br/>
            <w:t>2.2 What is the significance of birth certificate’s parental information with regard to custody and/or guardianship of the child?</w:t>
          </w:r>
        </w:p>
      </w:sdtContent>
    </w:sdt>
    <w:p w14:paraId="6145166E" w14:textId="77777777" w:rsidR="00082DFE" w:rsidRPr="00082DFE" w:rsidRDefault="000324FE" w:rsidP="00082DFE">
      <w:pPr>
        <w:pStyle w:val="LeiptekstiMigri"/>
        <w:ind w:left="0"/>
        <w:rPr>
          <w:lang w:val="en-GB"/>
        </w:rPr>
      </w:pPr>
      <w:r>
        <w:rPr>
          <w:b/>
        </w:rPr>
        <w:pict w14:anchorId="030E9EA1">
          <v:rect id="_x0000_i1027" style="width:0;height:1.5pt" o:hralign="center" o:hrstd="t" o:hr="t" fillcolor="#a0a0a0" stroked="f"/>
        </w:pict>
      </w:r>
    </w:p>
    <w:p w14:paraId="7FE86AC2" w14:textId="77777777" w:rsidR="007C62E6" w:rsidRDefault="007C62E6" w:rsidP="00543F66">
      <w:pPr>
        <w:pStyle w:val="Otsikko1"/>
      </w:pPr>
      <w:bookmarkStart w:id="0" w:name="_Hlk129259295"/>
      <w:r>
        <w:t>Huoltajuuslainsäädäntö</w:t>
      </w:r>
    </w:p>
    <w:p w14:paraId="57F612CC" w14:textId="457652A2" w:rsidR="00B16670" w:rsidRDefault="00EA2005" w:rsidP="00B16670">
      <w:r>
        <w:t xml:space="preserve">Ugandan </w:t>
      </w:r>
      <w:r w:rsidR="00A92EFA">
        <w:t>oikeusjärjestelmä</w:t>
      </w:r>
      <w:r w:rsidR="005613D3">
        <w:t xml:space="preserve"> </w:t>
      </w:r>
      <w:r>
        <w:t>perustuu</w:t>
      </w:r>
      <w:r w:rsidR="005613D3">
        <w:t xml:space="preserve"> vuoden 1995 perustusl</w:t>
      </w:r>
      <w:r>
        <w:t>akiin</w:t>
      </w:r>
      <w:r w:rsidR="005613D3">
        <w:t xml:space="preserve">, Ugandan parlamentin </w:t>
      </w:r>
      <w:r w:rsidR="0013545D">
        <w:t>säädöksiin</w:t>
      </w:r>
      <w:r>
        <w:t xml:space="preserve"> (</w:t>
      </w:r>
      <w:r>
        <w:rPr>
          <w:i/>
          <w:iCs/>
        </w:rPr>
        <w:t>Act</w:t>
      </w:r>
      <w:r>
        <w:t>)</w:t>
      </w:r>
      <w:r w:rsidR="005613D3">
        <w:t xml:space="preserve"> ja toimeenpanovallan </w:t>
      </w:r>
      <w:r>
        <w:t>antamiin asetuksiin</w:t>
      </w:r>
      <w:r w:rsidR="005613D3">
        <w:t xml:space="preserve"> </w:t>
      </w:r>
      <w:r>
        <w:t>(</w:t>
      </w:r>
      <w:proofErr w:type="spellStart"/>
      <w:r>
        <w:rPr>
          <w:i/>
          <w:iCs/>
        </w:rPr>
        <w:t>Statutory</w:t>
      </w:r>
      <w:proofErr w:type="spellEnd"/>
      <w:r>
        <w:rPr>
          <w:i/>
          <w:iCs/>
        </w:rPr>
        <w:t xml:space="preserve"> Instruments</w:t>
      </w:r>
      <w:r>
        <w:t>),</w:t>
      </w:r>
      <w:r w:rsidR="00D24E24">
        <w:t xml:space="preserve"> brittiläisen</w:t>
      </w:r>
      <w:r w:rsidR="005613D3">
        <w:t xml:space="preserve"> </w:t>
      </w:r>
      <w:proofErr w:type="spellStart"/>
      <w:r w:rsidR="005613D3">
        <w:t>Common</w:t>
      </w:r>
      <w:proofErr w:type="spellEnd"/>
      <w:r w:rsidR="005613D3">
        <w:t xml:space="preserve"> </w:t>
      </w:r>
      <w:proofErr w:type="spellStart"/>
      <w:r w:rsidR="005613D3">
        <w:t>Law</w:t>
      </w:r>
      <w:proofErr w:type="spellEnd"/>
      <w:r w:rsidR="005613D3">
        <w:t xml:space="preserve"> -järjestelmän mukaiseen oikeuskäytäntöön, oikeuskäytännön muotoutumista </w:t>
      </w:r>
      <w:r w:rsidR="005613D3">
        <w:lastRenderedPageBreak/>
        <w:t xml:space="preserve">ohjaaviin </w:t>
      </w:r>
      <w:r>
        <w:t>oikeus</w:t>
      </w:r>
      <w:r w:rsidR="005613D3">
        <w:t>periaatteisiin</w:t>
      </w:r>
      <w:r>
        <w:t xml:space="preserve"> (mm. </w:t>
      </w:r>
      <w:proofErr w:type="spellStart"/>
      <w:r>
        <w:t>Equity</w:t>
      </w:r>
      <w:proofErr w:type="spellEnd"/>
      <w:r>
        <w:t>-periaate)</w:t>
      </w:r>
      <w:r w:rsidR="005613D3">
        <w:t xml:space="preserve"> ja tapaoikeuteen.</w:t>
      </w:r>
      <w:r w:rsidR="005613D3">
        <w:rPr>
          <w:rStyle w:val="Alaviitteenviite"/>
        </w:rPr>
        <w:footnoteReference w:id="1"/>
      </w:r>
      <w:r w:rsidR="008575A7">
        <w:t xml:space="preserve"> </w:t>
      </w:r>
      <w:r w:rsidR="00AC296D">
        <w:t>New Yorkin yliopiston (NYU) lainsäädäntöportaalissa (</w:t>
      </w:r>
      <w:proofErr w:type="spellStart"/>
      <w:r w:rsidR="00AC296D">
        <w:t>Globalex</w:t>
      </w:r>
      <w:proofErr w:type="spellEnd"/>
      <w:r w:rsidR="00AC296D">
        <w:t xml:space="preserve">) Ugandan oikeusjärjestelmää kuvataan englantilaisen </w:t>
      </w:r>
      <w:proofErr w:type="spellStart"/>
      <w:r w:rsidR="00AC296D">
        <w:t>Common</w:t>
      </w:r>
      <w:proofErr w:type="spellEnd"/>
      <w:r w:rsidR="00AC296D">
        <w:t xml:space="preserve"> </w:t>
      </w:r>
      <w:proofErr w:type="spellStart"/>
      <w:r w:rsidR="00AC296D">
        <w:t>Law</w:t>
      </w:r>
      <w:proofErr w:type="spellEnd"/>
      <w:r w:rsidR="00AC296D">
        <w:t xml:space="preserve"> -järjestelmän ja ugandalaisen tapaoikeuden yhdistelmäksi.</w:t>
      </w:r>
      <w:r w:rsidR="00AC296D">
        <w:rPr>
          <w:rStyle w:val="Alaviitteenviite"/>
        </w:rPr>
        <w:footnoteReference w:id="2"/>
      </w:r>
      <w:r w:rsidR="00AC296D">
        <w:t xml:space="preserve"> Tutkija Hamisi </w:t>
      </w:r>
      <w:proofErr w:type="spellStart"/>
      <w:r w:rsidR="00AC296D" w:rsidRPr="00AC296D">
        <w:t>Baabu</w:t>
      </w:r>
      <w:proofErr w:type="spellEnd"/>
      <w:r w:rsidR="00AC296D" w:rsidRPr="00AC296D">
        <w:t xml:space="preserve"> </w:t>
      </w:r>
      <w:proofErr w:type="spellStart"/>
      <w:r w:rsidR="00AC296D" w:rsidRPr="00AC296D">
        <w:t>Awuye</w:t>
      </w:r>
      <w:r w:rsidR="00AC296D">
        <w:t>n</w:t>
      </w:r>
      <w:proofErr w:type="spellEnd"/>
      <w:r w:rsidR="00AC296D">
        <w:t xml:space="preserve"> mukaan t</w:t>
      </w:r>
      <w:r w:rsidR="008575A7">
        <w:t>apaoikeu</w:t>
      </w:r>
      <w:r w:rsidR="00473E28">
        <w:t>della on merkittävä rooli perheoikeuteen (erityisesti avioliiton solmimiseen), maanomistukseen, perintöoikeuteen ja yhteisöjen perinteisiin sovittelumekanismeihin liittyvissä kysymyksissä.</w:t>
      </w:r>
      <w:r w:rsidR="00473E28">
        <w:rPr>
          <w:rStyle w:val="Alaviitteenviite"/>
        </w:rPr>
        <w:footnoteReference w:id="3"/>
      </w:r>
      <w:r w:rsidR="00473E28">
        <w:t xml:space="preserve"> </w:t>
      </w:r>
      <w:r>
        <w:t>T</w:t>
      </w:r>
      <w:r w:rsidR="00473E28">
        <w:t>apaoikeus</w:t>
      </w:r>
      <w:r w:rsidR="008575A7">
        <w:t xml:space="preserve"> on</w:t>
      </w:r>
      <w:r w:rsidR="00473E28">
        <w:t xml:space="preserve"> kuitenkin</w:t>
      </w:r>
      <w:r w:rsidR="008575A7">
        <w:t xml:space="preserve"> voimassa vain tapauksissa, joissa se ei ole ristiriidassa </w:t>
      </w:r>
      <w:r w:rsidR="00473E28">
        <w:t>Ugandan perustuslain</w:t>
      </w:r>
      <w:r w:rsidR="00473E28">
        <w:rPr>
          <w:rStyle w:val="Alaviitteenviite"/>
        </w:rPr>
        <w:footnoteReference w:id="4"/>
      </w:r>
      <w:r w:rsidR="00473E28">
        <w:t xml:space="preserve"> ja muun</w:t>
      </w:r>
      <w:r>
        <w:t xml:space="preserve"> (kirjoitetun)</w:t>
      </w:r>
      <w:r w:rsidR="00473E28">
        <w:t xml:space="preserve"> </w:t>
      </w:r>
      <w:r w:rsidR="008575A7">
        <w:t>lainsäädännön kanssa.</w:t>
      </w:r>
      <w:r w:rsidR="008575A7">
        <w:rPr>
          <w:rStyle w:val="Alaviitteenviite"/>
        </w:rPr>
        <w:footnoteReference w:id="5"/>
      </w:r>
    </w:p>
    <w:p w14:paraId="078560B5" w14:textId="40777774" w:rsidR="00DD5075" w:rsidRDefault="00C465D9" w:rsidP="00E90591">
      <w:r>
        <w:t>Tämän k</w:t>
      </w:r>
      <w:r w:rsidR="003F22CD" w:rsidRPr="00C465D9">
        <w:t>ysely</w:t>
      </w:r>
      <w:r w:rsidR="003F22CD">
        <w:t>vastauksen kannalta</w:t>
      </w:r>
      <w:r w:rsidR="00E13F9B">
        <w:t xml:space="preserve"> olennaisia lakeja ovat</w:t>
      </w:r>
      <w:r w:rsidR="003F22CD">
        <w:t xml:space="preserve"> </w:t>
      </w:r>
      <w:r w:rsidR="00006F4D">
        <w:t>Ugandan</w:t>
      </w:r>
      <w:r w:rsidR="00E13F9B">
        <w:t xml:space="preserve"> vuoden 1995 perustuslaki</w:t>
      </w:r>
      <w:r w:rsidR="00124A90">
        <w:rPr>
          <w:rStyle w:val="Alaviitteenviite"/>
        </w:rPr>
        <w:footnoteReference w:id="6"/>
      </w:r>
      <w:r w:rsidR="00DC4BBA">
        <w:t xml:space="preserve"> ja</w:t>
      </w:r>
      <w:r w:rsidR="00E13F9B">
        <w:t xml:space="preserve"> </w:t>
      </w:r>
      <w:r w:rsidR="00DC4BBA">
        <w:t xml:space="preserve">erityisesti </w:t>
      </w:r>
      <w:r w:rsidR="00E13F9B">
        <w:t xml:space="preserve">vuoden 1996 </w:t>
      </w:r>
      <w:r w:rsidR="00615755">
        <w:t>lasten asemaa koskeva laki</w:t>
      </w:r>
      <w:r w:rsidR="00124A90">
        <w:rPr>
          <w:rStyle w:val="Alaviitteenviite"/>
        </w:rPr>
        <w:footnoteReference w:id="7"/>
      </w:r>
      <w:r w:rsidR="00DC4BBA">
        <w:t>.</w:t>
      </w:r>
      <w:r w:rsidR="00E13F9B">
        <w:t xml:space="preserve"> </w:t>
      </w:r>
      <w:r w:rsidR="00E90591">
        <w:t>Siviiliavioliittoja ja kristittyjä avioliittoja säätelevän avioliittolain</w:t>
      </w:r>
      <w:r w:rsidR="00E90591">
        <w:rPr>
          <w:rStyle w:val="Alaviitteenviite"/>
        </w:rPr>
        <w:footnoteReference w:id="8"/>
      </w:r>
      <w:r w:rsidR="00E90591">
        <w:t xml:space="preserve"> ja avioerolain</w:t>
      </w:r>
      <w:r w:rsidR="00E90591">
        <w:rPr>
          <w:rStyle w:val="Alaviitteenviite"/>
        </w:rPr>
        <w:footnoteReference w:id="9"/>
      </w:r>
      <w:r w:rsidR="00E90591">
        <w:t xml:space="preserve"> lisäksi erityiset avioliittolait </w:t>
      </w:r>
      <w:r w:rsidR="00DD5075">
        <w:t xml:space="preserve">säätelevät </w:t>
      </w:r>
      <w:r w:rsidR="00E90591">
        <w:t>muslimien</w:t>
      </w:r>
      <w:r w:rsidR="00E90591">
        <w:rPr>
          <w:rStyle w:val="Alaviitteenviite"/>
        </w:rPr>
        <w:footnoteReference w:id="10"/>
      </w:r>
      <w:r w:rsidR="00E90591">
        <w:t xml:space="preserve"> ja hindujen</w:t>
      </w:r>
      <w:r w:rsidR="00E90591">
        <w:rPr>
          <w:rStyle w:val="Alaviitteenviite"/>
        </w:rPr>
        <w:footnoteReference w:id="11"/>
      </w:r>
      <w:r w:rsidR="00E90591">
        <w:t xml:space="preserve"> uskonnollisissa yhteisöissä solmittuja avioliittoja ja Ugandan tapaoikeuden mukaisesti solmittuja avioliittoja</w:t>
      </w:r>
      <w:r w:rsidR="00E90591">
        <w:rPr>
          <w:rStyle w:val="Alaviitteenviite"/>
        </w:rPr>
        <w:footnoteReference w:id="12"/>
      </w:r>
      <w:r w:rsidR="00E90591">
        <w:t xml:space="preserve">. </w:t>
      </w:r>
      <w:r w:rsidR="00F336FB">
        <w:t>Ugandan avioerolakia</w:t>
      </w:r>
      <w:r w:rsidR="00E90591">
        <w:t xml:space="preserve"> lukuun ottamatta (ks. tarkemmin alla) näissä laeissa ei käsitellä lasten huoltajuuteen liittyviä seikkoja. </w:t>
      </w:r>
    </w:p>
    <w:p w14:paraId="5C23B57C" w14:textId="07D81409" w:rsidR="00FF564C" w:rsidRPr="002F466F" w:rsidRDefault="002F466F" w:rsidP="00E90591">
      <w:r>
        <w:t>Ugandan parlamentin käsittelyssä on lakialoite</w:t>
      </w:r>
      <w:r w:rsidR="00703171">
        <w:rPr>
          <w:rStyle w:val="Alaviitteenviite"/>
        </w:rPr>
        <w:footnoteReference w:id="13"/>
      </w:r>
      <w:r>
        <w:t xml:space="preserve"> erityisten islamilaista lakia (</w:t>
      </w:r>
      <w:proofErr w:type="spellStart"/>
      <w:r w:rsidRPr="00DD5075">
        <w:rPr>
          <w:i/>
          <w:iCs/>
        </w:rPr>
        <w:t>sharia</w:t>
      </w:r>
      <w:proofErr w:type="spellEnd"/>
      <w:r>
        <w:t>) noudattavien tuomioistuinten (</w:t>
      </w:r>
      <w:proofErr w:type="spellStart"/>
      <w:r>
        <w:rPr>
          <w:i/>
          <w:iCs/>
        </w:rPr>
        <w:t>aqdhis</w:t>
      </w:r>
      <w:proofErr w:type="spellEnd"/>
      <w:r>
        <w:rPr>
          <w:i/>
          <w:iCs/>
        </w:rPr>
        <w:t xml:space="preserve"> </w:t>
      </w:r>
      <w:proofErr w:type="spellStart"/>
      <w:r>
        <w:rPr>
          <w:i/>
          <w:iCs/>
        </w:rPr>
        <w:t>courts</w:t>
      </w:r>
      <w:proofErr w:type="spellEnd"/>
      <w:r>
        <w:t>) perustamisesta</w:t>
      </w:r>
      <w:r w:rsidR="00F336FB">
        <w:t>.</w:t>
      </w:r>
      <w:r>
        <w:t xml:space="preserve"> </w:t>
      </w:r>
      <w:r w:rsidR="00F336FB">
        <w:t>Lain hyväksymisen jälkeen</w:t>
      </w:r>
      <w:r>
        <w:t xml:space="preserve"> myös Ugandan muslimien lasten huoltajuuteen liittyvät asiat kuuluisivat (virallisesti) islamilaisen lain ja ko. tuomioistuimen toimivallan piiriin.</w:t>
      </w:r>
      <w:r>
        <w:rPr>
          <w:rStyle w:val="Alaviitteenviite"/>
        </w:rPr>
        <w:footnoteReference w:id="14"/>
      </w:r>
      <w:r>
        <w:t xml:space="preserve"> Vastauksen kirjoittamishetkellä lakialoitetta ei ole kuitenkaan hyväksytty.</w:t>
      </w:r>
    </w:p>
    <w:p w14:paraId="5D00BA2A" w14:textId="5608B751" w:rsidR="00E05B98" w:rsidRPr="00006F4D" w:rsidRDefault="003F22CD" w:rsidP="00E13F9B">
      <w:r>
        <w:t xml:space="preserve">Ugandan </w:t>
      </w:r>
      <w:r w:rsidR="00006F4D">
        <w:t>huoltajuuslainsäädännön kannalta</w:t>
      </w:r>
      <w:r w:rsidR="00E13F9B">
        <w:t xml:space="preserve"> sisältönsä perusteella</w:t>
      </w:r>
      <w:r w:rsidR="00006F4D">
        <w:t xml:space="preserve"> </w:t>
      </w:r>
      <w:r>
        <w:t xml:space="preserve">erityisen </w:t>
      </w:r>
      <w:r w:rsidR="00006F4D">
        <w:t xml:space="preserve">keskeisessä </w:t>
      </w:r>
      <w:r w:rsidR="00615755">
        <w:t>lasten asemaa koskevassa laissa</w:t>
      </w:r>
      <w:r w:rsidR="00006F4D">
        <w:t xml:space="preserve"> (1996) huoltajasta käytetään termejä ”</w:t>
      </w:r>
      <w:proofErr w:type="spellStart"/>
      <w:r w:rsidR="00006F4D" w:rsidRPr="00006F4D">
        <w:t>guardian</w:t>
      </w:r>
      <w:proofErr w:type="spellEnd"/>
      <w:r w:rsidR="00006F4D">
        <w:t>” ja ”</w:t>
      </w:r>
      <w:proofErr w:type="spellStart"/>
      <w:r w:rsidR="00006F4D" w:rsidRPr="00006F4D">
        <w:t>custodian</w:t>
      </w:r>
      <w:proofErr w:type="spellEnd"/>
      <w:r w:rsidR="00006F4D">
        <w:t>”. Termillä ”</w:t>
      </w:r>
      <w:proofErr w:type="spellStart"/>
      <w:r w:rsidR="00006F4D">
        <w:t>guardian</w:t>
      </w:r>
      <w:proofErr w:type="spellEnd"/>
      <w:r w:rsidR="00006F4D">
        <w:t xml:space="preserve">” </w:t>
      </w:r>
      <w:r w:rsidR="00615755">
        <w:t>viitataan</w:t>
      </w:r>
      <w:r w:rsidR="00006F4D">
        <w:t xml:space="preserve"> henkilö</w:t>
      </w:r>
      <w:r w:rsidR="00615755">
        <w:t>ön</w:t>
      </w:r>
      <w:r w:rsidR="00006F4D">
        <w:t>, jolla on vanhemman vastuu (</w:t>
      </w:r>
      <w:proofErr w:type="spellStart"/>
      <w:r w:rsidR="00006F4D">
        <w:rPr>
          <w:i/>
          <w:iCs/>
        </w:rPr>
        <w:t>parental</w:t>
      </w:r>
      <w:proofErr w:type="spellEnd"/>
      <w:r w:rsidR="00006F4D">
        <w:rPr>
          <w:i/>
          <w:iCs/>
        </w:rPr>
        <w:t xml:space="preserve"> </w:t>
      </w:r>
      <w:proofErr w:type="spellStart"/>
      <w:r w:rsidR="00006F4D">
        <w:rPr>
          <w:i/>
          <w:iCs/>
        </w:rPr>
        <w:t>responsibility</w:t>
      </w:r>
      <w:proofErr w:type="spellEnd"/>
      <w:r w:rsidR="00006F4D">
        <w:t>) lapsesta, millä tarkoitetaan ”</w:t>
      </w:r>
      <w:r w:rsidR="00006F4D" w:rsidRPr="000A29C7">
        <w:t xml:space="preserve">kaikkia oikeuksia, velvollisuuksia, valtuuksia, vastuita ja </w:t>
      </w:r>
      <w:r w:rsidR="00006F4D" w:rsidRPr="000A29C7">
        <w:lastRenderedPageBreak/>
        <w:t>määräysvaltaa, mikä lapsen vanhemmalla on lain mukaisesti suhteessa lapseen</w:t>
      </w:r>
      <w:r w:rsidR="00006F4D">
        <w:t>”.</w:t>
      </w:r>
      <w:r w:rsidR="00006F4D">
        <w:rPr>
          <w:rStyle w:val="Alaviitteenviite"/>
        </w:rPr>
        <w:footnoteReference w:id="15"/>
      </w:r>
      <w:r w:rsidR="00006F4D">
        <w:t xml:space="preserve"> Termiä ”</w:t>
      </w:r>
      <w:proofErr w:type="spellStart"/>
      <w:r w:rsidR="00006F4D">
        <w:t>custodian</w:t>
      </w:r>
      <w:proofErr w:type="spellEnd"/>
      <w:r w:rsidR="00006F4D">
        <w:t>” käytetään laissa harvemmin ja sillä viitataan henkilöön, jonka huollettavaksi lapsi on fyysisesti sijoitettu.</w:t>
      </w:r>
      <w:r w:rsidR="00006F4D">
        <w:rPr>
          <w:rStyle w:val="Alaviitteenviite"/>
        </w:rPr>
        <w:footnoteReference w:id="16"/>
      </w:r>
      <w:r w:rsidR="00006F4D">
        <w:t xml:space="preserve"> Mikäli ko. laissa tai muussa kyselyvastauksessa käytetyssä lähteessä viitataan lapsen fyysiseen huoltajuuteen</w:t>
      </w:r>
      <w:r w:rsidR="00615755">
        <w:t xml:space="preserve"> </w:t>
      </w:r>
      <w:r w:rsidR="00006F4D">
        <w:t>(</w:t>
      </w:r>
      <w:proofErr w:type="spellStart"/>
      <w:r w:rsidR="00006F4D">
        <w:rPr>
          <w:i/>
          <w:iCs/>
        </w:rPr>
        <w:t>custody</w:t>
      </w:r>
      <w:proofErr w:type="spellEnd"/>
      <w:r w:rsidR="00006F4D">
        <w:t>), tämä huomioidaan</w:t>
      </w:r>
      <w:r w:rsidR="00204473">
        <w:t xml:space="preserve"> vastauksessa</w:t>
      </w:r>
      <w:r w:rsidR="00006F4D">
        <w:t xml:space="preserve"> aina eksplisiittisesti</w:t>
      </w:r>
      <w:r w:rsidR="00204473">
        <w:t>.</w:t>
      </w:r>
      <w:r w:rsidR="00006F4D">
        <w:t xml:space="preserve"> </w:t>
      </w:r>
    </w:p>
    <w:p w14:paraId="65E6F358" w14:textId="5D6484FC" w:rsidR="007C62E6" w:rsidRDefault="007C62E6" w:rsidP="007C62E6">
      <w:pPr>
        <w:pStyle w:val="Luettelokappale"/>
        <w:numPr>
          <w:ilvl w:val="1"/>
          <w:numId w:val="34"/>
        </w:numPr>
        <w:rPr>
          <w:b/>
          <w:bCs/>
        </w:rPr>
      </w:pPr>
      <w:r w:rsidRPr="007C62E6">
        <w:rPr>
          <w:b/>
          <w:bCs/>
        </w:rPr>
        <w:t>Miten huoltajuus yleisesti ottaen määräytyy Ugandan lain mukaan?</w:t>
      </w:r>
    </w:p>
    <w:p w14:paraId="11FFC429" w14:textId="6CB5A1E0" w:rsidR="00586C1F" w:rsidRPr="00586C1F" w:rsidRDefault="00586C1F" w:rsidP="00BF2E2A">
      <w:r>
        <w:rPr>
          <w:b/>
          <w:bCs/>
          <w:i/>
          <w:iCs/>
        </w:rPr>
        <w:t>Vanhemman vastuu</w:t>
      </w:r>
      <w:r w:rsidR="00CE2542">
        <w:rPr>
          <w:b/>
          <w:bCs/>
          <w:i/>
          <w:iCs/>
        </w:rPr>
        <w:t xml:space="preserve"> (</w:t>
      </w:r>
      <w:proofErr w:type="spellStart"/>
      <w:r w:rsidR="00CE2542">
        <w:rPr>
          <w:b/>
          <w:bCs/>
          <w:i/>
          <w:iCs/>
        </w:rPr>
        <w:t>parental</w:t>
      </w:r>
      <w:proofErr w:type="spellEnd"/>
      <w:r w:rsidR="00CE2542">
        <w:rPr>
          <w:b/>
          <w:bCs/>
          <w:i/>
          <w:iCs/>
        </w:rPr>
        <w:t xml:space="preserve"> </w:t>
      </w:r>
      <w:proofErr w:type="spellStart"/>
      <w:r w:rsidR="00CE2542">
        <w:rPr>
          <w:b/>
          <w:bCs/>
          <w:i/>
          <w:iCs/>
        </w:rPr>
        <w:t>responsibility</w:t>
      </w:r>
      <w:proofErr w:type="spellEnd"/>
      <w:r w:rsidR="00CE2542">
        <w:rPr>
          <w:b/>
          <w:bCs/>
          <w:i/>
          <w:iCs/>
        </w:rPr>
        <w:t>)</w:t>
      </w:r>
    </w:p>
    <w:p w14:paraId="079D234D" w14:textId="45B534FE" w:rsidR="007C62E6" w:rsidRDefault="00393102" w:rsidP="006366E7">
      <w:r>
        <w:t xml:space="preserve">Ugandan perustuslain (1995) </w:t>
      </w:r>
      <w:r w:rsidR="00124A90">
        <w:t xml:space="preserve">31 artiklan 4 kohdan </w:t>
      </w:r>
      <w:r>
        <w:t>mukaan lapsen vanhemmilla on oikeus ja velvollisuus kasvattaa lapsensa.</w:t>
      </w:r>
      <w:r>
        <w:rPr>
          <w:rStyle w:val="Alaviitteenviite"/>
        </w:rPr>
        <w:footnoteReference w:id="17"/>
      </w:r>
      <w:r>
        <w:t xml:space="preserve"> </w:t>
      </w:r>
      <w:r w:rsidR="0025396F">
        <w:t>Perustuslain</w:t>
      </w:r>
      <w:r w:rsidR="00124A90">
        <w:t xml:space="preserve"> 34 artiklan 4 kohdan</w:t>
      </w:r>
      <w:r w:rsidR="0025396F">
        <w:t xml:space="preserve"> mukaan l</w:t>
      </w:r>
      <w:r>
        <w:t xml:space="preserve">apsilla on lapsen edun turvaamiseksi säädettyjen lakien puitteissa oikeus tietää vanhempansa ja </w:t>
      </w:r>
      <w:r w:rsidR="00AD5D54">
        <w:t xml:space="preserve">oikeus vanhempien tai lapsen kasvattamiseen oikeutettujen henkilöiden </w:t>
      </w:r>
      <w:r w:rsidR="0025396F">
        <w:t>(</w:t>
      </w:r>
      <w:proofErr w:type="spellStart"/>
      <w:r w:rsidR="0025396F" w:rsidRPr="0025396F">
        <w:rPr>
          <w:i/>
          <w:iCs/>
        </w:rPr>
        <w:t>those</w:t>
      </w:r>
      <w:proofErr w:type="spellEnd"/>
      <w:r w:rsidR="0025396F" w:rsidRPr="0025396F">
        <w:rPr>
          <w:i/>
          <w:iCs/>
        </w:rPr>
        <w:t xml:space="preserve"> </w:t>
      </w:r>
      <w:proofErr w:type="spellStart"/>
      <w:r w:rsidR="0025396F" w:rsidRPr="0025396F">
        <w:rPr>
          <w:i/>
          <w:iCs/>
        </w:rPr>
        <w:t>entitled</w:t>
      </w:r>
      <w:proofErr w:type="spellEnd"/>
      <w:r w:rsidR="0025396F" w:rsidRPr="0025396F">
        <w:rPr>
          <w:i/>
          <w:iCs/>
        </w:rPr>
        <w:t xml:space="preserve"> </w:t>
      </w:r>
      <w:proofErr w:type="spellStart"/>
      <w:r w:rsidR="0025396F" w:rsidRPr="0025396F">
        <w:rPr>
          <w:i/>
          <w:iCs/>
        </w:rPr>
        <w:t>by</w:t>
      </w:r>
      <w:proofErr w:type="spellEnd"/>
      <w:r w:rsidR="0025396F" w:rsidRPr="0025396F">
        <w:rPr>
          <w:i/>
          <w:iCs/>
        </w:rPr>
        <w:t xml:space="preserve"> </w:t>
      </w:r>
      <w:proofErr w:type="spellStart"/>
      <w:r w:rsidR="0025396F" w:rsidRPr="0025396F">
        <w:rPr>
          <w:i/>
          <w:iCs/>
        </w:rPr>
        <w:t>law</w:t>
      </w:r>
      <w:proofErr w:type="spellEnd"/>
      <w:r w:rsidR="0025396F" w:rsidRPr="0025396F">
        <w:rPr>
          <w:i/>
          <w:iCs/>
        </w:rPr>
        <w:t xml:space="preserve"> to </w:t>
      </w:r>
      <w:proofErr w:type="spellStart"/>
      <w:r w:rsidR="0025396F" w:rsidRPr="0025396F">
        <w:rPr>
          <w:i/>
          <w:iCs/>
        </w:rPr>
        <w:t>bring</w:t>
      </w:r>
      <w:proofErr w:type="spellEnd"/>
      <w:r w:rsidR="0025396F" w:rsidRPr="0025396F">
        <w:rPr>
          <w:i/>
          <w:iCs/>
        </w:rPr>
        <w:t xml:space="preserve"> </w:t>
      </w:r>
      <w:proofErr w:type="spellStart"/>
      <w:r w:rsidR="0025396F" w:rsidRPr="0025396F">
        <w:rPr>
          <w:i/>
          <w:iCs/>
        </w:rPr>
        <w:t>them</w:t>
      </w:r>
      <w:proofErr w:type="spellEnd"/>
      <w:r w:rsidR="0025396F" w:rsidRPr="0025396F">
        <w:rPr>
          <w:i/>
          <w:iCs/>
        </w:rPr>
        <w:t xml:space="preserve"> </w:t>
      </w:r>
      <w:proofErr w:type="spellStart"/>
      <w:r w:rsidR="0025396F" w:rsidRPr="0025396F">
        <w:rPr>
          <w:i/>
          <w:iCs/>
        </w:rPr>
        <w:t>up</w:t>
      </w:r>
      <w:proofErr w:type="spellEnd"/>
      <w:r w:rsidR="0025396F">
        <w:t xml:space="preserve">) </w:t>
      </w:r>
      <w:r w:rsidR="00AD5D54">
        <w:t>lapselle tarjoamaan hoivaan.</w:t>
      </w:r>
      <w:r w:rsidR="00AD5D54">
        <w:rPr>
          <w:rStyle w:val="Alaviitteenviite"/>
        </w:rPr>
        <w:footnoteReference w:id="18"/>
      </w:r>
      <w:r w:rsidR="00AD5D54">
        <w:t xml:space="preserve"> </w:t>
      </w:r>
      <w:r w:rsidR="00124A90">
        <w:t>Artiklan 31 kohdan</w:t>
      </w:r>
      <w:r w:rsidR="00615755">
        <w:t xml:space="preserve"> 5</w:t>
      </w:r>
      <w:r w:rsidR="00124A90">
        <w:t xml:space="preserve"> mukaisesti l</w:t>
      </w:r>
      <w:r w:rsidR="003411AD">
        <w:t>apsia</w:t>
      </w:r>
      <w:r>
        <w:t xml:space="preserve"> </w:t>
      </w:r>
      <w:r w:rsidR="003411AD">
        <w:t xml:space="preserve">ei </w:t>
      </w:r>
      <w:r>
        <w:t xml:space="preserve">voida erottaa heidän perheistään tai henkilöistä, jotka ovat oikeutettuja lasten kasvattamiseen, perheiden tai </w:t>
      </w:r>
      <w:r w:rsidR="00BF2E2A">
        <w:t xml:space="preserve">lasten kasvattamiseen oikeutettujen </w:t>
      </w:r>
      <w:r>
        <w:t>henkilöiden tahdon vastaisesti muissa, kuin laissa säädetyissä tapauksissa.</w:t>
      </w:r>
      <w:r>
        <w:rPr>
          <w:rStyle w:val="Alaviitteenviite"/>
        </w:rPr>
        <w:footnoteReference w:id="19"/>
      </w:r>
    </w:p>
    <w:p w14:paraId="1A0E15D2" w14:textId="7640890A" w:rsidR="0025396F" w:rsidRDefault="0025396F" w:rsidP="006366E7">
      <w:r>
        <w:t xml:space="preserve">Ugandan </w:t>
      </w:r>
      <w:r w:rsidR="00615755">
        <w:t>lasten asemaa koskevan lain</w:t>
      </w:r>
      <w:r>
        <w:t xml:space="preserve"> (1996) </w:t>
      </w:r>
      <w:r w:rsidR="00362E28">
        <w:t xml:space="preserve">6 artiklan kohdan 1 </w:t>
      </w:r>
      <w:r>
        <w:t xml:space="preserve">mukaan </w:t>
      </w:r>
      <w:r w:rsidR="003411AD">
        <w:t>lapsen kaikilla vanhemmilla tai huoltajilla</w:t>
      </w:r>
      <w:r w:rsidR="00362E28">
        <w:t xml:space="preserve"> (</w:t>
      </w:r>
      <w:proofErr w:type="spellStart"/>
      <w:r w:rsidR="00362E28">
        <w:rPr>
          <w:i/>
          <w:iCs/>
        </w:rPr>
        <w:t>guardian</w:t>
      </w:r>
      <w:proofErr w:type="spellEnd"/>
      <w:r w:rsidR="00362E28">
        <w:t>)</w:t>
      </w:r>
      <w:r w:rsidR="003411AD">
        <w:t xml:space="preserve"> on vanhemman vastuu lapsesta (</w:t>
      </w:r>
      <w:proofErr w:type="spellStart"/>
      <w:r w:rsidR="003411AD">
        <w:rPr>
          <w:i/>
          <w:iCs/>
        </w:rPr>
        <w:t>parental</w:t>
      </w:r>
      <w:proofErr w:type="spellEnd"/>
      <w:r w:rsidR="003411AD">
        <w:rPr>
          <w:i/>
          <w:iCs/>
        </w:rPr>
        <w:t xml:space="preserve"> </w:t>
      </w:r>
      <w:proofErr w:type="spellStart"/>
      <w:r w:rsidR="003411AD">
        <w:rPr>
          <w:i/>
          <w:iCs/>
        </w:rPr>
        <w:t>responsibility</w:t>
      </w:r>
      <w:proofErr w:type="spellEnd"/>
      <w:r w:rsidR="00362E28">
        <w:t>),</w:t>
      </w:r>
      <w:r w:rsidR="00362E28">
        <w:rPr>
          <w:rStyle w:val="Alaviitteenviite"/>
        </w:rPr>
        <w:footnoteReference w:id="20"/>
      </w:r>
      <w:r w:rsidR="00281C77">
        <w:t xml:space="preserve"> </w:t>
      </w:r>
      <w:r w:rsidR="00362E28">
        <w:t xml:space="preserve">millä viitataan käytännössä lapsen juridiseen huoltajuuteen </w:t>
      </w:r>
      <w:r w:rsidR="00281C77">
        <w:t>(ks. edellä).</w:t>
      </w:r>
      <w:r w:rsidR="003411AD">
        <w:t xml:space="preserve"> </w:t>
      </w:r>
      <w:r w:rsidR="00362E28">
        <w:t>Artiklan 5 kohdan 1 perusteella l</w:t>
      </w:r>
      <w:r>
        <w:t>apsen ylläpito on vanhemman, huoltajan tai lapsen holhoajaksi määritellyn henkilön velvollisuus</w:t>
      </w:r>
      <w:r w:rsidR="00DB0A23">
        <w:t>,</w:t>
      </w:r>
      <w:r w:rsidR="00DB0A23">
        <w:rPr>
          <w:rStyle w:val="Alaviitteenviite"/>
        </w:rPr>
        <w:footnoteReference w:id="21"/>
      </w:r>
      <w:r w:rsidR="00DB0A23">
        <w:t xml:space="preserve"> ja tämän velvollisuuden puitteissa lapsella on oikeus laissa eriteltyjen perustarpeiden (mm. asianmukainen ravinto, majoitus, lääketieteellinen hoito ja koulutus) täyttymiseen</w:t>
      </w:r>
      <w:r w:rsidR="00DB0A23">
        <w:rPr>
          <w:rStyle w:val="Alaviitteenviite"/>
        </w:rPr>
        <w:footnoteReference w:id="22"/>
      </w:r>
      <w:r w:rsidR="00DB0A23">
        <w:t>.</w:t>
      </w:r>
      <w:r>
        <w:t xml:space="preserve"> </w:t>
      </w:r>
      <w:r w:rsidR="006366E7">
        <w:t>Artiklan 4 kohdan 1 mukaisesti jokaisella lapsella on oikeus asua vanhempansa tai huoltajansa kanssa.</w:t>
      </w:r>
      <w:r w:rsidR="006366E7">
        <w:rPr>
          <w:rStyle w:val="Alaviitteenviite"/>
        </w:rPr>
        <w:footnoteReference w:id="23"/>
      </w:r>
      <w:r w:rsidR="006366E7">
        <w:t xml:space="preserve"> </w:t>
      </w:r>
      <w:r w:rsidR="003411AD">
        <w:t>Mikäli lapsen biologiset vanhemmat ovat kuolleet, vanhemman vastuu lapsesta voidaan siirtää</w:t>
      </w:r>
      <w:r w:rsidR="00362E28">
        <w:t xml:space="preserve"> artiklan 6 kohdan 2 mukaisesti</w:t>
      </w:r>
      <w:r w:rsidR="003411AD">
        <w:t xml:space="preserve"> kumman tahansa vanhemman sukulaisille tai erityisellä hoivamääräyksellä (</w:t>
      </w:r>
      <w:proofErr w:type="spellStart"/>
      <w:r w:rsidR="003411AD">
        <w:rPr>
          <w:i/>
          <w:iCs/>
        </w:rPr>
        <w:t>care</w:t>
      </w:r>
      <w:proofErr w:type="spellEnd"/>
      <w:r w:rsidR="003411AD">
        <w:rPr>
          <w:i/>
          <w:iCs/>
        </w:rPr>
        <w:t xml:space="preserve"> </w:t>
      </w:r>
      <w:proofErr w:type="spellStart"/>
      <w:r w:rsidR="003411AD">
        <w:rPr>
          <w:i/>
          <w:iCs/>
        </w:rPr>
        <w:t>order</w:t>
      </w:r>
      <w:proofErr w:type="spellEnd"/>
      <w:r w:rsidR="003411AD">
        <w:t>) sijoituskodin johtajalle tai sijaisvanhemmalle.</w:t>
      </w:r>
      <w:r w:rsidR="003411AD">
        <w:rPr>
          <w:rStyle w:val="Alaviitteenviite"/>
        </w:rPr>
        <w:footnoteReference w:id="24"/>
      </w:r>
    </w:p>
    <w:p w14:paraId="5349B121" w14:textId="72CCDAEC" w:rsidR="00615755" w:rsidRDefault="00615755" w:rsidP="00615755">
      <w:r>
        <w:t>Laissa ei mainita, että lapsen avioliitossa olevat vanhemmat olisivat lapsen vanhemman vastuun ja juridisen huoltajuuden osalta eriarvoisessa asemassa. Perustuslain (1995) naisten oikeuksia koskevan artiklan 33 kohdan 3 mukaan Ugandan valtion tulee kuitenkin ottaa naisten ja heidän oikeuksiensa suojelemisessa huomioon ”[naisten] erityislaatuinen asema ja äitiyteen liittyvät luonnolliset tehtävät yhteiskunnassa”.</w:t>
      </w:r>
      <w:r>
        <w:rPr>
          <w:rStyle w:val="Alaviitteenviite"/>
        </w:rPr>
        <w:footnoteReference w:id="25"/>
      </w:r>
    </w:p>
    <w:p w14:paraId="4BA2B17C" w14:textId="77777777" w:rsidR="00615755" w:rsidRDefault="00615755">
      <w:pPr>
        <w:spacing w:before="0" w:line="259" w:lineRule="auto"/>
        <w:jc w:val="left"/>
        <w:rPr>
          <w:b/>
          <w:bCs/>
          <w:i/>
          <w:iCs/>
        </w:rPr>
      </w:pPr>
      <w:r>
        <w:rPr>
          <w:b/>
          <w:bCs/>
          <w:i/>
          <w:iCs/>
        </w:rPr>
        <w:br w:type="page"/>
      </w:r>
    </w:p>
    <w:p w14:paraId="7697AF26" w14:textId="24D6485C" w:rsidR="00CE2542" w:rsidRPr="00CE2542" w:rsidRDefault="00CE2542" w:rsidP="00EE11B5">
      <w:r>
        <w:rPr>
          <w:b/>
          <w:bCs/>
          <w:i/>
          <w:iCs/>
        </w:rPr>
        <w:lastRenderedPageBreak/>
        <w:t>Juridinen huoltaj</w:t>
      </w:r>
      <w:r w:rsidR="009C7C8D">
        <w:rPr>
          <w:b/>
          <w:bCs/>
          <w:i/>
          <w:iCs/>
        </w:rPr>
        <w:t>uus</w:t>
      </w:r>
      <w:r>
        <w:rPr>
          <w:b/>
          <w:bCs/>
          <w:i/>
          <w:iCs/>
        </w:rPr>
        <w:t xml:space="preserve"> (</w:t>
      </w:r>
      <w:proofErr w:type="spellStart"/>
      <w:r>
        <w:rPr>
          <w:b/>
          <w:bCs/>
          <w:i/>
          <w:iCs/>
        </w:rPr>
        <w:t>guardianship</w:t>
      </w:r>
      <w:proofErr w:type="spellEnd"/>
      <w:r>
        <w:rPr>
          <w:b/>
          <w:bCs/>
          <w:i/>
          <w:iCs/>
        </w:rPr>
        <w:t>)</w:t>
      </w:r>
    </w:p>
    <w:p w14:paraId="1E4BB852" w14:textId="39047318" w:rsidR="00151457" w:rsidRDefault="00615755" w:rsidP="00EE11B5">
      <w:r>
        <w:t xml:space="preserve">Lasten biologisten vanhempien vanhemman vastuuta ja huoltajuutta lapsesta käsitellään edellä. Lasten asemaa koskevassa laissa (1996) säädetään myös tapauksista, joissa joku muu </w:t>
      </w:r>
      <w:r>
        <w:t>kuin lapsen biologiset vanhemmat nimetään ja/tai toimii lapsen</w:t>
      </w:r>
      <w:r>
        <w:t xml:space="preserve"> (juridisena)</w:t>
      </w:r>
      <w:r>
        <w:t xml:space="preserve"> huoltajana</w:t>
      </w:r>
      <w:r>
        <w:t xml:space="preserve"> </w:t>
      </w:r>
      <w:r w:rsidR="00EE11B5">
        <w:t>(</w:t>
      </w:r>
      <w:proofErr w:type="spellStart"/>
      <w:r w:rsidR="00EE11B5">
        <w:rPr>
          <w:i/>
          <w:iCs/>
        </w:rPr>
        <w:t>guardian</w:t>
      </w:r>
      <w:proofErr w:type="spellEnd"/>
      <w:r w:rsidR="00EE11B5">
        <w:t>)</w:t>
      </w:r>
      <w:r>
        <w:t>.</w:t>
      </w:r>
    </w:p>
    <w:p w14:paraId="146B8F6F" w14:textId="1872375C" w:rsidR="00AB33D5" w:rsidRDefault="00615755" w:rsidP="00AF1AAE">
      <w:r>
        <w:t>Lasten asemaa</w:t>
      </w:r>
      <w:r w:rsidR="00362E28">
        <w:t xml:space="preserve"> koskevan lain </w:t>
      </w:r>
      <w:r w:rsidR="00EE11B5">
        <w:t>artikloissa 73 ja 74 käsitellään</w:t>
      </w:r>
      <w:r w:rsidR="00362E28">
        <w:t xml:space="preserve"> lapsen</w:t>
      </w:r>
      <w:r w:rsidR="00EE11B5">
        <w:t xml:space="preserve"> juridis</w:t>
      </w:r>
      <w:r w:rsidR="00362E28">
        <w:t>ena</w:t>
      </w:r>
      <w:r w:rsidR="00EE11B5">
        <w:t xml:space="preserve"> </w:t>
      </w:r>
      <w:r w:rsidR="00362E28">
        <w:t>huoltajana tai edunvalvojana</w:t>
      </w:r>
      <w:r w:rsidR="00EE11B5">
        <w:t xml:space="preserve"> </w:t>
      </w:r>
      <w:r w:rsidR="00362E28">
        <w:t>toimimista</w:t>
      </w:r>
      <w:r w:rsidR="00151457">
        <w:t xml:space="preserve"> </w:t>
      </w:r>
      <w:r>
        <w:t>(</w:t>
      </w:r>
      <w:proofErr w:type="spellStart"/>
      <w:r w:rsidRPr="00E14829">
        <w:rPr>
          <w:i/>
          <w:iCs/>
        </w:rPr>
        <w:t>legal</w:t>
      </w:r>
      <w:proofErr w:type="spellEnd"/>
      <w:r w:rsidRPr="00E14829">
        <w:rPr>
          <w:i/>
          <w:iCs/>
        </w:rPr>
        <w:t xml:space="preserve"> </w:t>
      </w:r>
      <w:proofErr w:type="spellStart"/>
      <w:r w:rsidRPr="00E14829">
        <w:rPr>
          <w:i/>
          <w:iCs/>
        </w:rPr>
        <w:t>guardianship</w:t>
      </w:r>
      <w:proofErr w:type="spellEnd"/>
      <w:r>
        <w:t xml:space="preserve">) </w:t>
      </w:r>
      <w:r w:rsidR="00151457">
        <w:t xml:space="preserve">ja </w:t>
      </w:r>
      <w:r w:rsidR="00362E28">
        <w:t>huoltajuuden</w:t>
      </w:r>
      <w:r w:rsidR="00151457">
        <w:t xml:space="preserve"> hakemista</w:t>
      </w:r>
      <w:r w:rsidR="00EE11B5">
        <w:t>. Artiklan 73 kohdan 2 perusteella ainoastaan Ugandan kansalaisen on mahdollista toimia ugandalaisen lapsen juridisena huoltajana.</w:t>
      </w:r>
      <w:r w:rsidR="00151457">
        <w:rPr>
          <w:rStyle w:val="Alaviitteenviite"/>
        </w:rPr>
        <w:footnoteReference w:id="26"/>
      </w:r>
      <w:r w:rsidR="00EE11B5">
        <w:t xml:space="preserve"> Artiklan 74 mukaan lapsen juridista huoltajuutta hakevan henkilön tulee olla yli 18-vuotias, hakemus tulee toimittaa Ugandan korkealle oikeusistuimelle (</w:t>
      </w:r>
      <w:proofErr w:type="spellStart"/>
      <w:r w:rsidR="00EE11B5">
        <w:rPr>
          <w:i/>
          <w:iCs/>
        </w:rPr>
        <w:t>High</w:t>
      </w:r>
      <w:proofErr w:type="spellEnd"/>
      <w:r w:rsidR="00EE11B5">
        <w:rPr>
          <w:i/>
          <w:iCs/>
        </w:rPr>
        <w:t xml:space="preserve"> </w:t>
      </w:r>
      <w:proofErr w:type="spellStart"/>
      <w:r w:rsidR="00EE11B5">
        <w:rPr>
          <w:i/>
          <w:iCs/>
        </w:rPr>
        <w:t>Court</w:t>
      </w:r>
      <w:proofErr w:type="spellEnd"/>
      <w:r w:rsidR="00EE11B5">
        <w:t>)</w:t>
      </w:r>
      <w:r w:rsidR="00806E20">
        <w:rPr>
          <w:rStyle w:val="Alaviitteenviite"/>
        </w:rPr>
        <w:footnoteReference w:id="27"/>
      </w:r>
      <w:r w:rsidR="00EE11B5">
        <w:t>, hakemuksen tulee noudattaa lain liitteistä löytyvää lomaketta ja hakemukseen tulee liittää ehdonalais-</w:t>
      </w:r>
      <w:r w:rsidR="00151457">
        <w:t xml:space="preserve"> ja sosiaali</w:t>
      </w:r>
      <w:r w:rsidR="00AC7729">
        <w:t>huolto</w:t>
      </w:r>
      <w:r w:rsidR="00151457">
        <w:t>viranomaisen</w:t>
      </w:r>
      <w:r w:rsidR="00AF1AAE">
        <w:t xml:space="preserve"> (</w:t>
      </w:r>
      <w:proofErr w:type="spellStart"/>
      <w:r w:rsidR="00AF1AAE" w:rsidRPr="00AF1AAE">
        <w:rPr>
          <w:i/>
          <w:iCs/>
        </w:rPr>
        <w:t>probation</w:t>
      </w:r>
      <w:proofErr w:type="spellEnd"/>
      <w:r w:rsidR="00AF1AAE" w:rsidRPr="00AF1AAE">
        <w:rPr>
          <w:i/>
          <w:iCs/>
        </w:rPr>
        <w:t xml:space="preserve"> and </w:t>
      </w:r>
      <w:proofErr w:type="spellStart"/>
      <w:r w:rsidR="00AF1AAE" w:rsidRPr="00AF1AAE">
        <w:rPr>
          <w:i/>
          <w:iCs/>
        </w:rPr>
        <w:t>social</w:t>
      </w:r>
      <w:proofErr w:type="spellEnd"/>
      <w:r w:rsidR="00AF1AAE" w:rsidRPr="00AF1AAE">
        <w:rPr>
          <w:i/>
          <w:iCs/>
        </w:rPr>
        <w:t xml:space="preserve"> </w:t>
      </w:r>
      <w:proofErr w:type="spellStart"/>
      <w:r w:rsidR="00AF1AAE" w:rsidRPr="00AF1AAE">
        <w:rPr>
          <w:i/>
          <w:iCs/>
        </w:rPr>
        <w:t>welfare</w:t>
      </w:r>
      <w:proofErr w:type="spellEnd"/>
      <w:r w:rsidR="00AF1AAE" w:rsidRPr="00AF1AAE">
        <w:rPr>
          <w:i/>
          <w:iCs/>
        </w:rPr>
        <w:t xml:space="preserve"> </w:t>
      </w:r>
      <w:proofErr w:type="spellStart"/>
      <w:r w:rsidR="00AF1AAE" w:rsidRPr="00AF1AAE">
        <w:rPr>
          <w:i/>
          <w:iCs/>
        </w:rPr>
        <w:t>officer</w:t>
      </w:r>
      <w:proofErr w:type="spellEnd"/>
      <w:r w:rsidR="00AF1AAE">
        <w:t>)</w:t>
      </w:r>
      <w:r w:rsidR="00AF1AAE">
        <w:rPr>
          <w:rStyle w:val="Alaviitteenviite"/>
        </w:rPr>
        <w:footnoteReference w:id="28"/>
      </w:r>
      <w:r w:rsidR="00151457">
        <w:t xml:space="preserve"> raportti.</w:t>
      </w:r>
      <w:r w:rsidR="00151457">
        <w:rPr>
          <w:rStyle w:val="Alaviitteenviite"/>
        </w:rPr>
        <w:footnoteReference w:id="29"/>
      </w:r>
      <w:r w:rsidR="00AB33D5">
        <w:t xml:space="preserve"> </w:t>
      </w:r>
    </w:p>
    <w:p w14:paraId="67F1C29C" w14:textId="2213A147" w:rsidR="00151457" w:rsidRPr="00151457" w:rsidRDefault="002E7A0B" w:rsidP="00204A26">
      <w:r>
        <w:t>A</w:t>
      </w:r>
      <w:r w:rsidR="00151457">
        <w:t>rtiklassa 75 käsitellään Ugandan</w:t>
      </w:r>
      <w:r w:rsidR="00E14829">
        <w:t xml:space="preserve"> perinteisen tapaoikeuden mukai</w:t>
      </w:r>
      <w:r w:rsidR="00151457">
        <w:t>sta</w:t>
      </w:r>
      <w:r w:rsidR="00E14829">
        <w:t xml:space="preserve"> huoltajuu</w:t>
      </w:r>
      <w:r w:rsidR="00151457">
        <w:t>tta</w:t>
      </w:r>
      <w:r w:rsidR="00E14829">
        <w:t xml:space="preserve"> (</w:t>
      </w:r>
      <w:proofErr w:type="spellStart"/>
      <w:r w:rsidR="00E14829">
        <w:rPr>
          <w:i/>
          <w:iCs/>
        </w:rPr>
        <w:t>customary</w:t>
      </w:r>
      <w:proofErr w:type="spellEnd"/>
      <w:r w:rsidR="00E14829">
        <w:rPr>
          <w:i/>
          <w:iCs/>
        </w:rPr>
        <w:t xml:space="preserve"> </w:t>
      </w:r>
      <w:proofErr w:type="spellStart"/>
      <w:r w:rsidR="00E14829">
        <w:rPr>
          <w:i/>
          <w:iCs/>
        </w:rPr>
        <w:t>guardianship</w:t>
      </w:r>
      <w:proofErr w:type="spellEnd"/>
      <w:r w:rsidR="00E14829">
        <w:t>)</w:t>
      </w:r>
      <w:r w:rsidR="00151457">
        <w:t>.</w:t>
      </w:r>
      <w:r w:rsidR="00E14829">
        <w:t xml:space="preserve"> </w:t>
      </w:r>
      <w:r w:rsidR="00CE2542">
        <w:t>K</w:t>
      </w:r>
      <w:r w:rsidR="00151457">
        <w:t>ohdassa 4 tapaoikeudenmukaisen huoltajan kuvataan olevan Ugandassa asuva Ugandan kansalainen, joll</w:t>
      </w:r>
      <w:r w:rsidR="00204A26">
        <w:t>a on määrätyn kansan tapojen, kulttuurin tai perinteen (</w:t>
      </w:r>
      <w:proofErr w:type="spellStart"/>
      <w:r w:rsidR="00204A26" w:rsidRPr="00204A26">
        <w:rPr>
          <w:i/>
          <w:iCs/>
        </w:rPr>
        <w:t>the</w:t>
      </w:r>
      <w:proofErr w:type="spellEnd"/>
      <w:r w:rsidR="00204A26" w:rsidRPr="00204A26">
        <w:rPr>
          <w:i/>
          <w:iCs/>
        </w:rPr>
        <w:t xml:space="preserve"> </w:t>
      </w:r>
      <w:proofErr w:type="spellStart"/>
      <w:r w:rsidR="00204A26" w:rsidRPr="00204A26">
        <w:rPr>
          <w:i/>
          <w:iCs/>
        </w:rPr>
        <w:t>customs</w:t>
      </w:r>
      <w:proofErr w:type="spellEnd"/>
      <w:r w:rsidR="00204A26" w:rsidRPr="00204A26">
        <w:rPr>
          <w:i/>
          <w:iCs/>
        </w:rPr>
        <w:t xml:space="preserve">, culture </w:t>
      </w:r>
      <w:proofErr w:type="spellStart"/>
      <w:r w:rsidR="00204A26" w:rsidRPr="00204A26">
        <w:rPr>
          <w:i/>
          <w:iCs/>
        </w:rPr>
        <w:t>or</w:t>
      </w:r>
      <w:proofErr w:type="spellEnd"/>
      <w:r w:rsidR="00204A26" w:rsidRPr="00204A26">
        <w:rPr>
          <w:i/>
          <w:iCs/>
        </w:rPr>
        <w:t xml:space="preserve"> tradition of </w:t>
      </w:r>
      <w:proofErr w:type="spellStart"/>
      <w:r w:rsidR="00204A26" w:rsidRPr="00204A26">
        <w:rPr>
          <w:i/>
          <w:iCs/>
        </w:rPr>
        <w:t>the</w:t>
      </w:r>
      <w:proofErr w:type="spellEnd"/>
      <w:r w:rsidR="00204A26" w:rsidRPr="00204A26">
        <w:rPr>
          <w:i/>
          <w:iCs/>
        </w:rPr>
        <w:t xml:space="preserve"> </w:t>
      </w:r>
      <w:proofErr w:type="spellStart"/>
      <w:r w:rsidR="00204A26" w:rsidRPr="00204A26">
        <w:rPr>
          <w:i/>
          <w:iCs/>
        </w:rPr>
        <w:t>respective</w:t>
      </w:r>
      <w:proofErr w:type="spellEnd"/>
      <w:r w:rsidR="00204A26" w:rsidRPr="00204A26">
        <w:rPr>
          <w:i/>
          <w:iCs/>
        </w:rPr>
        <w:t xml:space="preserve"> </w:t>
      </w:r>
      <w:proofErr w:type="spellStart"/>
      <w:r w:rsidR="00204A26" w:rsidRPr="00204A26">
        <w:rPr>
          <w:i/>
          <w:iCs/>
        </w:rPr>
        <w:t>people</w:t>
      </w:r>
      <w:proofErr w:type="spellEnd"/>
      <w:r w:rsidR="00204A26">
        <w:t>) mukaisesti vanhemman vastuu ugandalaisesta lapsesta.</w:t>
      </w:r>
      <w:r w:rsidR="00204A26">
        <w:rPr>
          <w:rStyle w:val="Alaviitteenviite"/>
        </w:rPr>
        <w:footnoteReference w:id="30"/>
      </w:r>
      <w:r w:rsidR="00151457">
        <w:t xml:space="preserve"> Kohdan 1 mukaan lapsen perheenjäsenet voivat nimetä lapselle huoltajan tapojensa, kulttuurinsa ja perinteensä mukaisesti tapauksessa, jossa a) lapsen molemmat vanhemmat ovat kuolleet tai tavoittamattomissa; b) lapsen elossa oleva vanhempi on toimintakyvytön (</w:t>
      </w:r>
      <w:proofErr w:type="spellStart"/>
      <w:r w:rsidR="00151457">
        <w:rPr>
          <w:i/>
          <w:iCs/>
        </w:rPr>
        <w:t>incapacitated</w:t>
      </w:r>
      <w:proofErr w:type="spellEnd"/>
      <w:r w:rsidR="00151457">
        <w:t>); c) lapsella ei ole huoltajaa tai ketään muuta henkilöä, jolla olisi vanhemman vastuu lapsesta.</w:t>
      </w:r>
      <w:r w:rsidR="00151457">
        <w:rPr>
          <w:rStyle w:val="Alaviitteenviite"/>
        </w:rPr>
        <w:footnoteReference w:id="31"/>
      </w:r>
    </w:p>
    <w:p w14:paraId="3D06878A" w14:textId="070867C1" w:rsidR="00BF2E2A" w:rsidRDefault="00204A26" w:rsidP="00EE11B5">
      <w:r w:rsidRPr="00204A26">
        <w:t>Artiklassa 76 käsitellää</w:t>
      </w:r>
      <w:r>
        <w:t>n</w:t>
      </w:r>
      <w:r w:rsidR="00E14829" w:rsidRPr="00204A26">
        <w:t xml:space="preserve"> sopimusperustei</w:t>
      </w:r>
      <w:r>
        <w:t>sta</w:t>
      </w:r>
      <w:r w:rsidR="00E14829" w:rsidRPr="00204A26">
        <w:t xml:space="preserve"> huoltajuu</w:t>
      </w:r>
      <w:r>
        <w:t>tta</w:t>
      </w:r>
      <w:r w:rsidR="00E14829" w:rsidRPr="00204A26">
        <w:t xml:space="preserve"> (</w:t>
      </w:r>
      <w:proofErr w:type="spellStart"/>
      <w:r w:rsidR="00E14829" w:rsidRPr="00204A26">
        <w:rPr>
          <w:i/>
          <w:iCs/>
        </w:rPr>
        <w:t>appointment</w:t>
      </w:r>
      <w:proofErr w:type="spellEnd"/>
      <w:r w:rsidR="00E14829" w:rsidRPr="00204A26">
        <w:rPr>
          <w:i/>
          <w:iCs/>
        </w:rPr>
        <w:t xml:space="preserve"> of </w:t>
      </w:r>
      <w:proofErr w:type="spellStart"/>
      <w:r w:rsidR="00E14829" w:rsidRPr="00204A26">
        <w:rPr>
          <w:i/>
          <w:iCs/>
        </w:rPr>
        <w:t>guardian</w:t>
      </w:r>
      <w:proofErr w:type="spellEnd"/>
      <w:r w:rsidR="00E14829" w:rsidRPr="00204A26">
        <w:rPr>
          <w:i/>
          <w:iCs/>
        </w:rPr>
        <w:t xml:space="preserve"> </w:t>
      </w:r>
      <w:proofErr w:type="spellStart"/>
      <w:r w:rsidR="00E14829" w:rsidRPr="00204A26">
        <w:rPr>
          <w:i/>
          <w:iCs/>
        </w:rPr>
        <w:t>by</w:t>
      </w:r>
      <w:proofErr w:type="spellEnd"/>
      <w:r w:rsidR="00E14829" w:rsidRPr="00204A26">
        <w:rPr>
          <w:i/>
          <w:iCs/>
        </w:rPr>
        <w:t xml:space="preserve"> </w:t>
      </w:r>
      <w:proofErr w:type="spellStart"/>
      <w:r w:rsidR="00E14829" w:rsidRPr="00204A26">
        <w:rPr>
          <w:i/>
          <w:iCs/>
        </w:rPr>
        <w:t>agreement</w:t>
      </w:r>
      <w:proofErr w:type="spellEnd"/>
      <w:r w:rsidR="00E14829" w:rsidRPr="00204A26">
        <w:t>).</w:t>
      </w:r>
      <w:r>
        <w:t xml:space="preserve"> </w:t>
      </w:r>
      <w:r w:rsidR="00CE2542">
        <w:t>K</w:t>
      </w:r>
      <w:r>
        <w:t>ohdan 1 mukaan lapsen vanhempi voi nimetä sopimuksella tai valtakirjalla (</w:t>
      </w:r>
      <w:proofErr w:type="spellStart"/>
      <w:r w:rsidRPr="00204A26">
        <w:rPr>
          <w:i/>
          <w:iCs/>
        </w:rPr>
        <w:t>by</w:t>
      </w:r>
      <w:proofErr w:type="spellEnd"/>
      <w:r w:rsidRPr="00204A26">
        <w:rPr>
          <w:i/>
          <w:iCs/>
        </w:rPr>
        <w:t xml:space="preserve"> </w:t>
      </w:r>
      <w:proofErr w:type="spellStart"/>
      <w:r w:rsidRPr="00204A26">
        <w:rPr>
          <w:i/>
          <w:iCs/>
        </w:rPr>
        <w:t>agreement</w:t>
      </w:r>
      <w:proofErr w:type="spellEnd"/>
      <w:r w:rsidRPr="00204A26">
        <w:rPr>
          <w:i/>
          <w:iCs/>
        </w:rPr>
        <w:t xml:space="preserve"> </w:t>
      </w:r>
      <w:proofErr w:type="spellStart"/>
      <w:r w:rsidRPr="00204A26">
        <w:rPr>
          <w:i/>
          <w:iCs/>
        </w:rPr>
        <w:t>or</w:t>
      </w:r>
      <w:proofErr w:type="spellEnd"/>
      <w:r w:rsidRPr="00204A26">
        <w:rPr>
          <w:i/>
          <w:iCs/>
        </w:rPr>
        <w:t xml:space="preserve"> </w:t>
      </w:r>
      <w:proofErr w:type="spellStart"/>
      <w:r w:rsidRPr="00204A26">
        <w:rPr>
          <w:i/>
          <w:iCs/>
        </w:rPr>
        <w:t>deed</w:t>
      </w:r>
      <w:proofErr w:type="spellEnd"/>
      <w:r>
        <w:t>) kenet tahansa henkilön lapsen huoltajaksi.</w:t>
      </w:r>
      <w:r w:rsidR="00593831">
        <w:rPr>
          <w:rStyle w:val="Alaviitteenviite"/>
        </w:rPr>
        <w:footnoteReference w:id="32"/>
      </w:r>
      <w:r w:rsidR="00593831">
        <w:t xml:space="preserve"> Kohdan 2 mukaisesti</w:t>
      </w:r>
      <w:r>
        <w:t xml:space="preserve"> </w:t>
      </w:r>
      <w:r w:rsidR="00593831">
        <w:t>s</w:t>
      </w:r>
      <w:r>
        <w:t>opimus tai valtakirja on lainvoimainen ainoastaan tapauksessa, jossa se on päivätty ja allekirjoitettu vanhemman toimesta kahden todistajan – ehdonalais- ja sosiaali</w:t>
      </w:r>
      <w:r w:rsidR="00AC7729">
        <w:t>huolto</w:t>
      </w:r>
      <w:r>
        <w:t>viranomaisen ja paikallisen kylätason edustajan (</w:t>
      </w:r>
      <w:r>
        <w:rPr>
          <w:i/>
          <w:iCs/>
        </w:rPr>
        <w:t xml:space="preserve">a </w:t>
      </w:r>
      <w:proofErr w:type="spellStart"/>
      <w:r>
        <w:rPr>
          <w:i/>
          <w:iCs/>
        </w:rPr>
        <w:t>local</w:t>
      </w:r>
      <w:proofErr w:type="spellEnd"/>
      <w:r>
        <w:rPr>
          <w:i/>
          <w:iCs/>
        </w:rPr>
        <w:t xml:space="preserve"> </w:t>
      </w:r>
      <w:proofErr w:type="spellStart"/>
      <w:r>
        <w:rPr>
          <w:i/>
          <w:iCs/>
        </w:rPr>
        <w:t>councillor</w:t>
      </w:r>
      <w:proofErr w:type="spellEnd"/>
      <w:r>
        <w:rPr>
          <w:i/>
          <w:iCs/>
        </w:rPr>
        <w:t xml:space="preserve"> at </w:t>
      </w:r>
      <w:proofErr w:type="spellStart"/>
      <w:r>
        <w:rPr>
          <w:i/>
          <w:iCs/>
        </w:rPr>
        <w:t>village</w:t>
      </w:r>
      <w:proofErr w:type="spellEnd"/>
      <w:r>
        <w:rPr>
          <w:i/>
          <w:iCs/>
        </w:rPr>
        <w:t xml:space="preserve"> </w:t>
      </w:r>
      <w:proofErr w:type="spellStart"/>
      <w:r>
        <w:rPr>
          <w:i/>
          <w:iCs/>
        </w:rPr>
        <w:t>level</w:t>
      </w:r>
      <w:proofErr w:type="spellEnd"/>
      <w:r>
        <w:t>) – läsnä</w:t>
      </w:r>
      <w:r w:rsidR="005C7765">
        <w:t xml:space="preserve"> </w:t>
      </w:r>
      <w:r>
        <w:t>ollessa.</w:t>
      </w:r>
      <w:r w:rsidR="00593831">
        <w:rPr>
          <w:rStyle w:val="Alaviitteenviite"/>
        </w:rPr>
        <w:footnoteReference w:id="33"/>
      </w:r>
    </w:p>
    <w:p w14:paraId="08E06735" w14:textId="1DDF1D4A" w:rsidR="00FA32FE" w:rsidRDefault="00FA32FE" w:rsidP="00FA32FE">
      <w:r>
        <w:t>Yhteishuoltajuutta (</w:t>
      </w:r>
      <w:proofErr w:type="spellStart"/>
      <w:r>
        <w:rPr>
          <w:i/>
          <w:iCs/>
        </w:rPr>
        <w:t>joint</w:t>
      </w:r>
      <w:proofErr w:type="spellEnd"/>
      <w:r>
        <w:rPr>
          <w:i/>
          <w:iCs/>
        </w:rPr>
        <w:t xml:space="preserve"> </w:t>
      </w:r>
      <w:proofErr w:type="spellStart"/>
      <w:r>
        <w:rPr>
          <w:i/>
          <w:iCs/>
        </w:rPr>
        <w:t>guardianship</w:t>
      </w:r>
      <w:proofErr w:type="spellEnd"/>
      <w:r>
        <w:t>) käsittelevän</w:t>
      </w:r>
      <w:r>
        <w:rPr>
          <w:i/>
          <w:iCs/>
        </w:rPr>
        <w:t xml:space="preserve"> a</w:t>
      </w:r>
      <w:r>
        <w:t>rtiklan 77 kohdan 1 mukaisesti oikeus voi nimetä lapselle myös useamman kuin yhden huoltajan. Mikäli huoltajat eivät pääse yhteisymmärrykseen jostakin lapsen hyvinvointiin liittyvästä seikasta, kuka tahansa heistä voi pyytää kohdan 2 mukaisesti tuomioistuimelta seikkaan liittyvää ohjeistusta.</w:t>
      </w:r>
      <w:r>
        <w:rPr>
          <w:rStyle w:val="Alaviitteenviite"/>
        </w:rPr>
        <w:footnoteReference w:id="34"/>
      </w:r>
    </w:p>
    <w:p w14:paraId="7FBADC82" w14:textId="48114517" w:rsidR="00593831" w:rsidRDefault="00593831" w:rsidP="00EE11B5">
      <w:r>
        <w:t>Artiklassa 78 käsitellään huoltajuuden ehtoja. Kohdan 1 perusteella tuomioistuimen tulee varmistua ennen huoltajuusmääräyksen (</w:t>
      </w:r>
      <w:r>
        <w:rPr>
          <w:i/>
          <w:iCs/>
        </w:rPr>
        <w:t xml:space="preserve">a </w:t>
      </w:r>
      <w:proofErr w:type="spellStart"/>
      <w:r>
        <w:rPr>
          <w:i/>
          <w:iCs/>
        </w:rPr>
        <w:t>guardianship</w:t>
      </w:r>
      <w:proofErr w:type="spellEnd"/>
      <w:r>
        <w:rPr>
          <w:i/>
          <w:iCs/>
        </w:rPr>
        <w:t xml:space="preserve"> </w:t>
      </w:r>
      <w:proofErr w:type="spellStart"/>
      <w:r>
        <w:rPr>
          <w:i/>
          <w:iCs/>
        </w:rPr>
        <w:t>order</w:t>
      </w:r>
      <w:proofErr w:type="spellEnd"/>
      <w:r>
        <w:t xml:space="preserve">) antamista siitä, että </w:t>
      </w:r>
      <w:r w:rsidR="00906C55">
        <w:t xml:space="preserve">a) </w:t>
      </w:r>
      <w:r>
        <w:t>tiedossa ei ole lapsen sukulaisia tai lähiomaisia;</w:t>
      </w:r>
      <w:r w:rsidR="00906C55">
        <w:t xml:space="preserve"> b)</w:t>
      </w:r>
      <w:r>
        <w:t xml:space="preserve"> (tiedossa olevat) sukulaiset tai lähiomaiset eivät halua </w:t>
      </w:r>
      <w:r>
        <w:lastRenderedPageBreak/>
        <w:t xml:space="preserve">tai kykene ottamaan vanhemman vastuuta lapsesta; </w:t>
      </w:r>
      <w:r w:rsidR="00906C55">
        <w:t xml:space="preserve">c) </w:t>
      </w:r>
      <w:r>
        <w:t xml:space="preserve">kaikki lapselle saatavilla olevan sijaishuollon vaihtoehdot on </w:t>
      </w:r>
      <w:r w:rsidR="00906C55">
        <w:t>käyty läpi (</w:t>
      </w:r>
      <w:proofErr w:type="spellStart"/>
      <w:r w:rsidR="00906C55">
        <w:rPr>
          <w:i/>
          <w:iCs/>
        </w:rPr>
        <w:t>have</w:t>
      </w:r>
      <w:proofErr w:type="spellEnd"/>
      <w:r w:rsidR="00906C55">
        <w:rPr>
          <w:i/>
          <w:iCs/>
        </w:rPr>
        <w:t xml:space="preserve"> </w:t>
      </w:r>
      <w:proofErr w:type="spellStart"/>
      <w:r w:rsidR="00906C55">
        <w:rPr>
          <w:i/>
          <w:iCs/>
        </w:rPr>
        <w:t>been</w:t>
      </w:r>
      <w:proofErr w:type="spellEnd"/>
      <w:r w:rsidR="00906C55">
        <w:rPr>
          <w:i/>
          <w:iCs/>
        </w:rPr>
        <w:t xml:space="preserve"> </w:t>
      </w:r>
      <w:proofErr w:type="spellStart"/>
      <w:r w:rsidR="00906C55">
        <w:rPr>
          <w:i/>
          <w:iCs/>
        </w:rPr>
        <w:t>exhausted</w:t>
      </w:r>
      <w:proofErr w:type="spellEnd"/>
      <w:r w:rsidR="00906C55">
        <w:t>); d) nykyinen holhousjärjestely aiheuttaa tai aiheuttaa luultavasti tulevaisuudessa lapselle merkittävää vahinkoa; e) lapsen omat toiveet on otettu huomioon silloin kun tuomioistuin katsoo lapsen olevan ikänsä ja ymmärryksensä perusteella kykenevä huoltajuusasian käsittelyn ymmärtämiseen; f) 12-vuotias tai tätä vanhempi lapsi on antanut suostumuksensa huoltajuusasiaan, ellei lapsi ole kykenemätön suostumuksensa ilmaisemiseen.</w:t>
      </w:r>
      <w:r w:rsidR="005D22D8">
        <w:rPr>
          <w:rStyle w:val="Alaviitteenviite"/>
        </w:rPr>
        <w:footnoteReference w:id="35"/>
      </w:r>
    </w:p>
    <w:p w14:paraId="67B0BFAE" w14:textId="75FD50E3" w:rsidR="005E6648" w:rsidRDefault="00CE2542" w:rsidP="00602E74">
      <w:r>
        <w:t>Artiklan 78 k</w:t>
      </w:r>
      <w:r w:rsidR="00F44A9E" w:rsidRPr="005D22D8">
        <w:t>ohdan 2 mukaan tuomioistuimen tulee varmistua, että a) henkilö, jolle huoltajuutta haetaan</w:t>
      </w:r>
      <w:r w:rsidR="005D22D8" w:rsidRPr="005D22D8">
        <w:t>,</w:t>
      </w:r>
      <w:r w:rsidR="00F44A9E" w:rsidRPr="005D22D8">
        <w:t xml:space="preserve"> on asunut Ugandassa yhtäjaksoisesti vähintään kolme kuukautta; b)</w:t>
      </w:r>
      <w:r w:rsidR="005D22D8" w:rsidRPr="005D22D8">
        <w:t xml:space="preserve"> hänellä ei ole rikosrekisteriä; ja c) h</w:t>
      </w:r>
      <w:r w:rsidR="005D22D8">
        <w:t>änellä on esittää suositus kyvystään huoltajana toimimiseen (</w:t>
      </w:r>
      <w:proofErr w:type="spellStart"/>
      <w:r w:rsidR="005D22D8">
        <w:rPr>
          <w:i/>
          <w:iCs/>
        </w:rPr>
        <w:t>ability</w:t>
      </w:r>
      <w:proofErr w:type="spellEnd"/>
      <w:r w:rsidR="005D22D8">
        <w:rPr>
          <w:i/>
          <w:iCs/>
        </w:rPr>
        <w:t xml:space="preserve"> as a </w:t>
      </w:r>
      <w:proofErr w:type="spellStart"/>
      <w:r w:rsidR="005D22D8">
        <w:rPr>
          <w:i/>
          <w:iCs/>
        </w:rPr>
        <w:t>guardian</w:t>
      </w:r>
      <w:proofErr w:type="spellEnd"/>
      <w:r w:rsidR="005D22D8">
        <w:t>), jonka on antanut joko ehdonalais- ja sosiaali</w:t>
      </w:r>
      <w:r w:rsidR="00AC7729">
        <w:t>huolto</w:t>
      </w:r>
      <w:r w:rsidR="005D22D8">
        <w:t>viranomainen tai jokin muu Ugandan tai hakijan oleskelumaan toimivaltainen viranomainen.</w:t>
      </w:r>
      <w:r w:rsidR="005D22D8">
        <w:rPr>
          <w:rStyle w:val="Alaviitteenviite"/>
        </w:rPr>
        <w:footnoteReference w:id="36"/>
      </w:r>
      <w:r w:rsidR="005D22D8">
        <w:t xml:space="preserve"> </w:t>
      </w:r>
      <w:r w:rsidR="005D22D8" w:rsidRPr="00B161B0">
        <w:t>Kohdan 3 mukaisesti tuomi</w:t>
      </w:r>
      <w:r w:rsidR="00B161B0" w:rsidRPr="00B161B0">
        <w:t>oistuminen tulee varmistua ennen huoltajuusmääräyksen antamista myös s</w:t>
      </w:r>
      <w:r w:rsidR="00B161B0">
        <w:t>iitä, että hakijalle ei ole maksettu, hän ei ole maksanut tai hänen kanssaan ei ole sovittu maksusta tai muusta huoltajuusasiaan liittyvästä palkkiosta.</w:t>
      </w:r>
      <w:r w:rsidR="005E6648">
        <w:rPr>
          <w:rStyle w:val="Alaviitteenviite"/>
        </w:rPr>
        <w:footnoteReference w:id="37"/>
      </w:r>
      <w:r w:rsidR="00B161B0">
        <w:t xml:space="preserve"> </w:t>
      </w:r>
      <w:r w:rsidR="000F4248">
        <w:t>Kohda</w:t>
      </w:r>
      <w:r w:rsidR="00BF3EA4">
        <w:t>n</w:t>
      </w:r>
      <w:r w:rsidR="000F4248">
        <w:t xml:space="preserve"> 4 </w:t>
      </w:r>
      <w:r w:rsidR="00BF3EA4">
        <w:t>mukaisesti</w:t>
      </w:r>
      <w:r w:rsidR="000F4248">
        <w:t xml:space="preserve"> tuomioistuin</w:t>
      </w:r>
      <w:r w:rsidR="00BF3EA4">
        <w:t xml:space="preserve"> voi ohittaa huoltajuusasiassa (lapsen vanhempien tai muun nykyisen huoltajan) suostumukseen liittyvän vaatimuksen, mikäli on varmistunut, että henkilö, jolta suostumusta tulisi pyytää, on</w:t>
      </w:r>
      <w:r w:rsidR="005E6648">
        <w:t xml:space="preserve"> joko a)</w:t>
      </w:r>
      <w:r w:rsidR="00BF3EA4">
        <w:t xml:space="preserve"> hylännyt lapsen tai jättänyt tämän heitteille</w:t>
      </w:r>
      <w:r w:rsidR="005E6648">
        <w:t>, b) tavoittamattomissa, c) kyvytön antamaan suostumuksen tai olemaan vastuussa lapsesta tai d) on toistuvasti laiminlyönyt tai kieltäytynyt huolehtimaan lapsesta.</w:t>
      </w:r>
      <w:r w:rsidR="005E6648">
        <w:rPr>
          <w:rStyle w:val="Alaviitteenviite"/>
        </w:rPr>
        <w:footnoteReference w:id="38"/>
      </w:r>
    </w:p>
    <w:p w14:paraId="5B3A6E69" w14:textId="3CB08D5E" w:rsidR="005D22D8" w:rsidRPr="005E6648" w:rsidRDefault="005E6648" w:rsidP="00602E74">
      <w:r>
        <w:t>Artiklan 78 kohdassa 5 mainitaan, että tuomioistuin voi vaatia (ehdonalais- ja sosiaaliviranomaisen lisäksi) myös paikallista viranomaista (</w:t>
      </w:r>
      <w:proofErr w:type="spellStart"/>
      <w:r>
        <w:rPr>
          <w:i/>
          <w:iCs/>
        </w:rPr>
        <w:t>local</w:t>
      </w:r>
      <w:proofErr w:type="spellEnd"/>
      <w:r>
        <w:rPr>
          <w:i/>
          <w:iCs/>
        </w:rPr>
        <w:t xml:space="preserve"> </w:t>
      </w:r>
      <w:proofErr w:type="spellStart"/>
      <w:r>
        <w:rPr>
          <w:i/>
          <w:iCs/>
        </w:rPr>
        <w:t>authority</w:t>
      </w:r>
      <w:proofErr w:type="spellEnd"/>
      <w:r>
        <w:t xml:space="preserve">), ko. </w:t>
      </w:r>
      <w:r w:rsidRPr="005E6648">
        <w:t>Ugandan piirikunnan paikallista ehdonalais- ja sosiaali</w:t>
      </w:r>
      <w:r w:rsidR="00D57199">
        <w:t>huolto</w:t>
      </w:r>
      <w:r w:rsidRPr="005E6648">
        <w:t>viranomaista tai ketä tahansa m</w:t>
      </w:r>
      <w:r>
        <w:t>uuta henkilöä antamaan raporttinsa huoltajuushakemukseen liittyen.</w:t>
      </w:r>
      <w:r>
        <w:rPr>
          <w:rStyle w:val="Alaviitteenviite"/>
        </w:rPr>
        <w:footnoteReference w:id="39"/>
      </w:r>
    </w:p>
    <w:p w14:paraId="0BBD8293" w14:textId="2AE8AF5B" w:rsidR="00602E74" w:rsidRDefault="004B258A" w:rsidP="004B258A">
      <w:r w:rsidRPr="004B258A">
        <w:t xml:space="preserve">Artiklassa </w:t>
      </w:r>
      <w:r w:rsidR="00602E74" w:rsidRPr="004B258A">
        <w:t>79</w:t>
      </w:r>
      <w:r w:rsidRPr="004B258A">
        <w:t xml:space="preserve"> käsitellään</w:t>
      </w:r>
      <w:r w:rsidRPr="004B258A">
        <w:rPr>
          <w:b/>
          <w:bCs/>
        </w:rPr>
        <w:t xml:space="preserve"> </w:t>
      </w:r>
      <w:r w:rsidRPr="004B258A">
        <w:t>huoltajuusmääräyksen antamista</w:t>
      </w:r>
      <w:r w:rsidRPr="004B258A">
        <w:rPr>
          <w:b/>
          <w:bCs/>
        </w:rPr>
        <w:t>.</w:t>
      </w:r>
      <w:r>
        <w:rPr>
          <w:b/>
          <w:bCs/>
        </w:rPr>
        <w:t xml:space="preserve"> </w:t>
      </w:r>
      <w:r>
        <w:t>Kohdan 1 mukaisesti</w:t>
      </w:r>
      <w:r w:rsidRPr="004B258A">
        <w:rPr>
          <w:b/>
          <w:bCs/>
        </w:rPr>
        <w:t xml:space="preserve"> </w:t>
      </w:r>
      <w:r>
        <w:t>t</w:t>
      </w:r>
      <w:r w:rsidRPr="004B258A">
        <w:t>uomioistuin voi antaa huoltajuusmääräyksen</w:t>
      </w:r>
      <w:r>
        <w:t>, mikäli henkilö jolle lapsen huoltajuutta haetaan täyttää laissa läpikäydyt ehdot (ks. edellä).</w:t>
      </w:r>
      <w:r>
        <w:rPr>
          <w:rStyle w:val="Alaviitteenviite"/>
        </w:rPr>
        <w:footnoteReference w:id="40"/>
      </w:r>
      <w:r>
        <w:t xml:space="preserve"> </w:t>
      </w:r>
      <w:r w:rsidRPr="004B258A">
        <w:t xml:space="preserve">Kohdan 2 </w:t>
      </w:r>
      <w:r>
        <w:t>perusteella</w:t>
      </w:r>
      <w:r w:rsidRPr="004B258A">
        <w:t xml:space="preserve"> lapsen </w:t>
      </w:r>
      <w:r>
        <w:t>huoltajaksi voidaan kuitenkin määrätä ainoastaan yksi henkilö, ellei kyseessä ole tapaus, jossa avioliitossa oleva pariskunta hakee yhdessä lapsen huoltajuutta.</w:t>
      </w:r>
      <w:r>
        <w:rPr>
          <w:rStyle w:val="Alaviitteenviite"/>
        </w:rPr>
        <w:footnoteReference w:id="41"/>
      </w:r>
      <w:r>
        <w:t xml:space="preserve"> </w:t>
      </w:r>
      <w:r w:rsidR="00430270">
        <w:t>Artiklan 80 kohdassa 1 huoltajuusmääräyksen todetaan asettavan huoltajalle vanhemman vastuun lapsesta.</w:t>
      </w:r>
      <w:r w:rsidR="00430270">
        <w:rPr>
          <w:rStyle w:val="Alaviitteenviite"/>
        </w:rPr>
        <w:footnoteReference w:id="42"/>
      </w:r>
      <w:r w:rsidR="00430270">
        <w:t xml:space="preserve"> Kohdan 2 mukaisesti huoltajuusmääräys on voimassa, kunnes lapsi täyttää 18 vuotta. Kohdassa 3 lisätään, että huoltajuusmääräys lakkaa olemasta voimassa myös tapauksessa, jossa huoltaja kuolee tai jossa tämä kärsii ”ruumiin tai mielen heikkoudesta” (</w:t>
      </w:r>
      <w:proofErr w:type="spellStart"/>
      <w:r w:rsidR="00430270">
        <w:rPr>
          <w:i/>
          <w:iCs/>
        </w:rPr>
        <w:t>infirmity</w:t>
      </w:r>
      <w:proofErr w:type="spellEnd"/>
      <w:r w:rsidR="00430270">
        <w:rPr>
          <w:i/>
          <w:iCs/>
        </w:rPr>
        <w:t xml:space="preserve"> of </w:t>
      </w:r>
      <w:proofErr w:type="spellStart"/>
      <w:r w:rsidR="00430270">
        <w:rPr>
          <w:i/>
          <w:iCs/>
        </w:rPr>
        <w:t>body</w:t>
      </w:r>
      <w:proofErr w:type="spellEnd"/>
      <w:r w:rsidR="00430270">
        <w:rPr>
          <w:i/>
          <w:iCs/>
        </w:rPr>
        <w:t xml:space="preserve"> </w:t>
      </w:r>
      <w:proofErr w:type="spellStart"/>
      <w:r w:rsidR="00430270">
        <w:rPr>
          <w:i/>
          <w:iCs/>
        </w:rPr>
        <w:t>or</w:t>
      </w:r>
      <w:proofErr w:type="spellEnd"/>
      <w:r w:rsidR="00430270">
        <w:rPr>
          <w:i/>
          <w:iCs/>
        </w:rPr>
        <w:t xml:space="preserve"> </w:t>
      </w:r>
      <w:proofErr w:type="spellStart"/>
      <w:r w:rsidR="00430270">
        <w:rPr>
          <w:i/>
          <w:iCs/>
        </w:rPr>
        <w:t>mind</w:t>
      </w:r>
      <w:proofErr w:type="spellEnd"/>
      <w:r w:rsidR="00430270">
        <w:t>).</w:t>
      </w:r>
      <w:r w:rsidR="00430270">
        <w:rPr>
          <w:rStyle w:val="Alaviitteenviite"/>
        </w:rPr>
        <w:footnoteReference w:id="43"/>
      </w:r>
      <w:r w:rsidR="00932AFC">
        <w:t xml:space="preserve"> Artiklan 81 mukaan huoltajuusmääräyksen saaneiden tahojen tulee rekisteröidä määräys 14 päivän kuluessa Ugandan kansalliselle henkilöllisyys- ja rekisteröintiviranomaiselle</w:t>
      </w:r>
      <w:r w:rsidR="00ED0181">
        <w:t xml:space="preserve"> (NIRA) ja lasten asioista vastaavalle ministeriölle ja rekisteröimisessä tulee käyttää lain liitteistä löytyvää lomaketta.</w:t>
      </w:r>
      <w:r w:rsidR="00ED0181">
        <w:rPr>
          <w:rStyle w:val="Alaviitteenviite"/>
        </w:rPr>
        <w:footnoteReference w:id="44"/>
      </w:r>
    </w:p>
    <w:p w14:paraId="3A0A420B" w14:textId="4A0CBA73" w:rsidR="00E051AA" w:rsidRDefault="00E051AA" w:rsidP="004B258A">
      <w:r>
        <w:t>Artiklan 83</w:t>
      </w:r>
      <w:r w:rsidR="00AB33D5">
        <w:t xml:space="preserve"> kohtien 1 ja 2</w:t>
      </w:r>
      <w:r>
        <w:t xml:space="preserve"> mukaisesti tuomioistuin voi kumota huoltajuusmääräyksen joko ehdonalais- ja sosiaali</w:t>
      </w:r>
      <w:r w:rsidR="00D57199">
        <w:t>huolto</w:t>
      </w:r>
      <w:r>
        <w:t xml:space="preserve">viranomaisen tai huollettavan lapsen sukulaisen pyynnöstä tapauksessa, jossa a) tuomioistuin on varmistunut siitä, että määräyksen antaminen perustui </w:t>
      </w:r>
      <w:r>
        <w:lastRenderedPageBreak/>
        <w:t xml:space="preserve">(hakijan osalta) petokseen tai asioiden virheelliseen esittämiseen; b) huoltajaksi määrätty henkilö ei ole noudattanut tuomioistuimen lapsen ja huoltajuuden suhteen asettamia </w:t>
      </w:r>
      <w:r w:rsidR="00AB33D5">
        <w:t>e</w:t>
      </w:r>
      <w:r>
        <w:t>htoja; c) huoltaja on laiminlyönyt vanhemman vastuuta huollettavaan lapseen. Mikäli huoltajuusmääräys kumotaan, tuomioistuin asettaa</w:t>
      </w:r>
      <w:r w:rsidR="00AB33D5">
        <w:t xml:space="preserve"> kohdan 3 mukaisesti</w:t>
      </w:r>
      <w:r>
        <w:t xml:space="preserve"> lapsen sijaishuoltoon lasten asioista vastaavan ministeriön esitysten perusteella.</w:t>
      </w:r>
      <w:r>
        <w:rPr>
          <w:rStyle w:val="Alaviitteenviite"/>
        </w:rPr>
        <w:footnoteReference w:id="45"/>
      </w:r>
    </w:p>
    <w:p w14:paraId="4C4015C7" w14:textId="70CE70E8" w:rsidR="009C7C8D" w:rsidRDefault="009C7C8D" w:rsidP="004B258A">
      <w:pPr>
        <w:rPr>
          <w:b/>
          <w:bCs/>
        </w:rPr>
      </w:pPr>
      <w:r>
        <w:rPr>
          <w:b/>
          <w:bCs/>
          <w:i/>
          <w:iCs/>
        </w:rPr>
        <w:t>Fyysinen huoltajuus</w:t>
      </w:r>
      <w:r>
        <w:t xml:space="preserve"> </w:t>
      </w:r>
      <w:r>
        <w:rPr>
          <w:b/>
          <w:bCs/>
          <w:i/>
          <w:iCs/>
        </w:rPr>
        <w:t>(</w:t>
      </w:r>
      <w:proofErr w:type="spellStart"/>
      <w:r>
        <w:rPr>
          <w:b/>
          <w:bCs/>
          <w:i/>
          <w:iCs/>
        </w:rPr>
        <w:t>custody</w:t>
      </w:r>
      <w:proofErr w:type="spellEnd"/>
      <w:r>
        <w:rPr>
          <w:b/>
          <w:bCs/>
        </w:rPr>
        <w:t>)</w:t>
      </w:r>
    </w:p>
    <w:p w14:paraId="0F316FB7" w14:textId="7E2DA456" w:rsidR="009C7C8D" w:rsidRDefault="009C7C8D" w:rsidP="009C7C8D">
      <w:r w:rsidRPr="00AC7729">
        <w:t>La</w:t>
      </w:r>
      <w:r>
        <w:t>psen</w:t>
      </w:r>
      <w:r w:rsidRPr="00AC7729">
        <w:t xml:space="preserve"> fyysistä sijoittamista määrätyn h</w:t>
      </w:r>
      <w:r>
        <w:t>enkilön huollettavaksi (</w:t>
      </w:r>
      <w:proofErr w:type="spellStart"/>
      <w:r>
        <w:rPr>
          <w:i/>
          <w:iCs/>
        </w:rPr>
        <w:t>custody</w:t>
      </w:r>
      <w:proofErr w:type="spellEnd"/>
      <w:r>
        <w:rPr>
          <w:i/>
          <w:iCs/>
        </w:rPr>
        <w:t xml:space="preserve"> of </w:t>
      </w:r>
      <w:proofErr w:type="spellStart"/>
      <w:r>
        <w:rPr>
          <w:i/>
          <w:iCs/>
        </w:rPr>
        <w:t>children</w:t>
      </w:r>
      <w:proofErr w:type="spellEnd"/>
      <w:r>
        <w:t>) käsitellään la</w:t>
      </w:r>
      <w:r w:rsidR="00950B61">
        <w:t>sten asemaa</w:t>
      </w:r>
      <w:r>
        <w:t xml:space="preserve"> koskevan lain (1996) artikloissa 116–118. </w:t>
      </w:r>
    </w:p>
    <w:p w14:paraId="76976DB5" w14:textId="39337B27" w:rsidR="009C7C8D" w:rsidRDefault="009C7C8D" w:rsidP="009C7C8D">
      <w:r>
        <w:t>Artiklan 116 kohdan 1 mukaan tuomioistuin voi antaa lapsen sijoittamismääräyksen (</w:t>
      </w:r>
      <w:proofErr w:type="spellStart"/>
      <w:r w:rsidRPr="00DC4109">
        <w:rPr>
          <w:i/>
          <w:iCs/>
        </w:rPr>
        <w:t>custody</w:t>
      </w:r>
      <w:proofErr w:type="spellEnd"/>
      <w:r w:rsidRPr="00DC4109">
        <w:rPr>
          <w:i/>
          <w:iCs/>
        </w:rPr>
        <w:t xml:space="preserve"> </w:t>
      </w:r>
      <w:proofErr w:type="spellStart"/>
      <w:r w:rsidRPr="00DC4109">
        <w:rPr>
          <w:i/>
          <w:iCs/>
        </w:rPr>
        <w:t>order</w:t>
      </w:r>
      <w:proofErr w:type="spellEnd"/>
      <w:r>
        <w:t>) joko yksittäisen hakijan hakemuksen tai kahden hakijan yhteishakemuksen perusteella ja tuomioistuimen määrittelemillä ehdoilla. Kohdan 2 mukaisesti tuomioistuin voi myös kumota lapsen sijoitusmääräyksen milloin tahansa ja antaa uuden määräyksen lapsen sijoittamisesta jonkin toisen henkilön, instituution tai organisaation huollettavaksi. Kohdan 3 perusteella tuomioistuimen tulee perustaa määräyksensä ensisijaisesti lapsen hyvinvointiin liittyvään harkintaan.</w:t>
      </w:r>
      <w:r>
        <w:rPr>
          <w:rStyle w:val="Alaviitteenviite"/>
        </w:rPr>
        <w:footnoteReference w:id="46"/>
      </w:r>
      <w:r>
        <w:t xml:space="preserve"> Artiklan 117 kohdan 1 mukaan ehdonalais- ja sosiaalihuoltoviranomainen tai lapsen äiti, isä tai huoltaja (</w:t>
      </w:r>
      <w:proofErr w:type="spellStart"/>
      <w:r>
        <w:rPr>
          <w:i/>
          <w:iCs/>
        </w:rPr>
        <w:t>guardian</w:t>
      </w:r>
      <w:proofErr w:type="spellEnd"/>
      <w:r>
        <w:t>) voi anoa perhe- ja lapsiasioiden tuomioistuimelta lapsen väliaikaista sijoitusmääräystä (</w:t>
      </w:r>
      <w:proofErr w:type="spellStart"/>
      <w:r>
        <w:rPr>
          <w:i/>
          <w:iCs/>
        </w:rPr>
        <w:t>interim</w:t>
      </w:r>
      <w:proofErr w:type="spellEnd"/>
      <w:r>
        <w:rPr>
          <w:i/>
          <w:iCs/>
        </w:rPr>
        <w:t xml:space="preserve"> </w:t>
      </w:r>
      <w:proofErr w:type="spellStart"/>
      <w:r>
        <w:rPr>
          <w:i/>
          <w:iCs/>
        </w:rPr>
        <w:t>custody</w:t>
      </w:r>
      <w:proofErr w:type="spellEnd"/>
      <w:r>
        <w:rPr>
          <w:i/>
          <w:iCs/>
        </w:rPr>
        <w:t xml:space="preserve"> </w:t>
      </w:r>
      <w:proofErr w:type="spellStart"/>
      <w:r>
        <w:rPr>
          <w:i/>
          <w:iCs/>
        </w:rPr>
        <w:t>order</w:t>
      </w:r>
      <w:proofErr w:type="spellEnd"/>
      <w:r>
        <w:t>) tilanteessa, jossa lapsen lopullinen sijoitusmääräys odottaa tuomioistuimen ratkaisua. Kohdassa 2 huomioidaan, että anomukseen tulee liittää valaehtoinen todistus henkilöltä, jonka huollettavaksi lapsi oltaisiin väliaikaisesti sijoittamassa. Kohdan 3 perusteella tuomioistuin voi antaa väliaikaisen määräyksen lapsen sijoittamisesta varmistuttuaan siitä, että a) lapsi kärsii tai kärsii todennäköisesti tulevaisuudessa vahinkoa siitä, että väliaikaista sijoitusmääräystä ei tehdä; ja b) määräys on lapsen edun mukainen. Kohdassa 4 lisätään, että lapsen väliaikai</w:t>
      </w:r>
      <w:r w:rsidR="005C7765">
        <w:t>n</w:t>
      </w:r>
      <w:r>
        <w:t>en sijoitusmääräys voidaan myös sisällyttää asianmukaisia ohjeita, kieltoja tai ratkaisuja (</w:t>
      </w:r>
      <w:proofErr w:type="spellStart"/>
      <w:r>
        <w:rPr>
          <w:i/>
          <w:iCs/>
        </w:rPr>
        <w:t>direction</w:t>
      </w:r>
      <w:proofErr w:type="spellEnd"/>
      <w:r>
        <w:rPr>
          <w:i/>
          <w:iCs/>
        </w:rPr>
        <w:t xml:space="preserve">, prohibition </w:t>
      </w:r>
      <w:proofErr w:type="spellStart"/>
      <w:r>
        <w:rPr>
          <w:i/>
          <w:iCs/>
        </w:rPr>
        <w:t>or</w:t>
      </w:r>
      <w:proofErr w:type="spellEnd"/>
      <w:r>
        <w:rPr>
          <w:i/>
          <w:iCs/>
        </w:rPr>
        <w:t xml:space="preserve"> </w:t>
      </w:r>
      <w:proofErr w:type="spellStart"/>
      <w:r>
        <w:rPr>
          <w:i/>
          <w:iCs/>
        </w:rPr>
        <w:t>award</w:t>
      </w:r>
      <w:proofErr w:type="spellEnd"/>
      <w:r>
        <w:t>).</w:t>
      </w:r>
      <w:r>
        <w:rPr>
          <w:rStyle w:val="Alaviitteenviite"/>
        </w:rPr>
        <w:footnoteReference w:id="47"/>
      </w:r>
    </w:p>
    <w:p w14:paraId="1DC7A5D4" w14:textId="6B8D025E" w:rsidR="009C7C8D" w:rsidRPr="009C7C8D" w:rsidRDefault="009C7C8D" w:rsidP="009C7C8D">
      <w:r>
        <w:t>Artiklan 118 kohdan 1 mukaan lapsen vanhemmat voivat myös tehdä kirjallisen sopimuksen sen määrittelemiseksi, kumman vanhemman luokse lapsi tullaan sijoittamaan. Kohdan 2 mukaan tuomioistuin voi vahvistaa sopimuksen lainvoimaiseksi poikkeuksena tapaukset, joissa tuomioistuin katsoo, että sopimuksen toimeenpaneminen ei olisi lapsen edun mukaista. Kohdan 3 perusteella sopimuksen vahvistaminen edellyttää tuomioistuimelta myös sen varmistamista, että sopimuksen laatimiseen ei liity painostusta tai petosta.</w:t>
      </w:r>
      <w:r>
        <w:rPr>
          <w:rStyle w:val="Alaviitteenviite"/>
        </w:rPr>
        <w:footnoteReference w:id="48"/>
      </w:r>
    </w:p>
    <w:p w14:paraId="40D1C71F" w14:textId="77A5CB2A" w:rsidR="007C62E6" w:rsidRPr="007C62E6" w:rsidRDefault="007C62E6" w:rsidP="007C62E6">
      <w:pPr>
        <w:pStyle w:val="Luettelokappale"/>
        <w:numPr>
          <w:ilvl w:val="1"/>
          <w:numId w:val="34"/>
        </w:numPr>
        <w:rPr>
          <w:b/>
          <w:bCs/>
        </w:rPr>
      </w:pPr>
      <w:r>
        <w:rPr>
          <w:b/>
          <w:bCs/>
        </w:rPr>
        <w:t>Miten huoltajuus määräytyy, jos lapsi on syntynyt avioliiton ulkopuolella?</w:t>
      </w:r>
    </w:p>
    <w:p w14:paraId="5BA8BF85" w14:textId="7B70265D" w:rsidR="009C7C8D" w:rsidRPr="009C7C8D" w:rsidRDefault="009C7C8D" w:rsidP="002D7EA5">
      <w:pPr>
        <w:rPr>
          <w:b/>
          <w:bCs/>
          <w:i/>
          <w:iCs/>
        </w:rPr>
      </w:pPr>
      <w:r>
        <w:rPr>
          <w:b/>
          <w:bCs/>
          <w:i/>
          <w:iCs/>
        </w:rPr>
        <w:t>Vanhemmuuden vahvistaminen</w:t>
      </w:r>
    </w:p>
    <w:p w14:paraId="75369349" w14:textId="2E1BEC77" w:rsidR="006366E7" w:rsidRDefault="00A46BCC" w:rsidP="002D7EA5">
      <w:r>
        <w:t>La</w:t>
      </w:r>
      <w:r w:rsidR="00950B61">
        <w:t>sten asemaa</w:t>
      </w:r>
      <w:r>
        <w:t xml:space="preserve"> koskevan lain (</w:t>
      </w:r>
      <w:r w:rsidR="00775089">
        <w:t>1996</w:t>
      </w:r>
      <w:r>
        <w:t>) artiklassa</w:t>
      </w:r>
      <w:r w:rsidR="009A796E">
        <w:t xml:space="preserve"> 110 </w:t>
      </w:r>
      <w:r>
        <w:t xml:space="preserve">käsitellään vanhemmuuden </w:t>
      </w:r>
      <w:r w:rsidR="00F1773A">
        <w:t xml:space="preserve">tunnustamiseksi </w:t>
      </w:r>
      <w:r w:rsidR="00A94E1E">
        <w:t xml:space="preserve">ja/tai vahvistamiseksi </w:t>
      </w:r>
      <w:r w:rsidR="00F1773A">
        <w:t>(</w:t>
      </w:r>
      <w:proofErr w:type="spellStart"/>
      <w:r w:rsidR="00F1773A">
        <w:rPr>
          <w:i/>
          <w:iCs/>
        </w:rPr>
        <w:t>declaration</w:t>
      </w:r>
      <w:proofErr w:type="spellEnd"/>
      <w:r w:rsidR="00F1773A">
        <w:rPr>
          <w:i/>
          <w:iCs/>
        </w:rPr>
        <w:t xml:space="preserve"> of </w:t>
      </w:r>
      <w:proofErr w:type="spellStart"/>
      <w:r w:rsidR="00F1773A">
        <w:rPr>
          <w:i/>
          <w:iCs/>
        </w:rPr>
        <w:t>parentage</w:t>
      </w:r>
      <w:proofErr w:type="spellEnd"/>
      <w:r w:rsidR="00F1773A">
        <w:t>)</w:t>
      </w:r>
      <w:r>
        <w:t xml:space="preserve"> nostettua kannetta. Artiklan mukaan joko lapsen äiti, lapsen isä, lapsen huoltaja tai oikeusavustajansa välityksellä</w:t>
      </w:r>
      <w:r w:rsidR="00E477B7">
        <w:t xml:space="preserve"> myös lapsi itse</w:t>
      </w:r>
      <w:r>
        <w:t xml:space="preserve"> voi </w:t>
      </w:r>
      <w:r w:rsidR="00F1773A">
        <w:t>nostaa</w:t>
      </w:r>
      <w:r>
        <w:t xml:space="preserve"> asuinpaikkansa toimivaltaisel</w:t>
      </w:r>
      <w:r w:rsidR="00F1773A">
        <w:t>le</w:t>
      </w:r>
      <w:r>
        <w:t xml:space="preserve"> perhe- ja lapsiasioiden tuomioistuimel</w:t>
      </w:r>
      <w:r w:rsidR="00F1773A">
        <w:t>le kanteen, jolla joko lapsen isäksi väitetyltä mieheltä tai lapsen äidiksi väitetyltä naiselta vaaditaan</w:t>
      </w:r>
      <w:r>
        <w:t xml:space="preserve"> </w:t>
      </w:r>
      <w:r w:rsidR="00F1773A">
        <w:t>vanhemmuuden tunnustamista.</w:t>
      </w:r>
      <w:r w:rsidR="00217D86">
        <w:rPr>
          <w:rStyle w:val="Alaviitteenviite"/>
        </w:rPr>
        <w:footnoteReference w:id="49"/>
      </w:r>
      <w:r w:rsidR="00A94E1E">
        <w:t xml:space="preserve"> </w:t>
      </w:r>
    </w:p>
    <w:p w14:paraId="41802DB3" w14:textId="7B6B5065" w:rsidR="00A94E1E" w:rsidRPr="002D7EA5" w:rsidRDefault="00A94E1E" w:rsidP="006366E7">
      <w:r>
        <w:t xml:space="preserve">Vanhemmuuden tunnustamisen ja/tai vahvistamisen vaikutuksia käsitellään artiklassa 115, jonka kohdan 1 mukaan tuomioistuimen asiassa antama päätös vahvistaa lapsen ja tämän </w:t>
      </w:r>
      <w:r>
        <w:lastRenderedPageBreak/>
        <w:t>isän tai äidin välisen verisukulaisuuden ja lapsi saa saman oikeudellisen aseman suhteessa isäänsä tai äitiinsä kuin jos lapsi olisi syntynyt avioliitossa.</w:t>
      </w:r>
      <w:r w:rsidR="002D7EA5">
        <w:rPr>
          <w:rStyle w:val="Alaviitteenviite"/>
        </w:rPr>
        <w:footnoteReference w:id="50"/>
      </w:r>
      <w:r>
        <w:t xml:space="preserve"> </w:t>
      </w:r>
      <w:r w:rsidR="000A29C7">
        <w:t>Artiklan 110 k</w:t>
      </w:r>
      <w:r>
        <w:t xml:space="preserve">ohdassa 2 kuitenkin lisätään, että vanhemmuuden tunnustaminen ja/tai vahvistaminen ei vielä yksinään anna lapsen </w:t>
      </w:r>
      <w:r w:rsidR="006366E7">
        <w:t xml:space="preserve">fyysiseen </w:t>
      </w:r>
      <w:r>
        <w:t>huoltajuuteen</w:t>
      </w:r>
      <w:r w:rsidR="000A29C7">
        <w:t xml:space="preserve"> (</w:t>
      </w:r>
      <w:proofErr w:type="spellStart"/>
      <w:r w:rsidR="000A29C7">
        <w:rPr>
          <w:i/>
          <w:iCs/>
        </w:rPr>
        <w:t>custody</w:t>
      </w:r>
      <w:proofErr w:type="spellEnd"/>
      <w:r w:rsidR="000A29C7">
        <w:t>)</w:t>
      </w:r>
      <w:r>
        <w:t xml:space="preserve"> liittyviä oikeuksia lapsen isäksi tai äidiksi vahvistetulle henkilölle</w:t>
      </w:r>
      <w:r w:rsidR="000A29C7">
        <w:t>.</w:t>
      </w:r>
      <w:r>
        <w:rPr>
          <w:rStyle w:val="Alaviitteenviite"/>
        </w:rPr>
        <w:footnoteReference w:id="51"/>
      </w:r>
      <w:r w:rsidR="000A29C7">
        <w:t xml:space="preserve"> Lapsen vanhemmuuden vahvistaminen ei siis merkitse sitä, että lapsi sijoitettaisiin fyysisesti lapsen isäksi tai äidiksi vahvistetun henkilön huollettavaksi</w:t>
      </w:r>
      <w:r w:rsidR="009C7C8D">
        <w:t xml:space="preserve"> (ks. vastauskohta 1.1 edellä</w:t>
      </w:r>
      <w:r w:rsidR="006366E7">
        <w:t>).</w:t>
      </w:r>
    </w:p>
    <w:p w14:paraId="10E1F1F8" w14:textId="5DA2E6B1" w:rsidR="00823F7D" w:rsidRDefault="00775089" w:rsidP="00823F7D">
      <w:r>
        <w:t>La</w:t>
      </w:r>
      <w:r w:rsidR="00950B61">
        <w:t>sten asemaa</w:t>
      </w:r>
      <w:r>
        <w:t xml:space="preserve"> koskevan lain a</w:t>
      </w:r>
      <w:r w:rsidR="00F1773A">
        <w:t xml:space="preserve">rtiklan 111 </w:t>
      </w:r>
      <w:r>
        <w:t>kohdan 1 perusteella</w:t>
      </w:r>
      <w:r w:rsidR="00F1773A">
        <w:t xml:space="preserve"> kanne</w:t>
      </w:r>
      <w:r w:rsidR="006366E7">
        <w:t xml:space="preserve"> vanhemmuuden tunnustamiseksi/vahvistamiseksi</w:t>
      </w:r>
      <w:r w:rsidR="00F1773A">
        <w:t xml:space="preserve"> voidaan nostaa joko raskauden aikana, milloin tahansa ennen kuin kyseessä oleva lapsi täyttää 18 vuotta tai kolmen vuoden sisällä siitä, kun lapsen väitetty isä tai äiti on kuollut.</w:t>
      </w:r>
      <w:r w:rsidR="00217D86">
        <w:rPr>
          <w:rStyle w:val="Alaviitteenviite"/>
        </w:rPr>
        <w:footnoteReference w:id="52"/>
      </w:r>
      <w:r w:rsidR="00F1773A">
        <w:t xml:space="preserve"> </w:t>
      </w:r>
      <w:r>
        <w:t>Kohdan 2 mukaisesti a</w:t>
      </w:r>
      <w:r w:rsidR="00F1773A">
        <w:t>siaa käsittelevä perhe- ja lapsiasioiden tuomioistuin voi kuitenkin sallia harkintansa perusteella kanteen nostamisen myös tapauksissa, joissa väitetyn isän tai äidin kuolemasta on kulunut yli kolme vuotta</w:t>
      </w:r>
      <w:r w:rsidR="00823F7D">
        <w:t>.</w:t>
      </w:r>
      <w:r w:rsidR="005D749E">
        <w:rPr>
          <w:rStyle w:val="Alaviitteenviite"/>
        </w:rPr>
        <w:footnoteReference w:id="53"/>
      </w:r>
      <w:r w:rsidR="00823F7D">
        <w:t xml:space="preserve"> K</w:t>
      </w:r>
      <w:r>
        <w:t>ohdan 4 mukaan k</w:t>
      </w:r>
      <w:r w:rsidR="00823F7D">
        <w:t>anne vanhemmuuden tunnustamiseksi voidaan nostaa riippumatta siitä</w:t>
      </w:r>
      <w:r w:rsidR="005D749E">
        <w:t>,</w:t>
      </w:r>
      <w:r w:rsidR="00823F7D">
        <w:t xml:space="preserve"> oleskeleeko lapsi tai hänen väitetty isänsä</w:t>
      </w:r>
      <w:r w:rsidR="005D749E">
        <w:t xml:space="preserve"> / </w:t>
      </w:r>
      <w:r w:rsidR="00823F7D">
        <w:t>äitinsä</w:t>
      </w:r>
      <w:r w:rsidR="005D749E">
        <w:t xml:space="preserve"> Ugandassa vai maan ulkopuolella.</w:t>
      </w:r>
      <w:r w:rsidR="005D749E">
        <w:rPr>
          <w:rStyle w:val="Alaviitteenviite"/>
        </w:rPr>
        <w:footnoteReference w:id="54"/>
      </w:r>
    </w:p>
    <w:p w14:paraId="7C7970BF" w14:textId="0AA2B200" w:rsidR="00572784" w:rsidRDefault="00775089" w:rsidP="00823F7D">
      <w:r>
        <w:t>La</w:t>
      </w:r>
      <w:r w:rsidR="00950B61">
        <w:t xml:space="preserve">sten asemaa </w:t>
      </w:r>
      <w:r>
        <w:t>koskevan lain a</w:t>
      </w:r>
      <w:r w:rsidR="005D749E">
        <w:t>rtiklan 113 mukaan vanhemmuuden todistaminen on kanteen nostaneen henkilön vastuulla.</w:t>
      </w:r>
      <w:r w:rsidR="00A8303C">
        <w:rPr>
          <w:rStyle w:val="Alaviitteenviite"/>
        </w:rPr>
        <w:footnoteReference w:id="55"/>
      </w:r>
      <w:r w:rsidR="005D749E">
        <w:t xml:space="preserve"> Artikla</w:t>
      </w:r>
      <w:r>
        <w:t>ssa</w:t>
      </w:r>
      <w:r w:rsidR="005D749E">
        <w:t xml:space="preserve"> 114</w:t>
      </w:r>
      <w:r w:rsidR="00217D86">
        <w:t xml:space="preserve"> </w:t>
      </w:r>
      <w:r w:rsidR="009A796E">
        <w:t xml:space="preserve">toimivaltaisen </w:t>
      </w:r>
      <w:r w:rsidR="00217D86">
        <w:t>tuomioistuimen</w:t>
      </w:r>
      <w:r w:rsidR="00A94E1E">
        <w:t xml:space="preserve"> </w:t>
      </w:r>
      <w:r w:rsidR="00217D86">
        <w:t>(aiem</w:t>
      </w:r>
      <w:r w:rsidR="00324EF9">
        <w:t>min antama</w:t>
      </w:r>
      <w:r w:rsidR="00217D86">
        <w:t xml:space="preserve">) </w:t>
      </w:r>
      <w:r w:rsidR="00324EF9">
        <w:t>vahvistus vanhemmuudesta</w:t>
      </w:r>
      <w:r w:rsidR="00217D86">
        <w:t xml:space="preserve"> (</w:t>
      </w:r>
      <w:proofErr w:type="spellStart"/>
      <w:r w:rsidR="00217D86">
        <w:rPr>
          <w:i/>
          <w:iCs/>
        </w:rPr>
        <w:t>declaration</w:t>
      </w:r>
      <w:proofErr w:type="spellEnd"/>
      <w:r w:rsidR="00217D86">
        <w:rPr>
          <w:i/>
          <w:iCs/>
        </w:rPr>
        <w:t xml:space="preserve"> of</w:t>
      </w:r>
      <w:r w:rsidR="00217D86" w:rsidRPr="00217D86">
        <w:rPr>
          <w:i/>
          <w:iCs/>
        </w:rPr>
        <w:t xml:space="preserve"> </w:t>
      </w:r>
      <w:proofErr w:type="spellStart"/>
      <w:r w:rsidR="00217D86" w:rsidRPr="00217D86">
        <w:rPr>
          <w:i/>
          <w:iCs/>
        </w:rPr>
        <w:t>parentage</w:t>
      </w:r>
      <w:proofErr w:type="spellEnd"/>
      <w:r w:rsidR="00217D86">
        <w:t xml:space="preserve">) </w:t>
      </w:r>
      <w:r w:rsidR="00217D86" w:rsidRPr="00217D86">
        <w:t>määritellään</w:t>
      </w:r>
      <w:r w:rsidR="00217D86">
        <w:t xml:space="preserve"> ratkaisevaksi todisteeksi vanhemmuudesta.</w:t>
      </w:r>
      <w:r w:rsidR="00217D86">
        <w:rPr>
          <w:rStyle w:val="Alaviitteenviite"/>
        </w:rPr>
        <w:footnoteReference w:id="56"/>
      </w:r>
      <w:r w:rsidR="00217D86">
        <w:t xml:space="preserve"> Lisäksi samassa artiklassa</w:t>
      </w:r>
      <w:r w:rsidR="005D749E">
        <w:t xml:space="preserve"> </w:t>
      </w:r>
      <w:r w:rsidR="00217D86">
        <w:t>listataan</w:t>
      </w:r>
      <w:r w:rsidR="005D749E">
        <w:t xml:space="preserve"> </w:t>
      </w:r>
      <w:proofErr w:type="spellStart"/>
      <w:r w:rsidR="005D749E">
        <w:rPr>
          <w:i/>
          <w:iCs/>
        </w:rPr>
        <w:t>prima</w:t>
      </w:r>
      <w:proofErr w:type="spellEnd"/>
      <w:r w:rsidR="005D749E">
        <w:rPr>
          <w:i/>
          <w:iCs/>
        </w:rPr>
        <w:t xml:space="preserve"> </w:t>
      </w:r>
      <w:proofErr w:type="spellStart"/>
      <w:r w:rsidR="005D749E">
        <w:rPr>
          <w:i/>
          <w:iCs/>
        </w:rPr>
        <w:t>facie</w:t>
      </w:r>
      <w:proofErr w:type="spellEnd"/>
      <w:r w:rsidR="00572784">
        <w:t xml:space="preserve"> -todisteita vanhemmuudesta</w:t>
      </w:r>
      <w:r w:rsidR="00217D86">
        <w:t>, joita</w:t>
      </w:r>
      <w:r w:rsidR="00572784">
        <w:t xml:space="preserve"> ovat </w:t>
      </w:r>
    </w:p>
    <w:p w14:paraId="3F8015F4" w14:textId="50B2BE35" w:rsidR="00572784" w:rsidRDefault="00572784" w:rsidP="00572784">
      <w:pPr>
        <w:pStyle w:val="Luettelokappale"/>
        <w:numPr>
          <w:ilvl w:val="0"/>
          <w:numId w:val="35"/>
        </w:numPr>
      </w:pPr>
      <w:r>
        <w:t>oikeaksi todistettu kopio syntymärekisteri</w:t>
      </w:r>
      <w:r w:rsidR="00672B90">
        <w:t>n tiedoista</w:t>
      </w:r>
      <w:r>
        <w:t>, jo</w:t>
      </w:r>
      <w:r w:rsidR="00672B90">
        <w:t>i</w:t>
      </w:r>
      <w:r>
        <w:t>ssa ko. henkilö on merkitty joko lapsen isäksi tai äidiksi (kohta 1)</w:t>
      </w:r>
      <w:r w:rsidR="00A6460F">
        <w:t xml:space="preserve"> (ks. myös vastauskohta 2.2 alla)</w:t>
      </w:r>
      <w:r>
        <w:t>;</w:t>
      </w:r>
      <w:r w:rsidR="00A8303C">
        <w:rPr>
          <w:rStyle w:val="Alaviitteenviite"/>
        </w:rPr>
        <w:footnoteReference w:id="57"/>
      </w:r>
    </w:p>
    <w:p w14:paraId="1C6E24AE" w14:textId="6F32A858" w:rsidR="005D749E" w:rsidRDefault="00672B90" w:rsidP="00572784">
      <w:pPr>
        <w:pStyle w:val="Luettelokappale"/>
        <w:numPr>
          <w:ilvl w:val="0"/>
          <w:numId w:val="35"/>
        </w:numPr>
      </w:pPr>
      <w:r>
        <w:t>asiakirja, joka on joko</w:t>
      </w:r>
      <w:r w:rsidR="00572784">
        <w:t xml:space="preserve"> </w:t>
      </w:r>
      <w:r w:rsidR="00A94AE7">
        <w:t xml:space="preserve">a) </w:t>
      </w:r>
      <w:r w:rsidR="00572784">
        <w:t xml:space="preserve">lapsen äidin ja lapsen isäksi </w:t>
      </w:r>
      <w:r>
        <w:t xml:space="preserve">(asiakirjassa) </w:t>
      </w:r>
      <w:r w:rsidR="00572784">
        <w:t>tunnustautuvan henkilön tai</w:t>
      </w:r>
      <w:r w:rsidR="00A94AE7">
        <w:t xml:space="preserve"> b)</w:t>
      </w:r>
      <w:r w:rsidR="00572784">
        <w:t xml:space="preserve"> lapsen isän ja lapsen äidiksi tunnustautuvan henkilön allekirjoittama</w:t>
      </w:r>
      <w:r w:rsidR="00A94AE7">
        <w:t>,</w:t>
      </w:r>
      <w:r>
        <w:t xml:space="preserve"> ja</w:t>
      </w:r>
      <w:r w:rsidR="00A94AE7">
        <w:t xml:space="preserve"> joka on joko pantu virallisesti täytäntöön (</w:t>
      </w:r>
      <w:proofErr w:type="spellStart"/>
      <w:r w:rsidR="00A94AE7">
        <w:rPr>
          <w:i/>
          <w:iCs/>
        </w:rPr>
        <w:t>executed</w:t>
      </w:r>
      <w:proofErr w:type="spellEnd"/>
      <w:r w:rsidR="00A94AE7">
        <w:rPr>
          <w:i/>
          <w:iCs/>
        </w:rPr>
        <w:t xml:space="preserve"> as a </w:t>
      </w:r>
      <w:proofErr w:type="spellStart"/>
      <w:r w:rsidR="00A94AE7">
        <w:rPr>
          <w:i/>
          <w:iCs/>
        </w:rPr>
        <w:t>deed</w:t>
      </w:r>
      <w:proofErr w:type="spellEnd"/>
      <w:r w:rsidR="00A94AE7">
        <w:t>) tai allekirjoitettu todistajien läsnä</w:t>
      </w:r>
      <w:r w:rsidR="00775089">
        <w:t xml:space="preserve"> </w:t>
      </w:r>
      <w:r w:rsidR="00A94AE7">
        <w:t>ollessa (kohta 2);</w:t>
      </w:r>
      <w:r w:rsidR="00A8303C">
        <w:rPr>
          <w:rStyle w:val="Alaviitteenviite"/>
        </w:rPr>
        <w:footnoteReference w:id="58"/>
      </w:r>
    </w:p>
    <w:p w14:paraId="66D7CB40" w14:textId="094C0FD2" w:rsidR="00572784" w:rsidRDefault="00A94AE7" w:rsidP="00572784">
      <w:pPr>
        <w:pStyle w:val="Luettelokappale"/>
        <w:numPr>
          <w:ilvl w:val="0"/>
          <w:numId w:val="35"/>
        </w:numPr>
      </w:pPr>
      <w:r>
        <w:t>minkä tahansa kirjoitetun lain puitteissa kyseessä olevalle henkilölle annettu oikeuden määräys lapsen elatuksen maksamisesta (kohta 3)</w:t>
      </w:r>
      <w:r w:rsidR="00166331">
        <w:t>;</w:t>
      </w:r>
      <w:r w:rsidR="00A8303C">
        <w:rPr>
          <w:rStyle w:val="Alaviitteenviite"/>
        </w:rPr>
        <w:footnoteReference w:id="59"/>
      </w:r>
    </w:p>
    <w:p w14:paraId="1CD1682A" w14:textId="5C1102CB" w:rsidR="00A94AE7" w:rsidRDefault="00166331" w:rsidP="00572784">
      <w:pPr>
        <w:pStyle w:val="Luettelokappale"/>
        <w:numPr>
          <w:ilvl w:val="0"/>
          <w:numId w:val="35"/>
        </w:numPr>
      </w:pPr>
      <w:r>
        <w:t>oikeuden määräys, joka on annettu Ugandan ulkopuolella toimivan toimivaltaisen tuomioistuimen toimesta, jossa joko tunnustetaan ko. henkilön olevan lapsen isä tai äiti tai jolla on tällaista tunnustusta vastaava vaikutus (kohta 5);</w:t>
      </w:r>
      <w:r w:rsidR="00A8303C">
        <w:rPr>
          <w:rStyle w:val="Alaviitteenviite"/>
        </w:rPr>
        <w:footnoteReference w:id="60"/>
      </w:r>
    </w:p>
    <w:p w14:paraId="6BF04A8E" w14:textId="05EE9562" w:rsidR="00A8303C" w:rsidRDefault="00A8303C" w:rsidP="00572784">
      <w:pPr>
        <w:pStyle w:val="Luettelokappale"/>
        <w:numPr>
          <w:ilvl w:val="0"/>
          <w:numId w:val="35"/>
        </w:numPr>
      </w:pPr>
      <w:r>
        <w:lastRenderedPageBreak/>
        <w:t>henkilön kirjallisessa tai suusanallisesti annetussa testamentissa tekemä suora tai epäsuora viittaus siihen, että lapsi on kyseisen henkilön poika tai tytär;</w:t>
      </w:r>
      <w:r>
        <w:rPr>
          <w:rStyle w:val="Alaviitteenviite"/>
        </w:rPr>
        <w:footnoteReference w:id="61"/>
      </w:r>
    </w:p>
    <w:p w14:paraId="6E5AAABD" w14:textId="768DD07E" w:rsidR="00A8303C" w:rsidRDefault="00A8303C" w:rsidP="00572784">
      <w:pPr>
        <w:pStyle w:val="Luettelokappale"/>
        <w:numPr>
          <w:ilvl w:val="0"/>
          <w:numId w:val="35"/>
        </w:numPr>
      </w:pPr>
      <w:r>
        <w:t>edesmenneen henkilön luottamuksellisesti auktoriteettiasemassa olevalle henkilölle (</w:t>
      </w:r>
      <w:r>
        <w:rPr>
          <w:i/>
          <w:iCs/>
        </w:rPr>
        <w:t xml:space="preserve">a person in a position of </w:t>
      </w:r>
      <w:proofErr w:type="spellStart"/>
      <w:r>
        <w:rPr>
          <w:i/>
          <w:iCs/>
        </w:rPr>
        <w:t>authority</w:t>
      </w:r>
      <w:proofErr w:type="spellEnd"/>
      <w:r>
        <w:t>)</w:t>
      </w:r>
      <w:r>
        <w:rPr>
          <w:rStyle w:val="Alaviitteenviite"/>
        </w:rPr>
        <w:footnoteReference w:id="62"/>
      </w:r>
      <w:r>
        <w:t xml:space="preserve"> antama kirjallinen tai suusanallinen lausunto, jossa henkilö ilmaisee olleensa lapsen isä tai äiti;</w:t>
      </w:r>
      <w:r w:rsidR="002B75CA">
        <w:rPr>
          <w:rStyle w:val="Alaviitteenviite"/>
        </w:rPr>
        <w:footnoteReference w:id="63"/>
      </w:r>
      <w:r>
        <w:t xml:space="preserve"> </w:t>
      </w:r>
    </w:p>
    <w:p w14:paraId="467A3565" w14:textId="1B58A536" w:rsidR="00B6081E" w:rsidRPr="0013545D" w:rsidRDefault="005F0EEA" w:rsidP="00B6081E">
      <w:r>
        <w:rPr>
          <w:b/>
          <w:bCs/>
          <w:i/>
          <w:iCs/>
        </w:rPr>
        <w:t>Lapsen e</w:t>
      </w:r>
      <w:r w:rsidR="009C7C8D">
        <w:rPr>
          <w:b/>
          <w:bCs/>
          <w:i/>
          <w:iCs/>
        </w:rPr>
        <w:t>latus</w:t>
      </w:r>
    </w:p>
    <w:p w14:paraId="7BA169F0" w14:textId="3D8A2988" w:rsidR="00E477B7" w:rsidRPr="00227877" w:rsidRDefault="008F656A" w:rsidP="00E477B7">
      <w:r>
        <w:t xml:space="preserve">Lasten asemaa koskevan lain (1996) </w:t>
      </w:r>
      <w:r>
        <w:t>a</w:t>
      </w:r>
      <w:r w:rsidR="00227877" w:rsidRPr="00227877">
        <w:t xml:space="preserve">rtiklan </w:t>
      </w:r>
      <w:r w:rsidR="00B6081E" w:rsidRPr="00227877">
        <w:t>121</w:t>
      </w:r>
      <w:r w:rsidR="009C7C8D">
        <w:t xml:space="preserve"> kohdan 1</w:t>
      </w:r>
      <w:r w:rsidR="00227877" w:rsidRPr="00227877">
        <w:t xml:space="preserve"> mukaan henkilö, jonka luokse lapsi on </w:t>
      </w:r>
      <w:r w:rsidR="00227877">
        <w:t>sijoitettu ja joka on joko lapsen äiti, isä tai (muu) huoltaja (</w:t>
      </w:r>
      <w:proofErr w:type="spellStart"/>
      <w:r w:rsidR="00227877" w:rsidRPr="00227877">
        <w:rPr>
          <w:i/>
          <w:iCs/>
        </w:rPr>
        <w:t>guardian</w:t>
      </w:r>
      <w:proofErr w:type="spellEnd"/>
      <w:r w:rsidR="00227877">
        <w:t xml:space="preserve">), voi tehdä </w:t>
      </w:r>
      <w:r w:rsidR="008325C7">
        <w:t>hakemuksen</w:t>
      </w:r>
      <w:r w:rsidR="00227877">
        <w:t xml:space="preserve"> lapsen isälle tai äidille osoitetusta elatusmääräyksestä. </w:t>
      </w:r>
      <w:r w:rsidR="009C7C8D">
        <w:t>Kohdan 2 perusteella m</w:t>
      </w:r>
      <w:r w:rsidR="00227877">
        <w:t xml:space="preserve">yös lapsi, jonka osalta vanhemmuus on vahvistettu, voi </w:t>
      </w:r>
      <w:r w:rsidR="008325C7">
        <w:t>hakea</w:t>
      </w:r>
      <w:r w:rsidR="00227877">
        <w:t xml:space="preserve"> vanhemmalleen osoitettua elatusmääräystä oikeusavustajan välityksellä.</w:t>
      </w:r>
      <w:r w:rsidR="009C7C8D">
        <w:t xml:space="preserve"> Kohdan 3 mukaisesti</w:t>
      </w:r>
      <w:r w:rsidR="00E477B7">
        <w:t xml:space="preserve"> </w:t>
      </w:r>
      <w:r w:rsidR="009C7C8D">
        <w:t>a</w:t>
      </w:r>
      <w:r w:rsidR="00E477B7">
        <w:t xml:space="preserve">nomus voidaan tehdä joko avioliiton aikana, avioero-, asumusero- tai avioliiton mitätöimisprosessin ollessa käynnissä, asumuseron aikana, vanhemmuuden vahvistamis-/tunnustamisprosessin aikana tai sen jälkeen, kun vanhemmuus on vahvistettu. </w:t>
      </w:r>
      <w:r w:rsidR="009C7C8D">
        <w:t>Kohdassa 4 lisätään, että a</w:t>
      </w:r>
      <w:r w:rsidR="00E477B7">
        <w:t xml:space="preserve">nomus voidaan tehdä joko raskauden aikana tai ennen kuin ko. lapsi täyttää 18 vuotta. </w:t>
      </w:r>
      <w:r w:rsidR="009C7C8D">
        <w:t>Kohdassa 5 ohjeistetusti e</w:t>
      </w:r>
      <w:r w:rsidR="00E477B7">
        <w:t xml:space="preserve">latusmääräystä haetaan </w:t>
      </w:r>
      <w:r w:rsidR="00EE7F5A">
        <w:t>valalla vahvistetulla (kirjallisella) valituksella (</w:t>
      </w:r>
      <w:proofErr w:type="spellStart"/>
      <w:r w:rsidR="00EE7F5A">
        <w:rPr>
          <w:i/>
          <w:iCs/>
        </w:rPr>
        <w:t>complaint</w:t>
      </w:r>
      <w:proofErr w:type="spellEnd"/>
      <w:r w:rsidR="00EE7F5A">
        <w:rPr>
          <w:i/>
          <w:iCs/>
        </w:rPr>
        <w:t xml:space="preserve"> on </w:t>
      </w:r>
      <w:proofErr w:type="spellStart"/>
      <w:r w:rsidR="00EE7F5A">
        <w:rPr>
          <w:i/>
          <w:iCs/>
        </w:rPr>
        <w:t>oath</w:t>
      </w:r>
      <w:proofErr w:type="spellEnd"/>
      <w:r w:rsidR="00EE7F5A">
        <w:t>) hakijan asuinpaikan toimivaltaiselta perhe- ja lapsiasioiden tuomioistuimelta.</w:t>
      </w:r>
      <w:r w:rsidR="008325C7">
        <w:t xml:space="preserve"> </w:t>
      </w:r>
      <w:r w:rsidR="009C7C8D">
        <w:t>Kohdassa 6 lisätään, että h</w:t>
      </w:r>
      <w:r w:rsidR="008325C7">
        <w:t>aaste toimitetaan lapsen isälle tai äidille, jota edellytetään saapumaan oikeuteen haasteessa mainittuna päivänä</w:t>
      </w:r>
      <w:r w:rsidR="009C7C8D">
        <w:t>.</w:t>
      </w:r>
      <w:r w:rsidR="002B75CA">
        <w:rPr>
          <w:rStyle w:val="Alaviitteenviite"/>
        </w:rPr>
        <w:footnoteReference w:id="64"/>
      </w:r>
    </w:p>
    <w:p w14:paraId="0B6C9E8B" w14:textId="7645FB66" w:rsidR="00B6081E" w:rsidRDefault="009C7C8D" w:rsidP="00B6081E">
      <w:r w:rsidRPr="00227877">
        <w:t>Artiklan 121</w:t>
      </w:r>
      <w:r>
        <w:t xml:space="preserve"> kohdan 7 mukaan tu</w:t>
      </w:r>
      <w:r w:rsidR="008325C7">
        <w:t>omioistui</w:t>
      </w:r>
      <w:r>
        <w:t>n</w:t>
      </w:r>
      <w:r w:rsidR="008325C7">
        <w:t xml:space="preserve"> kuulee elatusmääräyksen hakijan todistuksen ja myös haasteen saaneen henkilön tai tämän edustajan todistuksen joko haasteen saaneen henkilön saavuttua oikeuteen tai kuultuaan todistuksen siitä, että haaste toimitettiin henkilölle asianmukaisesti vähintään seitsemän vuorokautta ennen kuulemista. Tämän jälkeen tuomioistuin voi antaa kaikki tapaukseen liittyvät olosuhteen huomioiden määräyksen, jossa lapsen isää tai äitiä edellytetään maksamaan hakijalle joko a) kuukausittaisen rahasumman lapsen elättämiseen</w:t>
      </w:r>
      <w:r w:rsidR="002B75CA">
        <w:rPr>
          <w:rStyle w:val="Alaviitteenviite"/>
        </w:rPr>
        <w:footnoteReference w:id="65"/>
      </w:r>
      <w:r w:rsidR="008325C7">
        <w:t>, jonka suuruus määritellään tuomioistuimen toimesta tapaukseen liittyvät olosuhteet ja haasteen saaneen isän tai äidin taloudelliset edellytykset; b) lapsen hautajaiskulut tapauksessa, jossa lapsi on kuollut ennen elatusmääräyksen antamista; ja c) elatusmääräyksen hankkimisesta koituneet kulut.</w:t>
      </w:r>
      <w:r w:rsidR="002B75CA">
        <w:rPr>
          <w:rStyle w:val="Alaviitteenviite"/>
        </w:rPr>
        <w:footnoteReference w:id="66"/>
      </w:r>
      <w:r w:rsidR="002B75CA">
        <w:t xml:space="preserve"> Kohdassa 9 lisätään, että haasteen saanut vanhempi voi maksaa elatuksen myös oikeuden määrittelemällä kertaluontoisella maksulla.</w:t>
      </w:r>
      <w:r w:rsidR="002B75CA">
        <w:rPr>
          <w:rStyle w:val="Alaviitteenviite"/>
        </w:rPr>
        <w:footnoteReference w:id="67"/>
      </w:r>
      <w:r w:rsidR="002B75CA">
        <w:t xml:space="preserve"> </w:t>
      </w:r>
      <w:r w:rsidR="002B75CA" w:rsidRPr="00D33BA1">
        <w:t xml:space="preserve">Artiklassa 122 säädetään </w:t>
      </w:r>
      <w:r w:rsidR="00D33BA1" w:rsidRPr="00D33BA1">
        <w:t>elatusmaksun perimisestä tilanteessa, jossa määräyksen saanut vanhempi o</w:t>
      </w:r>
      <w:r w:rsidR="00D33BA1">
        <w:t>n</w:t>
      </w:r>
      <w:r w:rsidR="005F0EEA">
        <w:t xml:space="preserve"> (syystä tai toisesta)</w:t>
      </w:r>
      <w:r w:rsidR="00D33BA1">
        <w:t xml:space="preserve"> haluton elatuksen maksamiseen.</w:t>
      </w:r>
      <w:r w:rsidR="00D33BA1">
        <w:rPr>
          <w:rStyle w:val="Alaviitteenviite"/>
        </w:rPr>
        <w:footnoteReference w:id="68"/>
      </w:r>
      <w:r w:rsidR="005F0EEA" w:rsidRPr="005F0EEA">
        <w:t xml:space="preserve"> Tuomioistui</w:t>
      </w:r>
      <w:r w:rsidR="005F0EEA">
        <w:t>n voi</w:t>
      </w:r>
      <w:r w:rsidR="005F0EEA" w:rsidRPr="005F0EEA">
        <w:t xml:space="preserve"> artiklan 123</w:t>
      </w:r>
      <w:r w:rsidR="005F0EEA">
        <w:t xml:space="preserve"> kohdan 1</w:t>
      </w:r>
      <w:r w:rsidR="005F0EEA" w:rsidRPr="005F0EEA">
        <w:t xml:space="preserve"> perusteella</w:t>
      </w:r>
      <w:r w:rsidR="005F0EEA">
        <w:t xml:space="preserve"> muuttaa</w:t>
      </w:r>
      <w:r w:rsidR="005F0EEA" w:rsidRPr="005F0EEA">
        <w:t xml:space="preserve"> elatuspää</w:t>
      </w:r>
      <w:r w:rsidR="005F0EEA">
        <w:t xml:space="preserve">töksessä elatusmaksuksi määriteltyä rahasummaa joko päätöstä hakeneen tai haastetun henkilön tekemän anomuksen </w:t>
      </w:r>
      <w:r w:rsidR="005F0EEA">
        <w:lastRenderedPageBreak/>
        <w:t>perusteella.</w:t>
      </w:r>
      <w:r w:rsidR="005F0EEA">
        <w:rPr>
          <w:rStyle w:val="Alaviitteenviite"/>
        </w:rPr>
        <w:footnoteReference w:id="69"/>
      </w:r>
      <w:r w:rsidR="00412F12">
        <w:t xml:space="preserve"> Artiklan 127 mukaisesti elatuspäätös ei ole enää voimassa lapsen täytettyä 18 vuotta.</w:t>
      </w:r>
      <w:r w:rsidR="00412F12">
        <w:rPr>
          <w:rStyle w:val="Alaviitteenviite"/>
        </w:rPr>
        <w:footnoteReference w:id="70"/>
      </w:r>
    </w:p>
    <w:p w14:paraId="1A67ADE9" w14:textId="71EED09F" w:rsidR="005F0EEA" w:rsidRPr="00863F15" w:rsidRDefault="005F0EEA" w:rsidP="00B6081E">
      <w:r>
        <w:t>Artiklassa 123 käsitellään myös elatuspäätöksiin liittyviä erityistapauksia. Kohdassa 2 mainitaan, että elatuspäätös ei ole enää lainvoimainen tilanteessa, jossa lapsen fyysinen huoltajuus (</w:t>
      </w:r>
      <w:proofErr w:type="spellStart"/>
      <w:r>
        <w:rPr>
          <w:i/>
          <w:iCs/>
        </w:rPr>
        <w:t>custody</w:t>
      </w:r>
      <w:proofErr w:type="spellEnd"/>
      <w:r>
        <w:t xml:space="preserve">) siirretään joko elatusta maksavalle vanhemmalle tai hänen sijastaan lapsen fyysiseksi huoltajaksi määritellylle henkilölle. Kohdan 3 mukaan </w:t>
      </w:r>
      <w:r w:rsidR="009F6A26">
        <w:t>elatuspäätös voidaan myös tehdä ja panna täytäntöön tilanteessa, jossa haaste kohdistuu lapsen vanhemmaksi vahvistetun henkilön kuolinpesään. Kohdan 4 perusteella elatusmääräystä hakeva henkilö voi vaatia lapsen elättämiseen liittyviä saataviaan lapsen vanhemmaksi vahvistetulta henkilöltä myös lapsen kuoleman jälkeen.</w:t>
      </w:r>
      <w:r w:rsidR="009F6A26">
        <w:rPr>
          <w:rStyle w:val="Alaviitteenviite"/>
        </w:rPr>
        <w:footnoteReference w:id="71"/>
      </w:r>
      <w:r w:rsidR="00863F15">
        <w:t xml:space="preserve"> Artiklan 124 kohdassa 1 tarkennetaan, että elatusmaksua ei makseta elatuspäätöksen hakijalle tilanteessa, jossa lapselle on nimetty erityinen holhooja (</w:t>
      </w:r>
      <w:proofErr w:type="spellStart"/>
      <w:r w:rsidR="00863F15">
        <w:rPr>
          <w:i/>
          <w:iCs/>
        </w:rPr>
        <w:t>custodian</w:t>
      </w:r>
      <w:proofErr w:type="spellEnd"/>
      <w:r w:rsidR="00863F15">
        <w:t>) (ks. alla). Kohdan 2 perusteella tuomioistuin voi myös määrätä elatusmaksun maksettavaksi tuomioistuimelle, joka vastaa maksun suorittamisesta elatusmääräyksen hakijalle tai lapsen holhoojalle määrittelemiensä ehtojen mukaisesti.</w:t>
      </w:r>
      <w:r w:rsidR="00863F15">
        <w:rPr>
          <w:rStyle w:val="Alaviitteenviite"/>
        </w:rPr>
        <w:footnoteReference w:id="72"/>
      </w:r>
    </w:p>
    <w:p w14:paraId="55F7A339" w14:textId="2979E6B7" w:rsidR="009F6A26" w:rsidRPr="00863F15" w:rsidRDefault="009F6A26" w:rsidP="00B6081E">
      <w:r>
        <w:t xml:space="preserve">Artiklan 125 </w:t>
      </w:r>
      <w:r w:rsidR="00863F15">
        <w:t xml:space="preserve">kohdan 1 </w:t>
      </w:r>
      <w:r>
        <w:t>perusteella tuomioistuin voi tehdä joko lapsen isään tai äitiin kohdistuvan elatusmääräyksen hakemisen yhteydessä tai määräyksen antamisen jälkeen päätöksen, jossa lapselle nimetään erityinen holhooja. Päätöksen edellytyksenä on, että oikeus varmistumaan joko a) siitä, että määräystä hakeva henkilö ei ole lapsen fyysiseksi huoltajaksi ”soveltuva tai asianmukainen henkilö” (</w:t>
      </w:r>
      <w:r w:rsidRPr="009F6A26">
        <w:rPr>
          <w:i/>
          <w:iCs/>
        </w:rPr>
        <w:t xml:space="preserve">a </w:t>
      </w:r>
      <w:proofErr w:type="spellStart"/>
      <w:r w:rsidRPr="009F6A26">
        <w:rPr>
          <w:i/>
          <w:iCs/>
        </w:rPr>
        <w:t>fit</w:t>
      </w:r>
      <w:proofErr w:type="spellEnd"/>
      <w:r w:rsidRPr="009F6A26">
        <w:rPr>
          <w:i/>
          <w:iCs/>
        </w:rPr>
        <w:t xml:space="preserve"> and </w:t>
      </w:r>
      <w:proofErr w:type="spellStart"/>
      <w:r w:rsidRPr="009F6A26">
        <w:rPr>
          <w:i/>
          <w:iCs/>
        </w:rPr>
        <w:t>proper</w:t>
      </w:r>
      <w:proofErr w:type="spellEnd"/>
      <w:r w:rsidRPr="009F6A26">
        <w:rPr>
          <w:i/>
          <w:iCs/>
        </w:rPr>
        <w:t xml:space="preserve"> person</w:t>
      </w:r>
      <w:r>
        <w:t>) tai b) siitä, että henkilö on kuollut</w:t>
      </w:r>
      <w:r w:rsidR="00863F15">
        <w:t xml:space="preserve"> tai vankilassa tai hän kärsii mielenterveydellisistä ongelmista.</w:t>
      </w:r>
      <w:r>
        <w:t xml:space="preserve"> </w:t>
      </w:r>
      <w:r w:rsidR="00863F15">
        <w:t xml:space="preserve">Kohdassa 2 esitetään, että holhouspäätös voidaan tehdä joko ehdonalais- ja sosiaalihuoltoviranomaisen, lapsen fyysisen huoltajan tai sen henkilön toimesta, johon elatusmääräys kohdistuu. </w:t>
      </w:r>
      <w:r w:rsidR="00863F15" w:rsidRPr="00863F15">
        <w:t>Kohdan 3 perusteella päätös voidaan myös kumota ja lapselle nimetä t</w:t>
      </w:r>
      <w:r w:rsidR="00863F15">
        <w:t>oinen holhooja. Kohdan 4 mukaisesti holhoojalla on oikeus periä lapsen elättämiseen liittyviä saataviaan. Kohda</w:t>
      </w:r>
      <w:r w:rsidR="00412F12">
        <w:t>n</w:t>
      </w:r>
      <w:r w:rsidR="00863F15">
        <w:t xml:space="preserve"> 5 </w:t>
      </w:r>
      <w:r w:rsidR="00412F12">
        <w:t>perusteella tuomioistuin voi myös määrätä lapsen toimitettavaksi hänen fyysiseksi huoltajaksi nimetyn henkilön huostaan joko</w:t>
      </w:r>
      <w:r w:rsidR="00863F15">
        <w:t xml:space="preserve"> holhoojan nimeämisen tai ho</w:t>
      </w:r>
      <w:r w:rsidR="00412F12">
        <w:t>lh</w:t>
      </w:r>
      <w:r w:rsidR="00863F15">
        <w:t>ouspäätöksen kumoamisen yhteydessä</w:t>
      </w:r>
      <w:r w:rsidR="00412F12">
        <w:t>. Kohdassa 6 lisätään, että mikäli elatuspäätöksen kohteena oleva lapsi viedään vääryydellä lapsen fyysisen huoltajan tai holhoojan huostasta, huoltaja/holhooja voi hakea tuomioistuimelta määräystä lapsen palauttamiseksi fyysisen huoltajansa luo. (Kohta 7 määrittelee kohdassa 6 kuvatun teon rangaistavaksi.)</w:t>
      </w:r>
      <w:r w:rsidR="00863F15">
        <w:rPr>
          <w:rStyle w:val="Alaviitteenviite"/>
        </w:rPr>
        <w:footnoteReference w:id="73"/>
      </w:r>
    </w:p>
    <w:p w14:paraId="7DEB700D" w14:textId="5A342FF8" w:rsidR="00020EF6" w:rsidRDefault="007C62E6" w:rsidP="00020EF6">
      <w:pPr>
        <w:pStyle w:val="Luettelokappale"/>
        <w:numPr>
          <w:ilvl w:val="1"/>
          <w:numId w:val="34"/>
        </w:numPr>
        <w:rPr>
          <w:b/>
          <w:bCs/>
        </w:rPr>
      </w:pPr>
      <w:r>
        <w:rPr>
          <w:b/>
          <w:bCs/>
        </w:rPr>
        <w:t xml:space="preserve">Miten huoltajuus määräytyy </w:t>
      </w:r>
      <w:r w:rsidR="005D3693">
        <w:rPr>
          <w:b/>
          <w:bCs/>
        </w:rPr>
        <w:t>avioeron yhteydessä</w:t>
      </w:r>
      <w:r>
        <w:rPr>
          <w:b/>
          <w:bCs/>
        </w:rPr>
        <w:t>?</w:t>
      </w:r>
    </w:p>
    <w:p w14:paraId="1DE086D2" w14:textId="240D8DC5" w:rsidR="007E469A" w:rsidRPr="005D3693" w:rsidRDefault="005D3693" w:rsidP="007E469A">
      <w:r w:rsidRPr="005D3693">
        <w:t>Ugandan a</w:t>
      </w:r>
      <w:r w:rsidR="007E469A" w:rsidRPr="005D3693">
        <w:t>vioerola</w:t>
      </w:r>
      <w:r w:rsidR="004C4833">
        <w:t>ki</w:t>
      </w:r>
      <w:r w:rsidR="007E469A" w:rsidRPr="005D3693">
        <w:t xml:space="preserve"> (</w:t>
      </w:r>
      <w:r w:rsidRPr="00006F4D">
        <w:t>1904</w:t>
      </w:r>
      <w:r w:rsidR="007E469A" w:rsidRPr="005D3693">
        <w:t>)</w:t>
      </w:r>
      <w:r w:rsidR="004C4833">
        <w:t xml:space="preserve"> käsittelee huoltajuusasiaa hyvin lyhyesti. Lain</w:t>
      </w:r>
      <w:r w:rsidR="007E469A" w:rsidRPr="005D3693">
        <w:t xml:space="preserve"> </w:t>
      </w:r>
      <w:r w:rsidRPr="005D3693">
        <w:t>artiklassa</w:t>
      </w:r>
      <w:r w:rsidR="004C4833">
        <w:t xml:space="preserve"> 28 yksinkertaisesti</w:t>
      </w:r>
      <w:r w:rsidRPr="005D3693">
        <w:t xml:space="preserve"> todetaan, e</w:t>
      </w:r>
      <w:r>
        <w:t>ttä tuomioistuin voi tehdä asianmukaiseksi katsomansa</w:t>
      </w:r>
      <w:r w:rsidR="00641B76">
        <w:t xml:space="preserve"> ja mahdollisesti aiemmista poikkeavan</w:t>
      </w:r>
      <w:r>
        <w:t xml:space="preserve"> päätöksen alaikäisten lasten huoltajuudesta, elatuksesta ja </w:t>
      </w:r>
      <w:r w:rsidR="005C7765">
        <w:t>kasvatuksesta</w:t>
      </w:r>
      <w:r>
        <w:t xml:space="preserve"> tai heidän sijoittamisestaan tuomioistuimen suojelukseen (</w:t>
      </w:r>
      <w:proofErr w:type="spellStart"/>
      <w:r>
        <w:rPr>
          <w:i/>
          <w:iCs/>
        </w:rPr>
        <w:t>placing</w:t>
      </w:r>
      <w:proofErr w:type="spellEnd"/>
      <w:r>
        <w:rPr>
          <w:i/>
          <w:iCs/>
        </w:rPr>
        <w:t xml:space="preserve"> </w:t>
      </w:r>
      <w:proofErr w:type="spellStart"/>
      <w:r>
        <w:rPr>
          <w:i/>
          <w:iCs/>
        </w:rPr>
        <w:t>them</w:t>
      </w:r>
      <w:proofErr w:type="spellEnd"/>
      <w:r>
        <w:rPr>
          <w:i/>
          <w:iCs/>
        </w:rPr>
        <w:t xml:space="preserve"> </w:t>
      </w:r>
      <w:proofErr w:type="spellStart"/>
      <w:r>
        <w:rPr>
          <w:i/>
          <w:iCs/>
        </w:rPr>
        <w:t>under</w:t>
      </w:r>
      <w:proofErr w:type="spellEnd"/>
      <w:r>
        <w:rPr>
          <w:i/>
          <w:iCs/>
        </w:rPr>
        <w:t xml:space="preserve"> </w:t>
      </w:r>
      <w:proofErr w:type="spellStart"/>
      <w:r>
        <w:rPr>
          <w:i/>
          <w:iCs/>
        </w:rPr>
        <w:t>the</w:t>
      </w:r>
      <w:proofErr w:type="spellEnd"/>
      <w:r>
        <w:rPr>
          <w:i/>
          <w:iCs/>
        </w:rPr>
        <w:t xml:space="preserve"> </w:t>
      </w:r>
      <w:proofErr w:type="spellStart"/>
      <w:r>
        <w:rPr>
          <w:i/>
          <w:iCs/>
        </w:rPr>
        <w:t>protection</w:t>
      </w:r>
      <w:proofErr w:type="spellEnd"/>
      <w:r>
        <w:rPr>
          <w:i/>
          <w:iCs/>
        </w:rPr>
        <w:t xml:space="preserve"> of </w:t>
      </w:r>
      <w:proofErr w:type="spellStart"/>
      <w:r>
        <w:rPr>
          <w:i/>
          <w:iCs/>
        </w:rPr>
        <w:t>the</w:t>
      </w:r>
      <w:proofErr w:type="spellEnd"/>
      <w:r>
        <w:rPr>
          <w:i/>
          <w:iCs/>
        </w:rPr>
        <w:t xml:space="preserve"> </w:t>
      </w:r>
      <w:proofErr w:type="spellStart"/>
      <w:r>
        <w:rPr>
          <w:i/>
          <w:iCs/>
        </w:rPr>
        <w:t>court</w:t>
      </w:r>
      <w:proofErr w:type="spellEnd"/>
      <w:r>
        <w:t>) missä tahansa vaiheessa avioeroprosessia tai</w:t>
      </w:r>
      <w:r w:rsidR="00641B76">
        <w:t xml:space="preserve"> avioeropäätöksen voimaantulon jälkeen.</w:t>
      </w:r>
      <w:r w:rsidR="00641B76">
        <w:rPr>
          <w:rStyle w:val="Alaviitteenviite"/>
        </w:rPr>
        <w:footnoteReference w:id="74"/>
      </w:r>
    </w:p>
    <w:p w14:paraId="41232AAB" w14:textId="753CCB24" w:rsidR="0079664B" w:rsidRDefault="008F656A" w:rsidP="00D80EBF">
      <w:r>
        <w:t>Lasten asemaa koskeva laki</w:t>
      </w:r>
      <w:r w:rsidR="001C5699">
        <w:t xml:space="preserve"> (1996) käsittelee lapsen asemaa avioeron, asumuseron ja avioliiton mitätöimisen yhteydessä artikloissa 129–132. Lapsen elatusta käsittelevän artiklan 129</w:t>
      </w:r>
      <w:r w:rsidR="0094606C">
        <w:t xml:space="preserve"> kohdan 1</w:t>
      </w:r>
      <w:r w:rsidR="001C5699">
        <w:t xml:space="preserve"> mukaan molempien vanhempien tulee jatkaa lapsen elatusta ja opettamista kaikissa avioero-, asumusero- ja avioliiton mitätöimistapauksissa. Mikäli lapsi on sijoitettu toisen vanhemman luo, toisella vanhemmalla tulee olla</w:t>
      </w:r>
      <w:r w:rsidR="0094606C">
        <w:t xml:space="preserve"> kohdan 2 mukaisesti</w:t>
      </w:r>
      <w:r w:rsidR="001C5699">
        <w:t xml:space="preserve"> lapsen suhteen </w:t>
      </w:r>
      <w:r w:rsidR="001C5699">
        <w:lastRenderedPageBreak/>
        <w:t>kohtuullinen tapaamisoikeus (</w:t>
      </w:r>
      <w:proofErr w:type="spellStart"/>
      <w:r w:rsidR="001C5699">
        <w:rPr>
          <w:i/>
          <w:iCs/>
        </w:rPr>
        <w:t>reasonable</w:t>
      </w:r>
      <w:proofErr w:type="spellEnd"/>
      <w:r w:rsidR="001C5699">
        <w:rPr>
          <w:i/>
          <w:iCs/>
        </w:rPr>
        <w:t xml:space="preserve"> </w:t>
      </w:r>
      <w:proofErr w:type="spellStart"/>
      <w:r w:rsidR="001C5699">
        <w:rPr>
          <w:i/>
          <w:iCs/>
        </w:rPr>
        <w:t>access</w:t>
      </w:r>
      <w:proofErr w:type="spellEnd"/>
      <w:r w:rsidR="001C5699">
        <w:rPr>
          <w:i/>
          <w:iCs/>
        </w:rPr>
        <w:t xml:space="preserve"> to </w:t>
      </w:r>
      <w:proofErr w:type="spellStart"/>
      <w:r w:rsidR="001C5699">
        <w:rPr>
          <w:i/>
          <w:iCs/>
        </w:rPr>
        <w:t>the</w:t>
      </w:r>
      <w:proofErr w:type="spellEnd"/>
      <w:r w:rsidR="001C5699">
        <w:rPr>
          <w:i/>
          <w:iCs/>
        </w:rPr>
        <w:t xml:space="preserve"> </w:t>
      </w:r>
      <w:proofErr w:type="spellStart"/>
      <w:r w:rsidR="001C5699">
        <w:rPr>
          <w:i/>
          <w:iCs/>
        </w:rPr>
        <w:t>child</w:t>
      </w:r>
      <w:proofErr w:type="spellEnd"/>
      <w:r w:rsidR="001C5699">
        <w:t>).</w:t>
      </w:r>
      <w:r w:rsidR="0079664B">
        <w:rPr>
          <w:rStyle w:val="Alaviitteenviite"/>
        </w:rPr>
        <w:footnoteReference w:id="75"/>
      </w:r>
      <w:r w:rsidR="001C5699">
        <w:t xml:space="preserve"> </w:t>
      </w:r>
      <w:r w:rsidR="0079664B">
        <w:t>Artiklan 131 mukaisesti avioero-, asumusero- ja avioliiton mitätöimistapauksissa lapsen kasvatuksesta tulee konsultoida lapsen molempia vanhempia silloin kun tämä on olosuhteiden puolesta mahdollista.</w:t>
      </w:r>
      <w:r w:rsidR="0079664B">
        <w:rPr>
          <w:rStyle w:val="Alaviitteenviite"/>
        </w:rPr>
        <w:footnoteReference w:id="76"/>
      </w:r>
    </w:p>
    <w:p w14:paraId="76B479C8" w14:textId="347F530B" w:rsidR="001C5699" w:rsidRPr="0079664B" w:rsidRDefault="001C5699" w:rsidP="00D80EBF">
      <w:r>
        <w:t>Artiklassa 130 todetaan, että mikäli tuomioistuin varmistuu ehdonalais- ja sosiaalihuoltoviranomaisen tai paikallisen hallintoneuvoston (</w:t>
      </w:r>
      <w:proofErr w:type="spellStart"/>
      <w:r>
        <w:rPr>
          <w:i/>
          <w:iCs/>
        </w:rPr>
        <w:t>local</w:t>
      </w:r>
      <w:proofErr w:type="spellEnd"/>
      <w:r>
        <w:rPr>
          <w:i/>
          <w:iCs/>
        </w:rPr>
        <w:t xml:space="preserve"> </w:t>
      </w:r>
      <w:proofErr w:type="spellStart"/>
      <w:r>
        <w:rPr>
          <w:i/>
          <w:iCs/>
        </w:rPr>
        <w:t>government</w:t>
      </w:r>
      <w:proofErr w:type="spellEnd"/>
      <w:r>
        <w:rPr>
          <w:i/>
          <w:iCs/>
        </w:rPr>
        <w:t xml:space="preserve"> </w:t>
      </w:r>
      <w:proofErr w:type="spellStart"/>
      <w:r>
        <w:rPr>
          <w:i/>
          <w:iCs/>
        </w:rPr>
        <w:t>council</w:t>
      </w:r>
      <w:proofErr w:type="spellEnd"/>
      <w:r>
        <w:t>) viranomaisen tiedoista, joiden mukaan lapsen fyysinen huoltaja</w:t>
      </w:r>
      <w:r w:rsidR="0079664B">
        <w:t xml:space="preserve"> (</w:t>
      </w:r>
      <w:proofErr w:type="spellStart"/>
      <w:r w:rsidR="0079664B">
        <w:rPr>
          <w:i/>
          <w:iCs/>
        </w:rPr>
        <w:t>the</w:t>
      </w:r>
      <w:proofErr w:type="spellEnd"/>
      <w:r w:rsidR="0079664B">
        <w:rPr>
          <w:i/>
          <w:iCs/>
        </w:rPr>
        <w:t xml:space="preserve"> </w:t>
      </w:r>
      <w:proofErr w:type="spellStart"/>
      <w:r w:rsidR="0079664B">
        <w:rPr>
          <w:i/>
          <w:iCs/>
        </w:rPr>
        <w:t>parent</w:t>
      </w:r>
      <w:proofErr w:type="spellEnd"/>
      <w:r w:rsidR="0079664B">
        <w:rPr>
          <w:i/>
          <w:iCs/>
        </w:rPr>
        <w:t xml:space="preserve"> </w:t>
      </w:r>
      <w:proofErr w:type="spellStart"/>
      <w:r w:rsidR="0079664B">
        <w:rPr>
          <w:i/>
          <w:iCs/>
        </w:rPr>
        <w:t>who</w:t>
      </w:r>
      <w:proofErr w:type="spellEnd"/>
      <w:r w:rsidR="0079664B">
        <w:rPr>
          <w:i/>
          <w:iCs/>
        </w:rPr>
        <w:t xml:space="preserve"> </w:t>
      </w:r>
      <w:proofErr w:type="spellStart"/>
      <w:r w:rsidR="0079664B">
        <w:rPr>
          <w:i/>
          <w:iCs/>
        </w:rPr>
        <w:t>has</w:t>
      </w:r>
      <w:proofErr w:type="spellEnd"/>
      <w:r w:rsidR="0079664B">
        <w:rPr>
          <w:i/>
          <w:iCs/>
        </w:rPr>
        <w:t xml:space="preserve"> </w:t>
      </w:r>
      <w:proofErr w:type="spellStart"/>
      <w:r w:rsidR="0079664B">
        <w:rPr>
          <w:i/>
          <w:iCs/>
        </w:rPr>
        <w:t>custody</w:t>
      </w:r>
      <w:proofErr w:type="spellEnd"/>
      <w:r w:rsidR="0079664B">
        <w:rPr>
          <w:i/>
          <w:iCs/>
        </w:rPr>
        <w:t xml:space="preserve"> of </w:t>
      </w:r>
      <w:proofErr w:type="spellStart"/>
      <w:r w:rsidR="0079664B">
        <w:rPr>
          <w:i/>
          <w:iCs/>
        </w:rPr>
        <w:t>the</w:t>
      </w:r>
      <w:proofErr w:type="spellEnd"/>
      <w:r w:rsidR="0079664B">
        <w:rPr>
          <w:i/>
          <w:iCs/>
        </w:rPr>
        <w:t xml:space="preserve"> </w:t>
      </w:r>
      <w:proofErr w:type="spellStart"/>
      <w:r w:rsidR="0079664B">
        <w:rPr>
          <w:i/>
          <w:iCs/>
        </w:rPr>
        <w:t>child</w:t>
      </w:r>
      <w:proofErr w:type="spellEnd"/>
      <w:r w:rsidR="0079664B">
        <w:t>)</w:t>
      </w:r>
      <w:r>
        <w:t xml:space="preserve"> laiminlyö tai kaltoinkohtelee lasta tahallisesti, lapsi sijoitetaan toisen vanhemman huollettavaksi.</w:t>
      </w:r>
      <w:r w:rsidR="0079664B">
        <w:rPr>
          <w:rStyle w:val="Alaviitteenviite"/>
        </w:rPr>
        <w:footnoteReference w:id="77"/>
      </w:r>
      <w:r w:rsidR="0079664B">
        <w:t xml:space="preserve"> Artiklassa 132 lisätään, että tuomioistun voi todeta avioero-, asumusero- tai avioliiton mitätöimisprosessin aikana lapsen kärsivän tai kärsivän todennäköisesti tulevaisuudessa merkittävää vahinkoa sen takia, ettei kumpikaan hänen vanhemmistaan ole kelvollinen lapsen fyysiseksi huoltajaksi. Tällaisessa tapauksessa tuomioistuimen tulee sijoittaa lapsi (huoltajaksi) </w:t>
      </w:r>
      <w:r w:rsidR="0094606C">
        <w:t>soveltuvan</w:t>
      </w:r>
      <w:r w:rsidR="0079664B">
        <w:t xml:space="preserve"> henkilön huollettavaksi (</w:t>
      </w:r>
      <w:r w:rsidR="0079664B">
        <w:rPr>
          <w:i/>
          <w:iCs/>
        </w:rPr>
        <w:t xml:space="preserve">in </w:t>
      </w:r>
      <w:proofErr w:type="spellStart"/>
      <w:r w:rsidR="0079664B">
        <w:rPr>
          <w:i/>
          <w:iCs/>
        </w:rPr>
        <w:t>the</w:t>
      </w:r>
      <w:proofErr w:type="spellEnd"/>
      <w:r w:rsidR="0079664B">
        <w:rPr>
          <w:i/>
          <w:iCs/>
        </w:rPr>
        <w:t xml:space="preserve"> </w:t>
      </w:r>
      <w:proofErr w:type="spellStart"/>
      <w:r w:rsidR="0079664B">
        <w:rPr>
          <w:i/>
          <w:iCs/>
        </w:rPr>
        <w:t>custody</w:t>
      </w:r>
      <w:proofErr w:type="spellEnd"/>
      <w:r w:rsidR="0079664B">
        <w:rPr>
          <w:i/>
          <w:iCs/>
        </w:rPr>
        <w:t xml:space="preserve"> of a </w:t>
      </w:r>
      <w:proofErr w:type="spellStart"/>
      <w:r w:rsidR="0079664B">
        <w:rPr>
          <w:i/>
          <w:iCs/>
        </w:rPr>
        <w:t>fit</w:t>
      </w:r>
      <w:proofErr w:type="spellEnd"/>
      <w:r w:rsidR="0079664B">
        <w:rPr>
          <w:i/>
          <w:iCs/>
        </w:rPr>
        <w:t xml:space="preserve"> person</w:t>
      </w:r>
      <w:r w:rsidR="0079664B">
        <w:t>). Samalla vanhemmille tulee antaa lapsen suhteen kohtuullinen tapaamisoikeus</w:t>
      </w:r>
      <w:r w:rsidR="00865D0A">
        <w:t>,</w:t>
      </w:r>
      <w:r w:rsidR="000B0833">
        <w:t xml:space="preserve"> ellei tämä ole lapsen edun vastaista.</w:t>
      </w:r>
      <w:r w:rsidR="000B0833">
        <w:rPr>
          <w:rStyle w:val="Alaviitteenviite"/>
        </w:rPr>
        <w:footnoteReference w:id="78"/>
      </w:r>
    </w:p>
    <w:p w14:paraId="7A02A81B" w14:textId="13D54F51" w:rsidR="007C62E6" w:rsidRDefault="007C62E6" w:rsidP="004371C3">
      <w:pPr>
        <w:pStyle w:val="Otsikko1"/>
        <w:numPr>
          <w:ilvl w:val="0"/>
          <w:numId w:val="38"/>
        </w:numPr>
      </w:pPr>
      <w:r>
        <w:t>Huoltajuusasiakirjat</w:t>
      </w:r>
    </w:p>
    <w:p w14:paraId="372CAAEE" w14:textId="77777777" w:rsidR="007C62E6" w:rsidRDefault="007C62E6" w:rsidP="007C62E6">
      <w:pPr>
        <w:rPr>
          <w:b/>
          <w:bCs/>
        </w:rPr>
      </w:pPr>
      <w:r w:rsidRPr="007C62E6">
        <w:rPr>
          <w:b/>
          <w:bCs/>
        </w:rPr>
        <w:t>2.1 Millaisia asiakirjoja huoltajuuspäätöksestä voi saada?</w:t>
      </w:r>
    </w:p>
    <w:p w14:paraId="2C90BAC7" w14:textId="5D5119FF" w:rsidR="00AC7729" w:rsidRDefault="008F656A" w:rsidP="007C62E6">
      <w:r>
        <w:t xml:space="preserve">Saatavilla olevien tietojen perusteella </w:t>
      </w:r>
      <w:r w:rsidR="00AC7729">
        <w:t>Ugandan l</w:t>
      </w:r>
      <w:r w:rsidR="00950B61">
        <w:t xml:space="preserve">asten asemaa </w:t>
      </w:r>
      <w:r w:rsidR="00AC7729">
        <w:t>koskevassa laissa</w:t>
      </w:r>
      <w:r w:rsidR="00C85657">
        <w:t xml:space="preserve"> (1996)</w:t>
      </w:r>
      <w:r w:rsidR="00AC7729">
        <w:t xml:space="preserve"> mainitut</w:t>
      </w:r>
      <w:r w:rsidR="00421835">
        <w:t>, lapsen vanhemmuutta ja huoltajuutta koskevat tuomioistuimen päätökset</w:t>
      </w:r>
      <w:r w:rsidR="00C85657">
        <w:t xml:space="preserve">, eli </w:t>
      </w:r>
      <w:r w:rsidR="00421835">
        <w:t>vahvistus vanhemmuudesta</w:t>
      </w:r>
      <w:r w:rsidR="00C85657">
        <w:t xml:space="preserve"> (</w:t>
      </w:r>
      <w:proofErr w:type="spellStart"/>
      <w:r w:rsidR="00C85657">
        <w:rPr>
          <w:i/>
          <w:iCs/>
        </w:rPr>
        <w:t>declaration</w:t>
      </w:r>
      <w:proofErr w:type="spellEnd"/>
      <w:r w:rsidR="00C85657">
        <w:rPr>
          <w:i/>
          <w:iCs/>
        </w:rPr>
        <w:t xml:space="preserve"> of </w:t>
      </w:r>
      <w:proofErr w:type="spellStart"/>
      <w:r w:rsidR="00C85657">
        <w:rPr>
          <w:i/>
          <w:iCs/>
        </w:rPr>
        <w:t>parentage</w:t>
      </w:r>
      <w:proofErr w:type="spellEnd"/>
      <w:r w:rsidR="00C85657">
        <w:t>)</w:t>
      </w:r>
      <w:r w:rsidR="00DC2AC5">
        <w:rPr>
          <w:rStyle w:val="Alaviitteenviite"/>
        </w:rPr>
        <w:footnoteReference w:id="79"/>
      </w:r>
      <w:r w:rsidR="00C85657">
        <w:t>,</w:t>
      </w:r>
      <w:r w:rsidR="00AC7729">
        <w:t xml:space="preserve"> </w:t>
      </w:r>
      <w:r w:rsidR="00421835">
        <w:t xml:space="preserve">lapsen </w:t>
      </w:r>
      <w:r w:rsidR="00AC7729">
        <w:t>huoltajuusmääräys (</w:t>
      </w:r>
      <w:proofErr w:type="spellStart"/>
      <w:r w:rsidR="00AC7729">
        <w:rPr>
          <w:i/>
          <w:iCs/>
        </w:rPr>
        <w:t>guardianship</w:t>
      </w:r>
      <w:proofErr w:type="spellEnd"/>
      <w:r w:rsidR="00AC7729">
        <w:rPr>
          <w:i/>
          <w:iCs/>
        </w:rPr>
        <w:t xml:space="preserve"> </w:t>
      </w:r>
      <w:proofErr w:type="spellStart"/>
      <w:r w:rsidR="00AC7729">
        <w:rPr>
          <w:i/>
          <w:iCs/>
        </w:rPr>
        <w:t>order</w:t>
      </w:r>
      <w:proofErr w:type="spellEnd"/>
      <w:r w:rsidR="00AC7729">
        <w:t>)</w:t>
      </w:r>
      <w:r w:rsidR="00A6460F">
        <w:t>,</w:t>
      </w:r>
      <w:r w:rsidR="00421835">
        <w:t xml:space="preserve"> lapsen sijoitusmääräys (</w:t>
      </w:r>
      <w:proofErr w:type="spellStart"/>
      <w:r w:rsidR="00421835">
        <w:rPr>
          <w:i/>
          <w:iCs/>
        </w:rPr>
        <w:t>custody</w:t>
      </w:r>
      <w:proofErr w:type="spellEnd"/>
      <w:r w:rsidR="00421835">
        <w:rPr>
          <w:i/>
          <w:iCs/>
        </w:rPr>
        <w:t xml:space="preserve"> </w:t>
      </w:r>
      <w:proofErr w:type="spellStart"/>
      <w:r w:rsidR="00421835">
        <w:rPr>
          <w:i/>
          <w:iCs/>
        </w:rPr>
        <w:t>order</w:t>
      </w:r>
      <w:proofErr w:type="spellEnd"/>
      <w:r w:rsidR="00421835">
        <w:t>)</w:t>
      </w:r>
      <w:r w:rsidR="00A6460F">
        <w:t xml:space="preserve"> ja lapsen elatusmääräys (</w:t>
      </w:r>
      <w:proofErr w:type="spellStart"/>
      <w:r w:rsidR="00A6460F">
        <w:rPr>
          <w:i/>
          <w:iCs/>
        </w:rPr>
        <w:t>maintenance</w:t>
      </w:r>
      <w:proofErr w:type="spellEnd"/>
      <w:r w:rsidR="00A6460F">
        <w:rPr>
          <w:i/>
          <w:iCs/>
        </w:rPr>
        <w:t xml:space="preserve"> </w:t>
      </w:r>
      <w:proofErr w:type="spellStart"/>
      <w:r w:rsidR="00A6460F">
        <w:rPr>
          <w:i/>
          <w:iCs/>
        </w:rPr>
        <w:t>order</w:t>
      </w:r>
      <w:proofErr w:type="spellEnd"/>
      <w:r w:rsidR="00A6460F">
        <w:t>)</w:t>
      </w:r>
      <w:r w:rsidR="00C85657">
        <w:t xml:space="preserve">, ovat </w:t>
      </w:r>
      <w:r w:rsidR="002961B0">
        <w:t>(määrätyn kaavan mukaisesti) laadittuja oikeuden asiakirjoja.</w:t>
      </w:r>
    </w:p>
    <w:p w14:paraId="4C23A29B" w14:textId="6F0F408F" w:rsidR="007C62E6" w:rsidRDefault="007C62E6" w:rsidP="007C62E6">
      <w:pPr>
        <w:rPr>
          <w:b/>
          <w:bCs/>
        </w:rPr>
      </w:pPr>
      <w:r w:rsidRPr="007C62E6">
        <w:rPr>
          <w:b/>
          <w:bCs/>
        </w:rPr>
        <w:t>2.2 Mikä merkitys lapsen syntymätodistukseen merkityillä vanhempien tiedoilla on huoltajuuden kannalta?</w:t>
      </w:r>
    </w:p>
    <w:p w14:paraId="39258888" w14:textId="4B621399" w:rsidR="006366E7" w:rsidRDefault="00C046F4" w:rsidP="00C046F4">
      <w:r>
        <w:t>U</w:t>
      </w:r>
      <w:r w:rsidR="00C0569F">
        <w:t>gandan kansallisen henkilöllisyys- ja rekisteröintiviranomaisen (</w:t>
      </w:r>
      <w:r>
        <w:t>NIRA</w:t>
      </w:r>
      <w:r w:rsidR="00C0569F">
        <w:t>) vuonna 2022 julkaiseman</w:t>
      </w:r>
      <w:r w:rsidR="00C0569F">
        <w:rPr>
          <w:rStyle w:val="Alaviitteenviite"/>
        </w:rPr>
        <w:footnoteReference w:id="80"/>
      </w:r>
      <w:r w:rsidR="00C0569F">
        <w:t>,</w:t>
      </w:r>
      <w:r>
        <w:t xml:space="preserve"> syntymien rekisteröimistä koskevan käsikirjan mukaan syntymätodistuksessa osoitetaan henkilön kansalaisuus, ikä ja syntymäpaikka, minkä lisäksi todistus sisältää tiedon henkilön vanhemmista.</w:t>
      </w:r>
      <w:r w:rsidR="006366E7">
        <w:rPr>
          <w:rStyle w:val="Alaviitteenviite"/>
        </w:rPr>
        <w:footnoteReference w:id="81"/>
      </w:r>
      <w:r>
        <w:t xml:space="preserve"> </w:t>
      </w:r>
    </w:p>
    <w:p w14:paraId="54A0768C" w14:textId="4C786EF9" w:rsidR="00A6460F" w:rsidRDefault="00A6460F" w:rsidP="006366E7">
      <w:r>
        <w:t>L</w:t>
      </w:r>
      <w:r w:rsidR="006366E7">
        <w:t>a</w:t>
      </w:r>
      <w:r w:rsidR="00950B61">
        <w:t xml:space="preserve">sten asemaa </w:t>
      </w:r>
      <w:r w:rsidR="006366E7">
        <w:t>koskeva</w:t>
      </w:r>
      <w:r w:rsidR="00950B61">
        <w:t>n</w:t>
      </w:r>
      <w:r w:rsidR="006366E7">
        <w:t xml:space="preserve"> lain (1996) artiklan 114 kohdassa 1 </w:t>
      </w:r>
      <w:r>
        <w:t>todetaan, että</w:t>
      </w:r>
    </w:p>
    <w:p w14:paraId="12BDD921" w14:textId="68291439" w:rsidR="00A6460F" w:rsidRPr="00A6460F" w:rsidRDefault="00A6460F" w:rsidP="00A6460F">
      <w:pPr>
        <w:ind w:left="720"/>
      </w:pPr>
      <w:r>
        <w:rPr>
          <w:i/>
          <w:iCs/>
        </w:rPr>
        <w:t>[t]</w:t>
      </w:r>
      <w:proofErr w:type="spellStart"/>
      <w:r w:rsidRPr="00A6460F">
        <w:rPr>
          <w:i/>
          <w:iCs/>
        </w:rPr>
        <w:t>ilanteessa</w:t>
      </w:r>
      <w:proofErr w:type="spellEnd"/>
      <w:r w:rsidRPr="00A6460F">
        <w:rPr>
          <w:i/>
          <w:iCs/>
        </w:rPr>
        <w:t>, jossa lapsen isän t</w:t>
      </w:r>
      <w:r>
        <w:rPr>
          <w:i/>
          <w:iCs/>
        </w:rPr>
        <w:t xml:space="preserve">ai äidin nimi on kirjattu lapsen yhteydessä syntymärekisteriin, oikeaksi todistettu kopio tästä kirjauksesta katsotaan </w:t>
      </w:r>
      <w:proofErr w:type="spellStart"/>
      <w:r>
        <w:t>prima</w:t>
      </w:r>
      <w:proofErr w:type="spellEnd"/>
      <w:r>
        <w:t xml:space="preserve"> </w:t>
      </w:r>
      <w:proofErr w:type="spellStart"/>
      <w:r>
        <w:t>facie</w:t>
      </w:r>
      <w:proofErr w:type="spellEnd"/>
      <w:r>
        <w:t xml:space="preserve"> </w:t>
      </w:r>
      <w:r w:rsidRPr="00A6460F">
        <w:rPr>
          <w:i/>
          <w:iCs/>
        </w:rPr>
        <w:t>-</w:t>
      </w:r>
      <w:r w:rsidRPr="00A6460F">
        <w:rPr>
          <w:i/>
          <w:iCs/>
        </w:rPr>
        <w:lastRenderedPageBreak/>
        <w:t>todisteeks</w:t>
      </w:r>
      <w:r>
        <w:rPr>
          <w:i/>
          <w:iCs/>
        </w:rPr>
        <w:t>i siitä</w:t>
      </w:r>
      <w:r w:rsidRPr="00A6460F">
        <w:rPr>
          <w:i/>
          <w:iCs/>
        </w:rPr>
        <w:t>, että lapsen isäksi [rekisterissä] nimetty henkilö on lapsen isä tai että lapsen äidiksi nimetty henkilö on lapsen äiti.</w:t>
      </w:r>
      <w:r>
        <w:rPr>
          <w:rStyle w:val="Alaviitteenviite"/>
          <w:i/>
          <w:iCs/>
        </w:rPr>
        <w:footnoteReference w:id="82"/>
      </w:r>
    </w:p>
    <w:p w14:paraId="2C781E4D" w14:textId="249DE5A7" w:rsidR="00A6460F" w:rsidRPr="00A6460F" w:rsidRDefault="00A6460F" w:rsidP="006366E7">
      <w:r w:rsidRPr="00A6460F">
        <w:t>Ky</w:t>
      </w:r>
      <w:r>
        <w:t xml:space="preserve">seisen lainkohdan (ja kyselyvastauksen aiemmissa vastauskohdissa läpikäytyjen lainkohtien) perusteella oikeaksi todistettu kopio syntymärekisterin tiedoista (eli käytännössä lapsen syntymätodistus), vahvistaa </w:t>
      </w:r>
      <w:r w:rsidR="008F656A">
        <w:t>asiakirjaan/</w:t>
      </w:r>
      <w:r>
        <w:t>todistukseen merkityillä henkilöillä olevan v</w:t>
      </w:r>
      <w:r w:rsidR="00FC1CBC">
        <w:t>anhemman vastuu lapsesta, ellei toimivaltainen tuomioistuin ole tehnyt lapsen juridisesta tai fyysisestä huoltajuudesta erityistä päätöstä.</w:t>
      </w:r>
    </w:p>
    <w:p w14:paraId="149E4903" w14:textId="1B0F8B5C" w:rsidR="002961B0" w:rsidRPr="00970A0E" w:rsidRDefault="00BD5730" w:rsidP="00970A0E">
      <w:r w:rsidRPr="00BD5730">
        <w:t xml:space="preserve">Asiaa arvioitaessa on kuitenkin syytä huomioida, että </w:t>
      </w:r>
      <w:proofErr w:type="spellStart"/>
      <w:r w:rsidRPr="00BD5730">
        <w:t>Landinfon</w:t>
      </w:r>
      <w:proofErr w:type="spellEnd"/>
      <w:r w:rsidRPr="00BD5730">
        <w:t xml:space="preserve"> 8.1.2025 julkaiseman raportin mukaan Uganda</w:t>
      </w:r>
      <w:r w:rsidR="00970A0E">
        <w:t xml:space="preserve">n väestöä alettiin rekisteröidä kansalliseen henkilötietorekisteriin ja heille alettiin </w:t>
      </w:r>
      <w:r w:rsidRPr="00970A0E">
        <w:t>myöntää</w:t>
      </w:r>
      <w:r>
        <w:t xml:space="preserve"> kansallisia henkilökortteja </w:t>
      </w:r>
      <w:r w:rsidR="00970A0E">
        <w:t xml:space="preserve">vasta vuonna 2014. </w:t>
      </w:r>
      <w:proofErr w:type="spellStart"/>
      <w:r w:rsidR="00970A0E" w:rsidRPr="00970A0E">
        <w:t>Landinfo</w:t>
      </w:r>
      <w:proofErr w:type="spellEnd"/>
      <w:r w:rsidR="00970A0E" w:rsidRPr="00970A0E">
        <w:t xml:space="preserve"> kuvaa Ugandan viranomaisten asettaneen henkilötietorekisterin kokoamisessa etusijalle yli 16-v</w:t>
      </w:r>
      <w:r w:rsidR="00970A0E">
        <w:t xml:space="preserve">uotiaat henkilöt ja katsoneen sormien läpi sitä, että syntymiä ja lapsia ei ole rekisteröity. </w:t>
      </w:r>
      <w:r w:rsidR="00970A0E" w:rsidRPr="00970A0E">
        <w:t xml:space="preserve">Vuoden 2024 tapaamisessa NIRA kertoi </w:t>
      </w:r>
      <w:proofErr w:type="spellStart"/>
      <w:r w:rsidR="00970A0E" w:rsidRPr="00970A0E">
        <w:t>Landinfolle</w:t>
      </w:r>
      <w:proofErr w:type="spellEnd"/>
      <w:r w:rsidR="00970A0E" w:rsidRPr="00970A0E">
        <w:t>, että vain 3,3 prosentille alle 16-v</w:t>
      </w:r>
      <w:r w:rsidR="00970A0E">
        <w:t>uotiaista lapsista oli myönnetty henkilötunnus.</w:t>
      </w:r>
      <w:r w:rsidR="00970A0E">
        <w:rPr>
          <w:rStyle w:val="Alaviitteenviite"/>
        </w:rPr>
        <w:footnoteReference w:id="83"/>
      </w:r>
    </w:p>
    <w:bookmarkEnd w:id="0"/>
    <w:p w14:paraId="072FC7DD" w14:textId="77777777" w:rsidR="00082DFE" w:rsidRPr="009A796E" w:rsidRDefault="00082DFE" w:rsidP="00543F66">
      <w:pPr>
        <w:pStyle w:val="Otsikko2"/>
        <w:numPr>
          <w:ilvl w:val="0"/>
          <w:numId w:val="0"/>
        </w:numPr>
        <w:rPr>
          <w:lang w:val="en-GB"/>
        </w:rPr>
      </w:pPr>
      <w:proofErr w:type="spellStart"/>
      <w:r w:rsidRPr="009A796E">
        <w:rPr>
          <w:lang w:val="en-GB"/>
        </w:rPr>
        <w:t>Lähteet</w:t>
      </w:r>
      <w:proofErr w:type="spellEnd"/>
    </w:p>
    <w:p w14:paraId="7BCEA4FF" w14:textId="12F7D983" w:rsidR="00826DCA" w:rsidRPr="009A796E" w:rsidRDefault="00826DCA" w:rsidP="008575A7">
      <w:pPr>
        <w:jc w:val="left"/>
        <w:rPr>
          <w:b/>
          <w:bCs/>
          <w:lang w:val="en-GB"/>
        </w:rPr>
      </w:pPr>
      <w:proofErr w:type="spellStart"/>
      <w:r w:rsidRPr="009A796E">
        <w:rPr>
          <w:b/>
          <w:bCs/>
          <w:lang w:val="en-GB"/>
        </w:rPr>
        <w:t>Lainsäädäntö</w:t>
      </w:r>
      <w:proofErr w:type="spellEnd"/>
    </w:p>
    <w:p w14:paraId="4F59D81B" w14:textId="10EDA0DE" w:rsidR="00826DCA" w:rsidRPr="009A796E" w:rsidRDefault="00E05B98" w:rsidP="008575A7">
      <w:pPr>
        <w:jc w:val="left"/>
        <w:rPr>
          <w:lang w:val="en-GB"/>
        </w:rPr>
      </w:pPr>
      <w:r w:rsidRPr="009A796E">
        <w:rPr>
          <w:lang w:val="en-GB"/>
        </w:rPr>
        <w:t xml:space="preserve">Republic of </w:t>
      </w:r>
      <w:r w:rsidR="00DE51BF" w:rsidRPr="009A796E">
        <w:rPr>
          <w:lang w:val="en-GB"/>
        </w:rPr>
        <w:t>Uganda</w:t>
      </w:r>
    </w:p>
    <w:p w14:paraId="445D0098" w14:textId="029A78BB" w:rsidR="00826DCA" w:rsidRPr="00806E20" w:rsidRDefault="00826DCA" w:rsidP="00881902">
      <w:pPr>
        <w:ind w:left="720"/>
        <w:jc w:val="left"/>
      </w:pPr>
      <w:r w:rsidRPr="009A796E">
        <w:rPr>
          <w:lang w:val="en-GB"/>
        </w:rPr>
        <w:t xml:space="preserve">4.4.1996. </w:t>
      </w:r>
      <w:r w:rsidRPr="009A796E">
        <w:rPr>
          <w:i/>
          <w:iCs/>
          <w:lang w:val="en-GB"/>
        </w:rPr>
        <w:t>Children Act</w:t>
      </w:r>
      <w:r w:rsidR="007856F2">
        <w:rPr>
          <w:i/>
          <w:iCs/>
          <w:lang w:val="en-GB"/>
        </w:rPr>
        <w:t xml:space="preserve">, </w:t>
      </w:r>
      <w:r w:rsidRPr="009A796E">
        <w:rPr>
          <w:i/>
          <w:iCs/>
          <w:lang w:val="en-GB"/>
        </w:rPr>
        <w:t>Chapter 62</w:t>
      </w:r>
      <w:r w:rsidRPr="009A796E">
        <w:rPr>
          <w:lang w:val="en-GB"/>
        </w:rPr>
        <w:t xml:space="preserve">. </w:t>
      </w:r>
      <w:r w:rsidRPr="00806E20">
        <w:t xml:space="preserve">Saatavilla: </w:t>
      </w:r>
      <w:hyperlink r:id="rId8" w:history="1">
        <w:r w:rsidRPr="00806E20">
          <w:rPr>
            <w:rStyle w:val="Hyperlinkki"/>
          </w:rPr>
          <w:t>https://ulii.org/en/akn/ug/act/statute/1996/6/eng@2024-08-16</w:t>
        </w:r>
      </w:hyperlink>
      <w:r w:rsidRPr="00806E20">
        <w:t xml:space="preserve"> </w:t>
      </w:r>
      <w:r w:rsidR="00E05B98" w:rsidRPr="00806E20">
        <w:t>(käyty 1</w:t>
      </w:r>
      <w:r w:rsidR="00806E20" w:rsidRPr="00806E20">
        <w:t>9</w:t>
      </w:r>
      <w:r w:rsidR="00E05B98" w:rsidRPr="00806E20">
        <w:t>.10.2026).</w:t>
      </w:r>
    </w:p>
    <w:p w14:paraId="2B9D7020" w14:textId="23AB0A65" w:rsidR="005B50D0" w:rsidRDefault="005B50D0" w:rsidP="00881902">
      <w:pPr>
        <w:ind w:left="720"/>
        <w:jc w:val="left"/>
      </w:pPr>
      <w:r w:rsidRPr="005B50D0">
        <w:rPr>
          <w:lang w:val="en-GB"/>
        </w:rPr>
        <w:t xml:space="preserve">8.10.1995. </w:t>
      </w:r>
      <w:r w:rsidRPr="005B50D0">
        <w:rPr>
          <w:i/>
          <w:iCs/>
          <w:lang w:val="en-GB"/>
        </w:rPr>
        <w:t>Constitution of the Republic of Uganda</w:t>
      </w:r>
      <w:r>
        <w:rPr>
          <w:lang w:val="en-GB"/>
        </w:rPr>
        <w:t xml:space="preserve">. </w:t>
      </w:r>
      <w:r w:rsidRPr="005B50D0">
        <w:t xml:space="preserve">Saatavilla: </w:t>
      </w:r>
      <w:hyperlink r:id="rId9" w:history="1">
        <w:r w:rsidRPr="009066C6">
          <w:rPr>
            <w:rStyle w:val="Hyperlinkki"/>
          </w:rPr>
          <w:t>https://ulii.org/en/akn/ug/act/statute/1995/constitution/eng@2023-12-31</w:t>
        </w:r>
      </w:hyperlink>
      <w:r>
        <w:t xml:space="preserve"> </w:t>
      </w:r>
      <w:r w:rsidR="00E05B98">
        <w:t>(käyty 1</w:t>
      </w:r>
      <w:r w:rsidR="00806E20">
        <w:t>9</w:t>
      </w:r>
      <w:r w:rsidR="00E05B98">
        <w:t>.10.2026).</w:t>
      </w:r>
    </w:p>
    <w:p w14:paraId="51F6FB40" w14:textId="221DCA3C" w:rsidR="00CA1D58" w:rsidRPr="00CA1D58" w:rsidRDefault="00CA1D58" w:rsidP="00881902">
      <w:pPr>
        <w:ind w:left="720"/>
        <w:jc w:val="left"/>
      </w:pPr>
      <w:r>
        <w:rPr>
          <w:lang w:val="en-GB"/>
        </w:rPr>
        <w:t xml:space="preserve">1.10.1973. </w:t>
      </w:r>
      <w:r w:rsidRPr="00CA1D58">
        <w:rPr>
          <w:i/>
          <w:iCs/>
          <w:lang w:val="en-GB"/>
        </w:rPr>
        <w:t>Customary Marriage (Registration) Act</w:t>
      </w:r>
      <w:r w:rsidR="007856F2">
        <w:rPr>
          <w:i/>
          <w:iCs/>
          <w:lang w:val="en-GB"/>
        </w:rPr>
        <w:t xml:space="preserve">, </w:t>
      </w:r>
      <w:r w:rsidRPr="00CA1D58">
        <w:rPr>
          <w:i/>
          <w:iCs/>
          <w:lang w:val="en-GB"/>
        </w:rPr>
        <w:t>Chapter 143.</w:t>
      </w:r>
      <w:r>
        <w:rPr>
          <w:lang w:val="en-GB"/>
        </w:rPr>
        <w:t xml:space="preserve"> </w:t>
      </w:r>
      <w:r w:rsidRPr="00826DCA">
        <w:t xml:space="preserve">Saatavilla: </w:t>
      </w:r>
      <w:hyperlink r:id="rId10" w:history="1">
        <w:r w:rsidRPr="00CA1D58">
          <w:rPr>
            <w:rStyle w:val="Hyperlinkki"/>
          </w:rPr>
          <w:t>https://ulii.org/en/akn/ug/act/decree/1973/16/eng@2023-12-31</w:t>
        </w:r>
      </w:hyperlink>
      <w:r w:rsidRPr="00CA1D58">
        <w:t xml:space="preserve"> (kä</w:t>
      </w:r>
      <w:r>
        <w:t>yty 13.10.2026).</w:t>
      </w:r>
    </w:p>
    <w:p w14:paraId="42A9147E" w14:textId="6BE429E6" w:rsidR="00E05B98" w:rsidRPr="00E05B98" w:rsidRDefault="00E05B98" w:rsidP="00881902">
      <w:pPr>
        <w:ind w:left="720"/>
        <w:jc w:val="left"/>
      </w:pPr>
      <w:r>
        <w:rPr>
          <w:lang w:val="en-GB"/>
        </w:rPr>
        <w:t xml:space="preserve">1.9.1961. </w:t>
      </w:r>
      <w:r w:rsidRPr="00E05B98">
        <w:rPr>
          <w:i/>
          <w:iCs/>
          <w:lang w:val="en-GB"/>
        </w:rPr>
        <w:t>Hindu Marriage and Divorce Act</w:t>
      </w:r>
      <w:r w:rsidR="007856F2">
        <w:rPr>
          <w:i/>
          <w:iCs/>
          <w:lang w:val="en-GB"/>
        </w:rPr>
        <w:t xml:space="preserve">, </w:t>
      </w:r>
      <w:r>
        <w:rPr>
          <w:i/>
          <w:iCs/>
          <w:lang w:val="en-GB"/>
        </w:rPr>
        <w:t>Chapter 145</w:t>
      </w:r>
      <w:r>
        <w:rPr>
          <w:lang w:val="en-GB"/>
        </w:rPr>
        <w:t xml:space="preserve">. </w:t>
      </w:r>
      <w:r w:rsidRPr="00826DCA">
        <w:t>Saatavilla:</w:t>
      </w:r>
      <w:r>
        <w:t xml:space="preserve"> </w:t>
      </w:r>
      <w:hyperlink r:id="rId11" w:history="1">
        <w:r w:rsidRPr="002A178E">
          <w:rPr>
            <w:rStyle w:val="Hyperlinkki"/>
          </w:rPr>
          <w:t>https://ulii.org/en/akn/ug/act/ord/1961/2/eng@2023-12-31</w:t>
        </w:r>
      </w:hyperlink>
      <w:r>
        <w:t xml:space="preserve"> (käyty 13.10.2026).</w:t>
      </w:r>
    </w:p>
    <w:p w14:paraId="0042F9C4" w14:textId="2B284F0C" w:rsidR="007E469A" w:rsidRPr="007E469A" w:rsidRDefault="007E469A" w:rsidP="00881902">
      <w:pPr>
        <w:ind w:left="720"/>
        <w:jc w:val="left"/>
      </w:pPr>
      <w:r w:rsidRPr="007E469A">
        <w:rPr>
          <w:lang w:val="en-GB"/>
        </w:rPr>
        <w:t xml:space="preserve">15.4.1906. </w:t>
      </w:r>
      <w:r w:rsidRPr="007E469A">
        <w:rPr>
          <w:i/>
          <w:iCs/>
          <w:lang w:val="en-GB"/>
        </w:rPr>
        <w:t>Marriage and Divorce of Mohammedans Act</w:t>
      </w:r>
      <w:r w:rsidR="007856F2">
        <w:rPr>
          <w:i/>
          <w:iCs/>
          <w:lang w:val="en-GB"/>
        </w:rPr>
        <w:t xml:space="preserve">, </w:t>
      </w:r>
      <w:r w:rsidRPr="007E469A">
        <w:rPr>
          <w:i/>
          <w:iCs/>
          <w:lang w:val="en-GB"/>
        </w:rPr>
        <w:t>Chapter 147</w:t>
      </w:r>
      <w:r>
        <w:rPr>
          <w:lang w:val="en-GB"/>
        </w:rPr>
        <w:t xml:space="preserve">. </w:t>
      </w:r>
      <w:r w:rsidRPr="007E469A">
        <w:t xml:space="preserve">Saatavilla: </w:t>
      </w:r>
      <w:hyperlink r:id="rId12" w:history="1">
        <w:r w:rsidRPr="00264A1C">
          <w:rPr>
            <w:rStyle w:val="Hyperlinkki"/>
          </w:rPr>
          <w:t>https://ulii.org/en/akn/ug/act/ord/1906/7/eng@2000-12-31</w:t>
        </w:r>
      </w:hyperlink>
      <w:r>
        <w:t xml:space="preserve"> (käyty 13.10.2026).</w:t>
      </w:r>
    </w:p>
    <w:p w14:paraId="6A6968FA" w14:textId="446D47D1" w:rsidR="007E469A" w:rsidRPr="00806E20" w:rsidRDefault="007E469A" w:rsidP="00881902">
      <w:pPr>
        <w:ind w:left="720"/>
        <w:jc w:val="left"/>
        <w:rPr>
          <w:lang w:val="en-GB"/>
        </w:rPr>
      </w:pPr>
      <w:r>
        <w:t xml:space="preserve">1.10.1904. </w:t>
      </w:r>
      <w:r w:rsidRPr="00806E20">
        <w:rPr>
          <w:i/>
          <w:iCs/>
          <w:lang w:val="en-GB"/>
        </w:rPr>
        <w:t>Divorce Act</w:t>
      </w:r>
      <w:r w:rsidR="007856F2" w:rsidRPr="00806E20">
        <w:rPr>
          <w:i/>
          <w:iCs/>
          <w:lang w:val="en-GB"/>
        </w:rPr>
        <w:t xml:space="preserve">, </w:t>
      </w:r>
      <w:r w:rsidRPr="00806E20">
        <w:rPr>
          <w:i/>
          <w:iCs/>
          <w:lang w:val="en-GB"/>
        </w:rPr>
        <w:t>Chapter 144</w:t>
      </w:r>
      <w:r w:rsidRPr="00806E20">
        <w:rPr>
          <w:lang w:val="en-GB"/>
        </w:rPr>
        <w:t xml:space="preserve">. </w:t>
      </w:r>
      <w:proofErr w:type="spellStart"/>
      <w:r w:rsidRPr="00806E20">
        <w:rPr>
          <w:lang w:val="en-GB"/>
        </w:rPr>
        <w:t>Saatavilla</w:t>
      </w:r>
      <w:proofErr w:type="spellEnd"/>
      <w:r w:rsidRPr="00806E20">
        <w:rPr>
          <w:lang w:val="en-GB"/>
        </w:rPr>
        <w:t xml:space="preserve">: </w:t>
      </w:r>
      <w:hyperlink r:id="rId13" w:history="1">
        <w:r w:rsidRPr="00806E20">
          <w:rPr>
            <w:rStyle w:val="Hyperlinkki"/>
            <w:lang w:val="en-GB"/>
          </w:rPr>
          <w:t>https://ulii.org/en/akn/ug/act/ord/1904/15/eng@2023-12-31</w:t>
        </w:r>
      </w:hyperlink>
      <w:r w:rsidRPr="00806E20">
        <w:rPr>
          <w:lang w:val="en-GB"/>
        </w:rPr>
        <w:t xml:space="preserve"> (</w:t>
      </w:r>
      <w:proofErr w:type="spellStart"/>
      <w:r w:rsidRPr="00806E20">
        <w:rPr>
          <w:lang w:val="en-GB"/>
        </w:rPr>
        <w:t>käyty</w:t>
      </w:r>
      <w:proofErr w:type="spellEnd"/>
      <w:r w:rsidRPr="00806E20">
        <w:rPr>
          <w:lang w:val="en-GB"/>
        </w:rPr>
        <w:t xml:space="preserve"> 13.10.2026).</w:t>
      </w:r>
    </w:p>
    <w:p w14:paraId="7AE50598" w14:textId="2F68E934" w:rsidR="007E469A" w:rsidRPr="00806E20" w:rsidRDefault="007E469A" w:rsidP="00881902">
      <w:pPr>
        <w:ind w:left="720"/>
        <w:jc w:val="left"/>
        <w:rPr>
          <w:lang w:val="en-GB"/>
        </w:rPr>
      </w:pPr>
      <w:r>
        <w:t xml:space="preserve">1.4.1904. </w:t>
      </w:r>
      <w:r w:rsidRPr="00806E20">
        <w:rPr>
          <w:i/>
          <w:iCs/>
          <w:lang w:val="en-GB"/>
        </w:rPr>
        <w:t>Marriage Act</w:t>
      </w:r>
      <w:r w:rsidR="007856F2" w:rsidRPr="00806E20">
        <w:rPr>
          <w:i/>
          <w:iCs/>
          <w:lang w:val="en-GB"/>
        </w:rPr>
        <w:t xml:space="preserve">, </w:t>
      </w:r>
      <w:r w:rsidRPr="00806E20">
        <w:rPr>
          <w:i/>
          <w:iCs/>
          <w:lang w:val="en-GB"/>
        </w:rPr>
        <w:t>Chapter 149</w:t>
      </w:r>
      <w:r w:rsidRPr="00806E20">
        <w:rPr>
          <w:lang w:val="en-GB"/>
        </w:rPr>
        <w:t xml:space="preserve">. </w:t>
      </w:r>
      <w:proofErr w:type="spellStart"/>
      <w:r w:rsidR="00CA1D58" w:rsidRPr="00806E20">
        <w:rPr>
          <w:lang w:val="en-GB"/>
        </w:rPr>
        <w:t>Saatavilla</w:t>
      </w:r>
      <w:proofErr w:type="spellEnd"/>
      <w:r w:rsidR="00CA1D58" w:rsidRPr="00806E20">
        <w:rPr>
          <w:lang w:val="en-GB"/>
        </w:rPr>
        <w:t xml:space="preserve">: </w:t>
      </w:r>
      <w:hyperlink r:id="rId14" w:history="1">
        <w:r w:rsidR="00CA1D58" w:rsidRPr="00806E20">
          <w:rPr>
            <w:rStyle w:val="Hyperlinkki"/>
            <w:lang w:val="en-GB"/>
          </w:rPr>
          <w:t>https://ulii.org/en/akn/ug/act/ord/1902/5/eng@2023-12-31</w:t>
        </w:r>
      </w:hyperlink>
      <w:r w:rsidRPr="00806E20">
        <w:rPr>
          <w:lang w:val="en-GB"/>
        </w:rPr>
        <w:t xml:space="preserve"> </w:t>
      </w:r>
      <w:r w:rsidR="00E05B98" w:rsidRPr="00806E20">
        <w:rPr>
          <w:lang w:val="en-GB"/>
        </w:rPr>
        <w:t>(</w:t>
      </w:r>
      <w:proofErr w:type="spellStart"/>
      <w:r w:rsidR="00E05B98" w:rsidRPr="00806E20">
        <w:rPr>
          <w:lang w:val="en-GB"/>
        </w:rPr>
        <w:t>käyty</w:t>
      </w:r>
      <w:proofErr w:type="spellEnd"/>
      <w:r w:rsidR="00E05B98" w:rsidRPr="00806E20">
        <w:rPr>
          <w:lang w:val="en-GB"/>
        </w:rPr>
        <w:t xml:space="preserve"> 13.10.2026).</w:t>
      </w:r>
    </w:p>
    <w:p w14:paraId="07A27237" w14:textId="501E9C46" w:rsidR="00826DCA" w:rsidRPr="005B50D0" w:rsidRDefault="00826DCA" w:rsidP="008575A7">
      <w:pPr>
        <w:jc w:val="left"/>
        <w:rPr>
          <w:b/>
          <w:bCs/>
        </w:rPr>
      </w:pPr>
      <w:r w:rsidRPr="005B50D0">
        <w:rPr>
          <w:b/>
          <w:bCs/>
        </w:rPr>
        <w:t>Muut lähteet</w:t>
      </w:r>
    </w:p>
    <w:p w14:paraId="4ADB2F9F" w14:textId="5A29D8DD" w:rsidR="009D0AB4" w:rsidRPr="009D0AB4" w:rsidRDefault="009D0AB4" w:rsidP="008575A7">
      <w:pPr>
        <w:jc w:val="left"/>
      </w:pPr>
      <w:proofErr w:type="spellStart"/>
      <w:r w:rsidRPr="007E469A">
        <w:rPr>
          <w:lang w:val="en-GB"/>
        </w:rPr>
        <w:t>Baab</w:t>
      </w:r>
      <w:r w:rsidR="00AC296D">
        <w:rPr>
          <w:lang w:val="en-GB"/>
        </w:rPr>
        <w:t>u</w:t>
      </w:r>
      <w:proofErr w:type="spellEnd"/>
      <w:r w:rsidRPr="007E469A">
        <w:rPr>
          <w:lang w:val="en-GB"/>
        </w:rPr>
        <w:t xml:space="preserve"> </w:t>
      </w:r>
      <w:proofErr w:type="spellStart"/>
      <w:r w:rsidRPr="007E469A">
        <w:rPr>
          <w:lang w:val="en-GB"/>
        </w:rPr>
        <w:t>Awuye</w:t>
      </w:r>
      <w:proofErr w:type="spellEnd"/>
      <w:r w:rsidRPr="007E469A">
        <w:rPr>
          <w:lang w:val="en-GB"/>
        </w:rPr>
        <w:t xml:space="preserve">, Hamisi 2024. </w:t>
      </w:r>
      <w:r w:rsidRPr="009D0AB4">
        <w:rPr>
          <w:i/>
          <w:iCs/>
          <w:lang w:val="en-GB"/>
        </w:rPr>
        <w:t>Customary Law in the Ugandan Legal System</w:t>
      </w:r>
      <w:r w:rsidRPr="009D0AB4">
        <w:rPr>
          <w:lang w:val="en-GB"/>
        </w:rPr>
        <w:t xml:space="preserve">. </w:t>
      </w:r>
      <w:r w:rsidRPr="009D0AB4">
        <w:t>Saatavilla osoitteessa:</w:t>
      </w:r>
      <w:r>
        <w:t xml:space="preserve"> </w:t>
      </w:r>
      <w:hyperlink r:id="rId15" w:history="1">
        <w:r w:rsidRPr="009066C6">
          <w:rPr>
            <w:rStyle w:val="Hyperlinkki"/>
          </w:rPr>
          <w:t>https://www.researchgate.net/publication/385311354_Customary_Law_in_the_Ugandan_Legal_System</w:t>
        </w:r>
      </w:hyperlink>
      <w:r>
        <w:t xml:space="preserve"> (käyty </w:t>
      </w:r>
      <w:r w:rsidR="00806E20">
        <w:t>13</w:t>
      </w:r>
      <w:r>
        <w:t>.10.2026).</w:t>
      </w:r>
    </w:p>
    <w:p w14:paraId="72E3ECF0" w14:textId="56E5DC9E" w:rsidR="007E469A" w:rsidRPr="00CA1D58" w:rsidRDefault="00257B93" w:rsidP="008575A7">
      <w:pPr>
        <w:jc w:val="left"/>
      </w:pPr>
      <w:r w:rsidRPr="00CA1D58">
        <w:rPr>
          <w:lang w:val="sv-SE"/>
        </w:rPr>
        <w:t xml:space="preserve">Landinfo 8.1.2025. </w:t>
      </w:r>
      <w:r w:rsidR="00CA1D58" w:rsidRPr="00CA1D58">
        <w:rPr>
          <w:i/>
          <w:iCs/>
          <w:lang w:val="sv-SE"/>
        </w:rPr>
        <w:t xml:space="preserve">Temanotat. Uganda. ID-register, </w:t>
      </w:r>
      <w:proofErr w:type="spellStart"/>
      <w:r w:rsidR="00CA1D58" w:rsidRPr="00CA1D58">
        <w:rPr>
          <w:i/>
          <w:iCs/>
          <w:lang w:val="sv-SE"/>
        </w:rPr>
        <w:t>identitetsdokumenter</w:t>
      </w:r>
      <w:proofErr w:type="spellEnd"/>
      <w:r w:rsidR="00CA1D58" w:rsidRPr="00CA1D58">
        <w:rPr>
          <w:i/>
          <w:iCs/>
          <w:lang w:val="sv-SE"/>
        </w:rPr>
        <w:t xml:space="preserve"> </w:t>
      </w:r>
      <w:proofErr w:type="spellStart"/>
      <w:r w:rsidR="00CA1D58" w:rsidRPr="00CA1D58">
        <w:rPr>
          <w:i/>
          <w:iCs/>
          <w:lang w:val="sv-SE"/>
        </w:rPr>
        <w:t>og</w:t>
      </w:r>
      <w:proofErr w:type="spellEnd"/>
      <w:r w:rsidR="00CA1D58" w:rsidRPr="00CA1D58">
        <w:rPr>
          <w:i/>
          <w:iCs/>
          <w:lang w:val="sv-SE"/>
        </w:rPr>
        <w:t xml:space="preserve"> pass</w:t>
      </w:r>
      <w:r w:rsidR="00CA1D58">
        <w:rPr>
          <w:lang w:val="sv-SE"/>
        </w:rPr>
        <w:t xml:space="preserve">. </w:t>
      </w:r>
      <w:hyperlink r:id="rId16" w:history="1">
        <w:r w:rsidR="00CA1D58" w:rsidRPr="00CA1D58">
          <w:rPr>
            <w:rStyle w:val="Hyperlinkki"/>
          </w:rPr>
          <w:t>https://landinfo.no/wp-content/uploads/2025/01/Uganda-temanotat-ID-register-identitetsdokumenter-og-pass-08012025.pdf</w:t>
        </w:r>
      </w:hyperlink>
      <w:r w:rsidR="007E469A" w:rsidRPr="00CA1D58">
        <w:t xml:space="preserve"> </w:t>
      </w:r>
      <w:r w:rsidR="00CA1D58" w:rsidRPr="00CA1D58">
        <w:t>(k</w:t>
      </w:r>
      <w:r w:rsidR="00CA1D58">
        <w:t>äyty 13.10.2026).</w:t>
      </w:r>
    </w:p>
    <w:p w14:paraId="68B10469" w14:textId="7165E7EF" w:rsidR="008575A7" w:rsidRDefault="008575A7" w:rsidP="008575A7">
      <w:pPr>
        <w:jc w:val="left"/>
        <w:rPr>
          <w:lang w:val="en-GB"/>
        </w:rPr>
      </w:pPr>
      <w:r w:rsidRPr="00AC296D">
        <w:rPr>
          <w:lang w:val="en-GB"/>
        </w:rPr>
        <w:t xml:space="preserve">Matte, Lydia 11–12/2024. </w:t>
      </w:r>
      <w:r w:rsidRPr="008575A7">
        <w:rPr>
          <w:i/>
          <w:iCs/>
          <w:lang w:val="en-GB"/>
        </w:rPr>
        <w:t>Researching Uganda’s Legal System and Legal Sector</w:t>
      </w:r>
      <w:r>
        <w:rPr>
          <w:lang w:val="en-GB"/>
        </w:rPr>
        <w:t xml:space="preserve">. </w:t>
      </w:r>
      <w:r w:rsidR="00DC46A6" w:rsidRPr="008575A7">
        <w:rPr>
          <w:lang w:val="en-GB"/>
        </w:rPr>
        <w:t>New York University School of Law</w:t>
      </w:r>
      <w:r w:rsidR="00DC46A6">
        <w:rPr>
          <w:lang w:val="en-GB"/>
        </w:rPr>
        <w:t xml:space="preserve"> (</w:t>
      </w:r>
      <w:proofErr w:type="spellStart"/>
      <w:r w:rsidR="00DC46A6">
        <w:rPr>
          <w:lang w:val="en-GB"/>
        </w:rPr>
        <w:t>GlobaLex</w:t>
      </w:r>
      <w:proofErr w:type="spellEnd"/>
      <w:r w:rsidR="00DC46A6">
        <w:rPr>
          <w:lang w:val="en-GB"/>
        </w:rPr>
        <w:t xml:space="preserve">). </w:t>
      </w:r>
      <w:hyperlink r:id="rId17" w:history="1">
        <w:r w:rsidR="00DC46A6" w:rsidRPr="00A60D0C">
          <w:rPr>
            <w:rStyle w:val="Hyperlinkki"/>
            <w:lang w:val="en-GB"/>
          </w:rPr>
          <w:t>https://www.nyulawglobal.org/globalex/uganda1.html</w:t>
        </w:r>
      </w:hyperlink>
      <w:r>
        <w:rPr>
          <w:lang w:val="en-GB"/>
        </w:rPr>
        <w:t xml:space="preserve"> (</w:t>
      </w:r>
      <w:proofErr w:type="spellStart"/>
      <w:r>
        <w:rPr>
          <w:lang w:val="en-GB"/>
        </w:rPr>
        <w:t>käyty</w:t>
      </w:r>
      <w:proofErr w:type="spellEnd"/>
      <w:r>
        <w:rPr>
          <w:lang w:val="en-GB"/>
        </w:rPr>
        <w:t xml:space="preserve"> </w:t>
      </w:r>
      <w:r w:rsidR="00806E20">
        <w:rPr>
          <w:lang w:val="en-GB"/>
        </w:rPr>
        <w:t>13</w:t>
      </w:r>
      <w:r>
        <w:rPr>
          <w:lang w:val="en-GB"/>
        </w:rPr>
        <w:t>.10.2026).</w:t>
      </w:r>
    </w:p>
    <w:p w14:paraId="31349BCD" w14:textId="44563BCB" w:rsidR="002F466F" w:rsidRPr="002F466F" w:rsidRDefault="002F466F" w:rsidP="00EA2005">
      <w:pPr>
        <w:jc w:val="left"/>
      </w:pPr>
      <w:r w:rsidRPr="002F466F">
        <w:rPr>
          <w:lang w:val="en-GB"/>
        </w:rPr>
        <w:t>MCJL (Muslim Centre for Justice and Law</w:t>
      </w:r>
      <w:r w:rsidR="00950B61">
        <w:rPr>
          <w:lang w:val="en-GB"/>
        </w:rPr>
        <w:t>)</w:t>
      </w:r>
      <w:r w:rsidRPr="002F466F">
        <w:rPr>
          <w:lang w:val="en-GB"/>
        </w:rPr>
        <w:t xml:space="preserve"> [</w:t>
      </w:r>
      <w:proofErr w:type="spellStart"/>
      <w:r w:rsidRPr="002F466F">
        <w:rPr>
          <w:lang w:val="en-GB"/>
        </w:rPr>
        <w:t>päiväämätön</w:t>
      </w:r>
      <w:proofErr w:type="spellEnd"/>
      <w:r w:rsidRPr="002F466F">
        <w:rPr>
          <w:lang w:val="en-GB"/>
        </w:rPr>
        <w:t xml:space="preserve">]. </w:t>
      </w:r>
      <w:r w:rsidRPr="00950B61">
        <w:rPr>
          <w:i/>
          <w:iCs/>
          <w:lang w:val="en-GB"/>
        </w:rPr>
        <w:t>Sharia (</w:t>
      </w:r>
      <w:proofErr w:type="spellStart"/>
      <w:r w:rsidRPr="00950B61">
        <w:rPr>
          <w:i/>
          <w:iCs/>
          <w:lang w:val="en-GB"/>
        </w:rPr>
        <w:t>Qadhis</w:t>
      </w:r>
      <w:proofErr w:type="spellEnd"/>
      <w:r w:rsidRPr="00950B61">
        <w:rPr>
          <w:i/>
          <w:iCs/>
          <w:lang w:val="en-GB"/>
        </w:rPr>
        <w:t xml:space="preserve">) Courts Decisions Are Legal </w:t>
      </w:r>
      <w:proofErr w:type="gramStart"/>
      <w:r w:rsidRPr="00950B61">
        <w:rPr>
          <w:i/>
          <w:iCs/>
          <w:lang w:val="en-GB"/>
        </w:rPr>
        <w:t>And</w:t>
      </w:r>
      <w:proofErr w:type="gramEnd"/>
      <w:r w:rsidRPr="00950B61">
        <w:rPr>
          <w:i/>
          <w:iCs/>
          <w:lang w:val="en-GB"/>
        </w:rPr>
        <w:t xml:space="preserve"> Binding</w:t>
      </w:r>
      <w:r>
        <w:rPr>
          <w:lang w:val="en-GB"/>
        </w:rPr>
        <w:t xml:space="preserve">. </w:t>
      </w:r>
      <w:hyperlink r:id="rId18" w:history="1">
        <w:r w:rsidRPr="002F466F">
          <w:rPr>
            <w:rStyle w:val="Hyperlinkki"/>
          </w:rPr>
          <w:t>https://mcjl.ug/articles/sharia-qadhis-courts-decisions-are-legal-and-binding/</w:t>
        </w:r>
      </w:hyperlink>
      <w:r w:rsidRPr="002F466F">
        <w:t xml:space="preserve"> (kä</w:t>
      </w:r>
      <w:r>
        <w:t>yty 14.10.2026).</w:t>
      </w:r>
    </w:p>
    <w:p w14:paraId="11E92589" w14:textId="6D7FADF0" w:rsidR="00BF1870" w:rsidRPr="00EA2005" w:rsidRDefault="00BF1870" w:rsidP="00950B61">
      <w:pPr>
        <w:jc w:val="left"/>
      </w:pPr>
      <w:proofErr w:type="spellStart"/>
      <w:r w:rsidRPr="00DE51BF">
        <w:rPr>
          <w:lang w:val="en-GB"/>
        </w:rPr>
        <w:t>Oloka</w:t>
      </w:r>
      <w:proofErr w:type="spellEnd"/>
      <w:r w:rsidRPr="00DE51BF">
        <w:rPr>
          <w:lang w:val="en-GB"/>
        </w:rPr>
        <w:t xml:space="preserve">-Onyango, Joe 25.11.2015. </w:t>
      </w:r>
      <w:r w:rsidRPr="00EA2005">
        <w:rPr>
          <w:i/>
          <w:iCs/>
          <w:lang w:val="en-GB"/>
        </w:rPr>
        <w:t>An Overview of the Legal System in Uganda</w:t>
      </w:r>
      <w:r w:rsidRPr="00EA2005">
        <w:rPr>
          <w:lang w:val="en-GB"/>
        </w:rPr>
        <w:t>.</w:t>
      </w:r>
      <w:r>
        <w:rPr>
          <w:lang w:val="en-GB"/>
        </w:rPr>
        <w:t xml:space="preserve"> </w:t>
      </w:r>
      <w:r w:rsidRPr="00EA2005">
        <w:t>Saatavilla</w:t>
      </w:r>
      <w:r>
        <w:t>:</w:t>
      </w:r>
      <w:r w:rsidR="00950B61">
        <w:t xml:space="preserve"> </w:t>
      </w:r>
      <w:hyperlink r:id="rId19" w:history="1">
        <w:r w:rsidR="00950B61" w:rsidRPr="00CB0AC5">
          <w:rPr>
            <w:rStyle w:val="Hyperlinkki"/>
          </w:rPr>
          <w:t>https://papers.ssrn.com/sol3/Delivery.cfm/SSRN_ID3617283_code704876.pdf?abstractid=3617283&amp;mirid=1</w:t>
        </w:r>
      </w:hyperlink>
      <w:r w:rsidR="00950B61">
        <w:t xml:space="preserve"> </w:t>
      </w:r>
      <w:r w:rsidRPr="00EA2005">
        <w:t>[</w:t>
      </w:r>
      <w:r>
        <w:t>verkkoalustalla</w:t>
      </w:r>
      <w:r w:rsidR="00950B61">
        <w:t xml:space="preserve"> (</w:t>
      </w:r>
      <w:hyperlink r:id="rId20" w:history="1">
        <w:r w:rsidR="00950B61" w:rsidRPr="00950B61">
          <w:rPr>
            <w:rStyle w:val="Hyperlinkki"/>
          </w:rPr>
          <w:t>linkki</w:t>
        </w:r>
      </w:hyperlink>
      <w:r w:rsidR="00950B61">
        <w:t>)</w:t>
      </w:r>
      <w:r w:rsidRPr="00EA2005">
        <w:t xml:space="preserve"> </w:t>
      </w:r>
      <w:r>
        <w:t xml:space="preserve">artikkelin </w:t>
      </w:r>
      <w:r w:rsidRPr="00EA2005">
        <w:t>julkaisupäivä</w:t>
      </w:r>
      <w:r>
        <w:t>ksi merkitty</w:t>
      </w:r>
      <w:r w:rsidRPr="00EA2005">
        <w:t xml:space="preserve"> 2</w:t>
      </w:r>
      <w:r>
        <w:t xml:space="preserve">.6.2020] (käyty </w:t>
      </w:r>
      <w:r w:rsidR="00806E20">
        <w:t>1</w:t>
      </w:r>
      <w:r>
        <w:t>9.10.2026).</w:t>
      </w:r>
    </w:p>
    <w:p w14:paraId="6DE9CB47" w14:textId="7C079151" w:rsidR="00CE2542" w:rsidRPr="00037350" w:rsidRDefault="00CE2542" w:rsidP="00037350">
      <w:pPr>
        <w:jc w:val="left"/>
      </w:pPr>
      <w:r>
        <w:rPr>
          <w:lang w:val="en-GB"/>
        </w:rPr>
        <w:t xml:space="preserve">The Parliament of the Republic of Uganda </w:t>
      </w:r>
      <w:r w:rsidR="00037350">
        <w:rPr>
          <w:lang w:val="en-GB"/>
        </w:rPr>
        <w:t xml:space="preserve">27.2.2026. </w:t>
      </w:r>
      <w:r w:rsidR="00037350" w:rsidRPr="00037350">
        <w:rPr>
          <w:i/>
          <w:iCs/>
          <w:lang w:val="en-GB"/>
        </w:rPr>
        <w:t xml:space="preserve">The </w:t>
      </w:r>
      <w:proofErr w:type="spellStart"/>
      <w:r w:rsidR="00037350" w:rsidRPr="00037350">
        <w:rPr>
          <w:i/>
          <w:iCs/>
          <w:lang w:val="en-GB"/>
        </w:rPr>
        <w:t>Qadhis</w:t>
      </w:r>
      <w:proofErr w:type="spellEnd"/>
      <w:r w:rsidR="00037350" w:rsidRPr="00037350">
        <w:rPr>
          <w:i/>
          <w:iCs/>
          <w:lang w:val="en-GB"/>
        </w:rPr>
        <w:t xml:space="preserve"> Courts Bill, 2026</w:t>
      </w:r>
      <w:r w:rsidR="00037350">
        <w:rPr>
          <w:lang w:val="en-GB"/>
        </w:rPr>
        <w:t xml:space="preserve">. UPPC / </w:t>
      </w:r>
      <w:r w:rsidR="00037350" w:rsidRPr="00037350">
        <w:rPr>
          <w:lang w:val="en-GB"/>
        </w:rPr>
        <w:t>The Uganda Gazette No. 22, Volume CXIX (Bills Supplement N</w:t>
      </w:r>
      <w:r w:rsidR="00037350">
        <w:rPr>
          <w:lang w:val="en-GB"/>
        </w:rPr>
        <w:t xml:space="preserve">o. 1). </w:t>
      </w:r>
      <w:r w:rsidR="00037350" w:rsidRPr="00037350">
        <w:t xml:space="preserve">Saatavilla osoitteessa: </w:t>
      </w:r>
      <w:hyperlink r:id="rId21" w:history="1">
        <w:r w:rsidR="00037350" w:rsidRPr="005924D0">
          <w:rPr>
            <w:rStyle w:val="Hyperlinkki"/>
          </w:rPr>
          <w:t>https://sihanet.org/wp-content/uploads/2026/04/Qadhis-Courts-Bill-2026.pdf</w:t>
        </w:r>
      </w:hyperlink>
      <w:r w:rsidR="00037350">
        <w:t xml:space="preserve"> (käyty 14.10.2026).</w:t>
      </w:r>
    </w:p>
    <w:p w14:paraId="5C1284C3" w14:textId="66C74648" w:rsidR="00DE51BF" w:rsidRPr="00806E20" w:rsidRDefault="00CE2542" w:rsidP="00EA2005">
      <w:pPr>
        <w:jc w:val="left"/>
      </w:pPr>
      <w:r>
        <w:rPr>
          <w:lang w:val="en-GB"/>
        </w:rPr>
        <w:t xml:space="preserve">The </w:t>
      </w:r>
      <w:r w:rsidR="00DE51BF">
        <w:rPr>
          <w:lang w:val="en-GB"/>
        </w:rPr>
        <w:t xml:space="preserve">Republic of Uganda / </w:t>
      </w:r>
      <w:r w:rsidR="00DE51BF" w:rsidRPr="00DE51BF">
        <w:rPr>
          <w:lang w:val="en-GB"/>
        </w:rPr>
        <w:t>Ministry of Gender, Labour a</w:t>
      </w:r>
      <w:r w:rsidR="00DE51BF">
        <w:rPr>
          <w:lang w:val="en-GB"/>
        </w:rPr>
        <w:t xml:space="preserve">nd Social Development 8/2020. </w:t>
      </w:r>
      <w:r w:rsidR="00DE51BF">
        <w:rPr>
          <w:i/>
          <w:iCs/>
          <w:lang w:val="en-GB"/>
        </w:rPr>
        <w:t>Handbook for Probation and Social Welfare Officers</w:t>
      </w:r>
      <w:r w:rsidR="00DE51BF">
        <w:rPr>
          <w:lang w:val="en-GB"/>
        </w:rPr>
        <w:t xml:space="preserve">. </w:t>
      </w:r>
      <w:r w:rsidR="00DE51BF" w:rsidRPr="00806E20">
        <w:t xml:space="preserve">Saatavilla: </w:t>
      </w:r>
      <w:hyperlink r:id="rId22" w:history="1">
        <w:r w:rsidR="00DE51BF" w:rsidRPr="00806E20">
          <w:rPr>
            <w:rStyle w:val="Hyperlinkki"/>
          </w:rPr>
          <w:t>https://www.scribd.com/document/985193330/National-Handbook-for-PSWO-in-Uganda-20</w:t>
        </w:r>
      </w:hyperlink>
      <w:r w:rsidR="00DE51BF" w:rsidRPr="00806E20">
        <w:t xml:space="preserve"> (käyty 9.10.2026).</w:t>
      </w:r>
    </w:p>
    <w:p w14:paraId="2ABEFC76" w14:textId="77777777" w:rsidR="00082DFE" w:rsidRPr="001D5CAA" w:rsidRDefault="000324FE" w:rsidP="00082DFE">
      <w:pPr>
        <w:pStyle w:val="LeiptekstiMigri"/>
        <w:ind w:left="0"/>
        <w:rPr>
          <w:lang w:val="en-GB"/>
        </w:rPr>
      </w:pPr>
      <w:r>
        <w:rPr>
          <w:b/>
        </w:rPr>
        <w:pict w14:anchorId="62E847C0">
          <v:rect id="_x0000_i1028" style="width:0;height:1.5pt" o:hralign="center" o:hrstd="t" o:hr="t" fillcolor="#a0a0a0" stroked="f"/>
        </w:pict>
      </w:r>
    </w:p>
    <w:p w14:paraId="7BE81201" w14:textId="77777777" w:rsidR="00082DFE" w:rsidRDefault="001D63F6" w:rsidP="00810134">
      <w:pPr>
        <w:pStyle w:val="Numeroimatonotsikko"/>
      </w:pPr>
      <w:r>
        <w:t>Tietoja vastauksesta</w:t>
      </w:r>
    </w:p>
    <w:p w14:paraId="1107BA16"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707A8C12" w14:textId="77777777" w:rsidR="001D63F6" w:rsidRPr="00BC367A" w:rsidRDefault="001D63F6" w:rsidP="00810134">
      <w:pPr>
        <w:pStyle w:val="Numeroimatonotsikko"/>
        <w:rPr>
          <w:lang w:val="en-GB"/>
        </w:rPr>
      </w:pPr>
      <w:r w:rsidRPr="00BC367A">
        <w:rPr>
          <w:lang w:val="en-GB"/>
        </w:rPr>
        <w:t>Information on the response</w:t>
      </w:r>
    </w:p>
    <w:p w14:paraId="285C8394" w14:textId="77777777" w:rsidR="00A35BCB" w:rsidRPr="00A35BCB" w:rsidRDefault="00A35BCB" w:rsidP="00A35BCB">
      <w:pPr>
        <w:rPr>
          <w:lang w:val="en-GB"/>
        </w:rPr>
      </w:pPr>
      <w:r w:rsidRPr="00A35BCB">
        <w:rPr>
          <w:lang w:val="en-GB"/>
        </w:rPr>
        <w:t xml:space="preserve">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w:t>
      </w:r>
      <w:r w:rsidRPr="00A35BCB">
        <w:rPr>
          <w:lang w:val="en-GB"/>
        </w:rPr>
        <w:lastRenderedPageBreak/>
        <w:t>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0030941E" w14:textId="77777777" w:rsidR="00B112B8" w:rsidRPr="00A35BCB" w:rsidRDefault="00B112B8" w:rsidP="00A35BCB">
      <w:pPr>
        <w:rPr>
          <w:lang w:val="en-GB"/>
        </w:rPr>
      </w:pPr>
    </w:p>
    <w:sectPr w:rsidR="00B112B8" w:rsidRPr="00A35BCB" w:rsidSect="00072438">
      <w:headerReference w:type="default" r:id="rId23"/>
      <w:headerReference w:type="first" r:id="rId24"/>
      <w:footerReference w:type="first" r:id="rId25"/>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EBE83CF" w14:textId="77777777" w:rsidR="00987873" w:rsidRDefault="00987873" w:rsidP="007E0069">
      <w:pPr>
        <w:spacing w:after="0" w:line="240" w:lineRule="auto"/>
      </w:pPr>
      <w:r>
        <w:separator/>
      </w:r>
    </w:p>
  </w:endnote>
  <w:endnote w:type="continuationSeparator" w:id="0">
    <w:p w14:paraId="461EDB63" w14:textId="77777777" w:rsidR="00987873" w:rsidRDefault="00987873"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7987F"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39101115" w14:textId="77777777" w:rsidTr="00483E37">
      <w:trPr>
        <w:trHeight w:val="189"/>
      </w:trPr>
      <w:tc>
        <w:tcPr>
          <w:tcW w:w="1560" w:type="dxa"/>
        </w:tcPr>
        <w:p w14:paraId="44320EA9" w14:textId="77777777" w:rsidR="004D76E3" w:rsidRPr="00A83D54" w:rsidRDefault="004D76E3" w:rsidP="00337E76">
          <w:pPr>
            <w:pStyle w:val="Alatunniste"/>
            <w:rPr>
              <w:sz w:val="14"/>
              <w:szCs w:val="14"/>
            </w:rPr>
          </w:pPr>
        </w:p>
      </w:tc>
      <w:tc>
        <w:tcPr>
          <w:tcW w:w="2551" w:type="dxa"/>
        </w:tcPr>
        <w:p w14:paraId="4F695105" w14:textId="77777777" w:rsidR="004D76E3" w:rsidRPr="00A83D54" w:rsidRDefault="004D76E3" w:rsidP="00337E76">
          <w:pPr>
            <w:pStyle w:val="Alatunniste"/>
            <w:rPr>
              <w:sz w:val="14"/>
              <w:szCs w:val="14"/>
            </w:rPr>
          </w:pPr>
        </w:p>
      </w:tc>
      <w:tc>
        <w:tcPr>
          <w:tcW w:w="2552" w:type="dxa"/>
        </w:tcPr>
        <w:p w14:paraId="16560EAD" w14:textId="77777777" w:rsidR="004D76E3" w:rsidRPr="00A83D54" w:rsidRDefault="004D76E3" w:rsidP="00337E76">
          <w:pPr>
            <w:pStyle w:val="Alatunniste"/>
            <w:rPr>
              <w:sz w:val="14"/>
              <w:szCs w:val="14"/>
            </w:rPr>
          </w:pPr>
        </w:p>
      </w:tc>
      <w:tc>
        <w:tcPr>
          <w:tcW w:w="2830" w:type="dxa"/>
        </w:tcPr>
        <w:p w14:paraId="7E7DBEDD" w14:textId="77777777" w:rsidR="004D76E3" w:rsidRPr="00A83D54" w:rsidRDefault="004D76E3" w:rsidP="00337E76">
          <w:pPr>
            <w:pStyle w:val="Alatunniste"/>
            <w:rPr>
              <w:sz w:val="14"/>
              <w:szCs w:val="14"/>
            </w:rPr>
          </w:pPr>
        </w:p>
      </w:tc>
    </w:tr>
    <w:tr w:rsidR="004D76E3" w:rsidRPr="00A83D54" w14:paraId="5699D7F5" w14:textId="77777777" w:rsidTr="00483E37">
      <w:trPr>
        <w:trHeight w:val="189"/>
      </w:trPr>
      <w:tc>
        <w:tcPr>
          <w:tcW w:w="1560" w:type="dxa"/>
        </w:tcPr>
        <w:p w14:paraId="386C2294" w14:textId="77777777" w:rsidR="004D76E3" w:rsidRPr="00A83D54" w:rsidRDefault="004D76E3" w:rsidP="00337E76">
          <w:pPr>
            <w:pStyle w:val="Alatunniste"/>
            <w:rPr>
              <w:sz w:val="14"/>
              <w:szCs w:val="14"/>
            </w:rPr>
          </w:pPr>
        </w:p>
      </w:tc>
      <w:tc>
        <w:tcPr>
          <w:tcW w:w="2551" w:type="dxa"/>
        </w:tcPr>
        <w:p w14:paraId="27775A57" w14:textId="77777777" w:rsidR="004D76E3" w:rsidRPr="00A83D54" w:rsidRDefault="004D76E3" w:rsidP="00337E76">
          <w:pPr>
            <w:pStyle w:val="Alatunniste"/>
            <w:rPr>
              <w:sz w:val="14"/>
              <w:szCs w:val="14"/>
            </w:rPr>
          </w:pPr>
        </w:p>
      </w:tc>
      <w:tc>
        <w:tcPr>
          <w:tcW w:w="2552" w:type="dxa"/>
        </w:tcPr>
        <w:p w14:paraId="28D17587" w14:textId="77777777" w:rsidR="004D76E3" w:rsidRPr="00A83D54" w:rsidRDefault="004D76E3" w:rsidP="00337E76">
          <w:pPr>
            <w:pStyle w:val="Alatunniste"/>
            <w:rPr>
              <w:sz w:val="14"/>
              <w:szCs w:val="14"/>
            </w:rPr>
          </w:pPr>
        </w:p>
      </w:tc>
      <w:tc>
        <w:tcPr>
          <w:tcW w:w="2830" w:type="dxa"/>
        </w:tcPr>
        <w:p w14:paraId="06967F2F" w14:textId="77777777" w:rsidR="004D76E3" w:rsidRPr="00A83D54" w:rsidRDefault="004D76E3" w:rsidP="00337E76">
          <w:pPr>
            <w:pStyle w:val="Alatunniste"/>
            <w:rPr>
              <w:sz w:val="14"/>
              <w:szCs w:val="14"/>
            </w:rPr>
          </w:pPr>
        </w:p>
      </w:tc>
    </w:tr>
    <w:tr w:rsidR="004D76E3" w:rsidRPr="00A83D54" w14:paraId="7329DC83" w14:textId="77777777" w:rsidTr="00483E37">
      <w:trPr>
        <w:trHeight w:val="189"/>
      </w:trPr>
      <w:tc>
        <w:tcPr>
          <w:tcW w:w="1560" w:type="dxa"/>
        </w:tcPr>
        <w:p w14:paraId="66FEC072" w14:textId="77777777" w:rsidR="004D76E3" w:rsidRPr="00A83D54" w:rsidRDefault="004D76E3" w:rsidP="00337E76">
          <w:pPr>
            <w:pStyle w:val="Alatunniste"/>
            <w:rPr>
              <w:sz w:val="14"/>
              <w:szCs w:val="14"/>
            </w:rPr>
          </w:pPr>
        </w:p>
      </w:tc>
      <w:tc>
        <w:tcPr>
          <w:tcW w:w="2551" w:type="dxa"/>
        </w:tcPr>
        <w:p w14:paraId="5629CB93" w14:textId="77777777" w:rsidR="004D76E3" w:rsidRPr="00A83D54" w:rsidRDefault="004D76E3" w:rsidP="00337E76">
          <w:pPr>
            <w:pStyle w:val="Alatunniste"/>
            <w:rPr>
              <w:sz w:val="14"/>
              <w:szCs w:val="14"/>
            </w:rPr>
          </w:pPr>
        </w:p>
      </w:tc>
      <w:tc>
        <w:tcPr>
          <w:tcW w:w="2552" w:type="dxa"/>
        </w:tcPr>
        <w:p w14:paraId="1C73B167" w14:textId="77777777" w:rsidR="004D76E3" w:rsidRPr="00A83D54" w:rsidRDefault="004D76E3" w:rsidP="00337E76">
          <w:pPr>
            <w:pStyle w:val="Alatunniste"/>
            <w:rPr>
              <w:sz w:val="14"/>
              <w:szCs w:val="14"/>
            </w:rPr>
          </w:pPr>
        </w:p>
      </w:tc>
      <w:tc>
        <w:tcPr>
          <w:tcW w:w="2830" w:type="dxa"/>
        </w:tcPr>
        <w:p w14:paraId="1D697E95" w14:textId="77777777" w:rsidR="004D76E3" w:rsidRPr="00A83D54" w:rsidRDefault="004D76E3" w:rsidP="00337E76">
          <w:pPr>
            <w:pStyle w:val="Alatunniste"/>
            <w:rPr>
              <w:sz w:val="14"/>
              <w:szCs w:val="14"/>
            </w:rPr>
          </w:pPr>
        </w:p>
      </w:tc>
    </w:tr>
  </w:tbl>
  <w:p w14:paraId="27FD8B3F"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737060F6" wp14:editId="3944B64D">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44D3BAE4"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DA9DB1" w14:textId="77777777" w:rsidR="00987873" w:rsidRDefault="00987873" w:rsidP="007E0069">
      <w:pPr>
        <w:spacing w:after="0" w:line="240" w:lineRule="auto"/>
      </w:pPr>
      <w:r>
        <w:separator/>
      </w:r>
    </w:p>
  </w:footnote>
  <w:footnote w:type="continuationSeparator" w:id="0">
    <w:p w14:paraId="33A9CAAE" w14:textId="77777777" w:rsidR="00987873" w:rsidRDefault="00987873" w:rsidP="007E0069">
      <w:pPr>
        <w:spacing w:after="0" w:line="240" w:lineRule="auto"/>
      </w:pPr>
      <w:r>
        <w:continuationSeparator/>
      </w:r>
    </w:p>
  </w:footnote>
  <w:footnote w:id="1">
    <w:p w14:paraId="71089BE9" w14:textId="19A40FA1" w:rsidR="005613D3" w:rsidRPr="005613D3" w:rsidRDefault="005613D3">
      <w:pPr>
        <w:pStyle w:val="Alaviitteenteksti"/>
      </w:pPr>
      <w:r>
        <w:rPr>
          <w:rStyle w:val="Alaviitteenviite"/>
        </w:rPr>
        <w:footnoteRef/>
      </w:r>
      <w:r w:rsidRPr="005613D3">
        <w:t xml:space="preserve"> </w:t>
      </w:r>
      <w:proofErr w:type="spellStart"/>
      <w:r w:rsidRPr="005613D3">
        <w:t>Matte</w:t>
      </w:r>
      <w:proofErr w:type="spellEnd"/>
      <w:r w:rsidRPr="005613D3">
        <w:t xml:space="preserve"> 11–12/2024</w:t>
      </w:r>
      <w:r>
        <w:t xml:space="preserve">; </w:t>
      </w:r>
      <w:proofErr w:type="spellStart"/>
      <w:r w:rsidRPr="005613D3">
        <w:t>Oloka-On</w:t>
      </w:r>
      <w:r>
        <w:t>yango</w:t>
      </w:r>
      <w:proofErr w:type="spellEnd"/>
      <w:r>
        <w:t xml:space="preserve"> 25.11.2015, s. 2–3.</w:t>
      </w:r>
    </w:p>
  </w:footnote>
  <w:footnote w:id="2">
    <w:p w14:paraId="75A19B4A" w14:textId="77777777" w:rsidR="00AC296D" w:rsidRPr="0013545D" w:rsidRDefault="00AC296D" w:rsidP="00AC296D">
      <w:pPr>
        <w:pStyle w:val="Alaviitteenteksti"/>
      </w:pPr>
      <w:r>
        <w:rPr>
          <w:rStyle w:val="Alaviitteenviite"/>
        </w:rPr>
        <w:footnoteRef/>
      </w:r>
      <w:r w:rsidRPr="0013545D">
        <w:t xml:space="preserve"> </w:t>
      </w:r>
      <w:proofErr w:type="spellStart"/>
      <w:r w:rsidRPr="0013545D">
        <w:t>Matte</w:t>
      </w:r>
      <w:proofErr w:type="spellEnd"/>
      <w:r w:rsidRPr="0013545D">
        <w:t xml:space="preserve"> 11–12/2024.</w:t>
      </w:r>
    </w:p>
  </w:footnote>
  <w:footnote w:id="3">
    <w:p w14:paraId="5CA9B9EF" w14:textId="191F43D0" w:rsidR="00473E28" w:rsidRPr="005613D3" w:rsidRDefault="00473E28">
      <w:pPr>
        <w:pStyle w:val="Alaviitteenteksti"/>
      </w:pPr>
      <w:r>
        <w:rPr>
          <w:rStyle w:val="Alaviitteenviite"/>
        </w:rPr>
        <w:footnoteRef/>
      </w:r>
      <w:r w:rsidRPr="005613D3">
        <w:t xml:space="preserve"> </w:t>
      </w:r>
      <w:proofErr w:type="spellStart"/>
      <w:r w:rsidR="009D0AB4" w:rsidRPr="005613D3">
        <w:t>Baabu</w:t>
      </w:r>
      <w:proofErr w:type="spellEnd"/>
      <w:r w:rsidR="009D0AB4" w:rsidRPr="005613D3">
        <w:t xml:space="preserve"> </w:t>
      </w:r>
      <w:proofErr w:type="spellStart"/>
      <w:r w:rsidR="009D0AB4" w:rsidRPr="005613D3">
        <w:t>Awuye</w:t>
      </w:r>
      <w:proofErr w:type="spellEnd"/>
      <w:r w:rsidR="009D0AB4" w:rsidRPr="005613D3">
        <w:t xml:space="preserve"> 2024, </w:t>
      </w:r>
      <w:r w:rsidRPr="005613D3">
        <w:t>s. 4–7.</w:t>
      </w:r>
    </w:p>
  </w:footnote>
  <w:footnote w:id="4">
    <w:p w14:paraId="3CCA0D5E" w14:textId="5994624A" w:rsidR="00473E28" w:rsidRPr="004B258A" w:rsidRDefault="00473E28">
      <w:pPr>
        <w:pStyle w:val="Alaviitteenteksti"/>
        <w:rPr>
          <w:lang w:val="en-GB"/>
        </w:rPr>
      </w:pPr>
      <w:r>
        <w:rPr>
          <w:rStyle w:val="Alaviitteenviite"/>
        </w:rPr>
        <w:footnoteRef/>
      </w:r>
      <w:r w:rsidR="005B50D0">
        <w:t xml:space="preserve"> Ugandan perustuslain (1995) mukaisesti, </w:t>
      </w:r>
      <w:r w:rsidR="009D0AB4">
        <w:t xml:space="preserve">”jos jokin muu laki tai tapa on ristiriidassa </w:t>
      </w:r>
      <w:r w:rsidR="005B50D0">
        <w:t xml:space="preserve">perustuslain säädösten kanssa, perustuslaki on ensisijainen ja kyseinen muu laki tai tapa on ristiriidan osalta mitätön”. </w:t>
      </w:r>
      <w:r w:rsidR="00BC1590">
        <w:rPr>
          <w:lang w:val="en-GB"/>
        </w:rPr>
        <w:t>The Republic of Uganda</w:t>
      </w:r>
      <w:r w:rsidRPr="004B258A">
        <w:rPr>
          <w:lang w:val="en-GB"/>
        </w:rPr>
        <w:t xml:space="preserve"> </w:t>
      </w:r>
      <w:r w:rsidR="00393102" w:rsidRPr="004B258A">
        <w:rPr>
          <w:lang w:val="en-GB"/>
        </w:rPr>
        <w:t>8.10.</w:t>
      </w:r>
      <w:r w:rsidR="005B50D0" w:rsidRPr="004B258A">
        <w:rPr>
          <w:lang w:val="en-GB"/>
        </w:rPr>
        <w:t>1995 § 2 (2).</w:t>
      </w:r>
    </w:p>
  </w:footnote>
  <w:footnote w:id="5">
    <w:p w14:paraId="69F9C29E" w14:textId="105DA99C" w:rsidR="008575A7" w:rsidRPr="008575A7" w:rsidRDefault="008575A7">
      <w:pPr>
        <w:pStyle w:val="Alaviitteenteksti"/>
        <w:rPr>
          <w:lang w:val="en-GB"/>
        </w:rPr>
      </w:pPr>
      <w:r>
        <w:rPr>
          <w:rStyle w:val="Alaviitteenviite"/>
        </w:rPr>
        <w:footnoteRef/>
      </w:r>
      <w:r w:rsidRPr="008575A7">
        <w:rPr>
          <w:lang w:val="en-GB"/>
        </w:rPr>
        <w:t xml:space="preserve"> </w:t>
      </w:r>
      <w:r>
        <w:rPr>
          <w:lang w:val="en-GB"/>
        </w:rPr>
        <w:t>Matte 11–12/2024</w:t>
      </w:r>
      <w:r w:rsidR="00EA2005">
        <w:rPr>
          <w:lang w:val="en-GB"/>
        </w:rPr>
        <w:t xml:space="preserve">; </w:t>
      </w:r>
      <w:proofErr w:type="spellStart"/>
      <w:r w:rsidR="00EA2005" w:rsidRPr="0013545D">
        <w:rPr>
          <w:lang w:val="en-GB"/>
        </w:rPr>
        <w:t>Oloka</w:t>
      </w:r>
      <w:proofErr w:type="spellEnd"/>
      <w:r w:rsidR="00EA2005" w:rsidRPr="0013545D">
        <w:rPr>
          <w:lang w:val="en-GB"/>
        </w:rPr>
        <w:t>-Onyango 25.11.2015, s. 5.</w:t>
      </w:r>
    </w:p>
  </w:footnote>
  <w:footnote w:id="6">
    <w:p w14:paraId="24AB9A48" w14:textId="6620A3C6" w:rsidR="00124A90" w:rsidRPr="00BC1590" w:rsidRDefault="00124A90">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8.10.1995.</w:t>
      </w:r>
    </w:p>
  </w:footnote>
  <w:footnote w:id="7">
    <w:p w14:paraId="3A0E8ADA" w14:textId="307C6A48" w:rsidR="00124A90" w:rsidRPr="00BC1590" w:rsidRDefault="00124A90">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w:t>
      </w:r>
    </w:p>
  </w:footnote>
  <w:footnote w:id="8">
    <w:p w14:paraId="6F56A436" w14:textId="4C99C055" w:rsidR="00E90591" w:rsidRPr="00BC1590" w:rsidRDefault="00E90591">
      <w:pPr>
        <w:pStyle w:val="Alaviitteenteksti"/>
        <w:rPr>
          <w:lang w:val="en-GB"/>
        </w:rPr>
      </w:pPr>
      <w:r>
        <w:rPr>
          <w:rStyle w:val="Alaviitteenviite"/>
        </w:rPr>
        <w:footnoteRef/>
      </w:r>
      <w:r w:rsidRPr="00BC1590">
        <w:rPr>
          <w:lang w:val="en-GB"/>
        </w:rPr>
        <w:t xml:space="preserve"> </w:t>
      </w:r>
      <w:r w:rsidR="00D07A71">
        <w:rPr>
          <w:lang w:val="en-GB"/>
        </w:rPr>
        <w:t xml:space="preserve">The Republic of Uganda </w:t>
      </w:r>
      <w:r w:rsidR="00D07A71" w:rsidRPr="009A796E">
        <w:rPr>
          <w:lang w:val="en-GB"/>
        </w:rPr>
        <w:t>1.4.1904.</w:t>
      </w:r>
    </w:p>
  </w:footnote>
  <w:footnote w:id="9">
    <w:p w14:paraId="3844B872" w14:textId="4AFAE6B4" w:rsidR="00E90591" w:rsidRPr="00BC1590" w:rsidRDefault="00E9059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00F336FB" w:rsidRPr="00BC1590">
        <w:rPr>
          <w:lang w:val="en-GB"/>
        </w:rPr>
        <w:t xml:space="preserve"> 1.10.1904.</w:t>
      </w:r>
    </w:p>
  </w:footnote>
  <w:footnote w:id="10">
    <w:p w14:paraId="0B505E47" w14:textId="10EFE03B" w:rsidR="00E90591" w:rsidRPr="00BC1590" w:rsidRDefault="00E9059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15.4.1906.</w:t>
      </w:r>
    </w:p>
  </w:footnote>
  <w:footnote w:id="11">
    <w:p w14:paraId="61F8CA9C" w14:textId="0CC46905" w:rsidR="00E90591" w:rsidRPr="00BC1590" w:rsidRDefault="00E9059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1.9.1961.</w:t>
      </w:r>
    </w:p>
  </w:footnote>
  <w:footnote w:id="12">
    <w:p w14:paraId="4F8C484C" w14:textId="0F4ADB5F" w:rsidR="00E90591" w:rsidRPr="00BC1590" w:rsidRDefault="00E9059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1.10.1973.</w:t>
      </w:r>
    </w:p>
  </w:footnote>
  <w:footnote w:id="13">
    <w:p w14:paraId="08B03B08" w14:textId="53416F99" w:rsidR="00703171" w:rsidRPr="00703171" w:rsidRDefault="00703171">
      <w:pPr>
        <w:pStyle w:val="Alaviitteenteksti"/>
      </w:pPr>
      <w:r>
        <w:rPr>
          <w:rStyle w:val="Alaviitteenviite"/>
        </w:rPr>
        <w:footnoteRef/>
      </w:r>
      <w:r w:rsidRPr="00703171">
        <w:rPr>
          <w:lang w:val="en-GB"/>
        </w:rPr>
        <w:t xml:space="preserve"> The Parliament of the Republic of Uganda 27.2.2026</w:t>
      </w:r>
      <w:r>
        <w:rPr>
          <w:lang w:val="en-GB"/>
        </w:rPr>
        <w:t xml:space="preserve">. </w:t>
      </w:r>
      <w:r w:rsidRPr="00703171">
        <w:t>Lakialoite on lisätty liitteeksi U</w:t>
      </w:r>
      <w:r>
        <w:t>gandan valtion viralliseen lehteen (</w:t>
      </w:r>
      <w:proofErr w:type="spellStart"/>
      <w:r>
        <w:t>The</w:t>
      </w:r>
      <w:proofErr w:type="spellEnd"/>
      <w:r>
        <w:t xml:space="preserve"> Uganda </w:t>
      </w:r>
      <w:proofErr w:type="spellStart"/>
      <w:r>
        <w:t>Gazette</w:t>
      </w:r>
      <w:proofErr w:type="spellEnd"/>
      <w:r>
        <w:t xml:space="preserve"> 27.2.2026. Vol. CXIX No. 22), mutta sitä ei ole sisällytetty lehden vapaasti saatavilla olevaan digitaaliseen versioon. </w:t>
      </w:r>
      <w:r w:rsidR="00E2724D">
        <w:t>S</w:t>
      </w:r>
      <w:r>
        <w:t xml:space="preserve">aatavilla osoitteessa: </w:t>
      </w:r>
      <w:hyperlink r:id="rId1" w:history="1">
        <w:r w:rsidRPr="000D7EAA">
          <w:rPr>
            <w:rStyle w:val="Hyperlinkki"/>
          </w:rPr>
          <w:t>https://uppc.go.ug/index.php/egazettes/8281?title=Vol.%20CXIX%20No.%2022&amp;date=2026-02-27</w:t>
        </w:r>
      </w:hyperlink>
      <w:r>
        <w:t xml:space="preserve"> (käyty 14.10.2026).</w:t>
      </w:r>
    </w:p>
  </w:footnote>
  <w:footnote w:id="14">
    <w:p w14:paraId="23FDDCF1" w14:textId="3F292648" w:rsidR="002F466F" w:rsidRDefault="002F466F">
      <w:pPr>
        <w:pStyle w:val="Alaviitteenteksti"/>
      </w:pPr>
      <w:r>
        <w:rPr>
          <w:rStyle w:val="Alaviitteenviite"/>
        </w:rPr>
        <w:footnoteRef/>
      </w:r>
      <w:r w:rsidRPr="00D07A71">
        <w:rPr>
          <w:lang w:val="en-GB"/>
        </w:rPr>
        <w:t xml:space="preserve"> </w:t>
      </w:r>
      <w:r w:rsidR="00D07A71" w:rsidRPr="00D07A71">
        <w:rPr>
          <w:lang w:val="en-GB"/>
        </w:rPr>
        <w:t xml:space="preserve">Ks. </w:t>
      </w:r>
      <w:r w:rsidR="00BC1590" w:rsidRPr="00D07A71">
        <w:rPr>
          <w:lang w:val="en-GB"/>
        </w:rPr>
        <w:t>The Parliament of the Republic of Uganda 27.2.2026 § 2</w:t>
      </w:r>
      <w:r w:rsidR="00703171" w:rsidRPr="00D07A71">
        <w:rPr>
          <w:lang w:val="en-GB"/>
        </w:rPr>
        <w:t xml:space="preserve">. </w:t>
      </w:r>
      <w:r>
        <w:t>Ugandan perustuslain artiklan 129 kohdassa 1 huomioidaan mahdollisuus islamilaista lakia (</w:t>
      </w:r>
      <w:proofErr w:type="spellStart"/>
      <w:r w:rsidRPr="00E2724D">
        <w:rPr>
          <w:i/>
          <w:iCs/>
        </w:rPr>
        <w:t>sharia</w:t>
      </w:r>
      <w:proofErr w:type="spellEnd"/>
      <w:r>
        <w:t>) noudattavien erityisten tuomioistuinten (</w:t>
      </w:r>
      <w:proofErr w:type="spellStart"/>
      <w:r>
        <w:rPr>
          <w:i/>
          <w:iCs/>
        </w:rPr>
        <w:t>qadhis</w:t>
      </w:r>
      <w:proofErr w:type="spellEnd"/>
      <w:r>
        <w:rPr>
          <w:i/>
          <w:iCs/>
        </w:rPr>
        <w:t xml:space="preserve"> </w:t>
      </w:r>
      <w:proofErr w:type="spellStart"/>
      <w:r w:rsidRPr="00E90591">
        <w:rPr>
          <w:i/>
          <w:iCs/>
        </w:rPr>
        <w:t>courts</w:t>
      </w:r>
      <w:proofErr w:type="spellEnd"/>
      <w:r>
        <w:t xml:space="preserve">) perustamiseen, joissa päätettäisiin </w:t>
      </w:r>
      <w:r w:rsidRPr="00E90591">
        <w:t>muslimien</w:t>
      </w:r>
      <w:r>
        <w:t xml:space="preserve"> avioliitto- ja avioeroasioiden lisäksi myös perimykseen ja lasten huoltajuuteen liittyvistä asioista (</w:t>
      </w:r>
      <w:proofErr w:type="spellStart"/>
      <w:r w:rsidR="00BC1590">
        <w:t>The</w:t>
      </w:r>
      <w:proofErr w:type="spellEnd"/>
      <w:r w:rsidR="00BC1590">
        <w:t xml:space="preserve"> </w:t>
      </w:r>
      <w:proofErr w:type="spellStart"/>
      <w:r w:rsidR="00BC1590">
        <w:t>Republic</w:t>
      </w:r>
      <w:proofErr w:type="spellEnd"/>
      <w:r w:rsidR="00BC1590">
        <w:t xml:space="preserve"> of Uganda</w:t>
      </w:r>
      <w:r>
        <w:t xml:space="preserve"> </w:t>
      </w:r>
      <w:r w:rsidRPr="002F466F">
        <w:t xml:space="preserve">8.10.1995 § 129 </w:t>
      </w:r>
      <w:r>
        <w:t>[</w:t>
      </w:r>
      <w:r w:rsidRPr="002F466F">
        <w:t>1</w:t>
      </w:r>
      <w:r>
        <w:t>]</w:t>
      </w:r>
      <w:r w:rsidR="00E2724D">
        <w:t>)</w:t>
      </w:r>
      <w:r w:rsidRPr="002F466F">
        <w:t>.</w:t>
      </w:r>
      <w:r>
        <w:t xml:space="preserve"> Islamilaiseen lakiin liittyviin kysymyksiin erikoistuneen </w:t>
      </w:r>
      <w:proofErr w:type="spellStart"/>
      <w:r>
        <w:t>Muslim</w:t>
      </w:r>
      <w:proofErr w:type="spellEnd"/>
      <w:r>
        <w:t xml:space="preserve"> Centre for </w:t>
      </w:r>
      <w:proofErr w:type="spellStart"/>
      <w:r>
        <w:t>Justice</w:t>
      </w:r>
      <w:proofErr w:type="spellEnd"/>
      <w:r>
        <w:t xml:space="preserve"> &amp; </w:t>
      </w:r>
      <w:proofErr w:type="spellStart"/>
      <w:r>
        <w:t>Law</w:t>
      </w:r>
      <w:proofErr w:type="spellEnd"/>
      <w:r>
        <w:t xml:space="preserve"> (MCJL) -järjestön mukaan islamilaisten tuomioistuinten toimivalta perustuisi muslimien avioliitto- ja avioerolain (1906) 2 artiklan tulkintaan, jossa avioliittoon ja avioeroon (myös yleisemmin) liittyvät asiat kuuluisivat islamilaisen lain piiriin (MCJL [päiväämätön]).</w:t>
      </w:r>
    </w:p>
  </w:footnote>
  <w:footnote w:id="15">
    <w:p w14:paraId="473FEE83" w14:textId="736134F6" w:rsidR="00006F4D" w:rsidRPr="00BC1590" w:rsidRDefault="00006F4D" w:rsidP="00006F4D">
      <w:pPr>
        <w:pStyle w:val="Alaviitteenteksti"/>
        <w:rPr>
          <w:lang w:val="en-GB"/>
        </w:rPr>
      </w:pPr>
      <w:r>
        <w:rPr>
          <w:rStyle w:val="Alaviitteenviite"/>
        </w:rPr>
        <w:footnoteRef/>
      </w:r>
      <w:r w:rsidRPr="00DB0A23">
        <w:rPr>
          <w:lang w:val="en-GB"/>
        </w:rPr>
        <w:t xml:space="preserve"> </w:t>
      </w:r>
      <w:r>
        <w:rPr>
          <w:lang w:val="en-GB"/>
        </w:rPr>
        <w:t>“‘</w:t>
      </w:r>
      <w:r w:rsidRPr="00DB0A23">
        <w:rPr>
          <w:i/>
          <w:iCs/>
          <w:lang w:val="en-GB"/>
        </w:rPr>
        <w:t>[P]</w:t>
      </w:r>
      <w:proofErr w:type="spellStart"/>
      <w:r w:rsidRPr="00DB0A23">
        <w:rPr>
          <w:i/>
          <w:iCs/>
          <w:lang w:val="en-GB"/>
        </w:rPr>
        <w:t>arental</w:t>
      </w:r>
      <w:proofErr w:type="spellEnd"/>
      <w:r w:rsidRPr="00DB0A23">
        <w:rPr>
          <w:i/>
          <w:iCs/>
          <w:lang w:val="en-GB"/>
        </w:rPr>
        <w:t xml:space="preserve"> responsibility’ means all rights, duties, powers, responsibilities and authority which by law a </w:t>
      </w:r>
      <w:r w:rsidRPr="00DB0A23">
        <w:rPr>
          <w:i/>
          <w:iCs/>
          <w:u w:val="single"/>
          <w:lang w:val="en-GB"/>
        </w:rPr>
        <w:t>parent</w:t>
      </w:r>
      <w:r w:rsidRPr="00DB0A23">
        <w:rPr>
          <w:i/>
          <w:iCs/>
          <w:lang w:val="en-GB"/>
        </w:rPr>
        <w:t xml:space="preserve"> of a child has in relation to the child</w:t>
      </w:r>
      <w:r>
        <w:rPr>
          <w:lang w:val="en-GB"/>
        </w:rPr>
        <w:t xml:space="preserve">”. </w:t>
      </w:r>
      <w:r w:rsidR="00BC1590" w:rsidRPr="00BC1590">
        <w:rPr>
          <w:lang w:val="en-GB"/>
        </w:rPr>
        <w:t>The Republic of Uganda</w:t>
      </w:r>
      <w:r w:rsidRPr="00BC1590">
        <w:rPr>
          <w:lang w:val="en-GB"/>
        </w:rPr>
        <w:t xml:space="preserve"> 4.4.1996 § 1.</w:t>
      </w:r>
    </w:p>
  </w:footnote>
  <w:footnote w:id="16">
    <w:p w14:paraId="7AAE0236" w14:textId="0756EBB9" w:rsidR="00006F4D" w:rsidRPr="00BC1590" w:rsidRDefault="00006F4D" w:rsidP="00006F4D">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w:t>
      </w:r>
    </w:p>
  </w:footnote>
  <w:footnote w:id="17">
    <w:p w14:paraId="5BC3730E" w14:textId="07B90C68" w:rsidR="00393102" w:rsidRPr="00BC1590" w:rsidRDefault="00393102">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8.10.1995 § 31 (4).</w:t>
      </w:r>
    </w:p>
  </w:footnote>
  <w:footnote w:id="18">
    <w:p w14:paraId="1717CBAE" w14:textId="4B874D8F" w:rsidR="00AD5D54" w:rsidRPr="00BC1590" w:rsidRDefault="00AD5D54">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8.10.1995 § 34 (4).</w:t>
      </w:r>
    </w:p>
  </w:footnote>
  <w:footnote w:id="19">
    <w:p w14:paraId="44CD3BED" w14:textId="3217CD3A" w:rsidR="00393102" w:rsidRPr="00BC1590" w:rsidRDefault="00393102" w:rsidP="00393102">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8.10.1995 § 31 (5).</w:t>
      </w:r>
    </w:p>
  </w:footnote>
  <w:footnote w:id="20">
    <w:p w14:paraId="747D3AFA" w14:textId="7D851EF4" w:rsidR="00362E28" w:rsidRPr="00BC1590" w:rsidRDefault="00362E28" w:rsidP="00362E2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6 (1).</w:t>
      </w:r>
    </w:p>
  </w:footnote>
  <w:footnote w:id="21">
    <w:p w14:paraId="7F344CFC" w14:textId="0C3F24FB" w:rsidR="00DB0A23" w:rsidRPr="009A796E" w:rsidRDefault="00DB0A23" w:rsidP="00DB0A23">
      <w:pPr>
        <w:pStyle w:val="Alaviitteenteksti"/>
        <w:rPr>
          <w:lang w:val="en-GB"/>
        </w:rPr>
      </w:pPr>
      <w:r>
        <w:rPr>
          <w:rStyle w:val="Alaviitteenviite"/>
        </w:rPr>
        <w:footnoteRef/>
      </w:r>
      <w:r w:rsidRPr="009A796E">
        <w:rPr>
          <w:lang w:val="en-GB"/>
        </w:rPr>
        <w:t xml:space="preserve"> </w:t>
      </w:r>
      <w:r w:rsidR="00BC1590" w:rsidRPr="009A796E">
        <w:rPr>
          <w:lang w:val="en-GB"/>
        </w:rPr>
        <w:t>The Republic of Uganda</w:t>
      </w:r>
      <w:r w:rsidRPr="009A796E">
        <w:rPr>
          <w:lang w:val="en-GB"/>
        </w:rPr>
        <w:t xml:space="preserve"> 4.4.1996 § 5 (1).</w:t>
      </w:r>
    </w:p>
  </w:footnote>
  <w:footnote w:id="22">
    <w:p w14:paraId="48DD11EF" w14:textId="0BE773E6" w:rsidR="00DB0A23" w:rsidRPr="00BC1590" w:rsidRDefault="00DB0A23" w:rsidP="00DB0A23">
      <w:pPr>
        <w:pStyle w:val="Alaviitteenteksti"/>
        <w:rPr>
          <w:lang w:val="en-GB"/>
        </w:rPr>
      </w:pPr>
      <w:r>
        <w:rPr>
          <w:rStyle w:val="Alaviitteenviite"/>
        </w:rPr>
        <w:footnoteRef/>
      </w:r>
      <w:r w:rsidRPr="009A796E">
        <w:rPr>
          <w:lang w:val="en-GB"/>
        </w:rPr>
        <w:t xml:space="preserve"> </w:t>
      </w:r>
      <w:proofErr w:type="spellStart"/>
      <w:r w:rsidRPr="009A796E">
        <w:rPr>
          <w:lang w:val="en-GB"/>
        </w:rPr>
        <w:t>Tarkemmin</w:t>
      </w:r>
      <w:proofErr w:type="spellEnd"/>
      <w:r w:rsidRPr="009A796E">
        <w:rPr>
          <w:lang w:val="en-GB"/>
        </w:rPr>
        <w:t xml:space="preserve"> </w:t>
      </w:r>
      <w:proofErr w:type="spellStart"/>
      <w:r w:rsidRPr="009A796E">
        <w:rPr>
          <w:lang w:val="en-GB"/>
        </w:rPr>
        <w:t>ks</w:t>
      </w:r>
      <w:proofErr w:type="spellEnd"/>
      <w:r w:rsidRPr="009A796E">
        <w:rPr>
          <w:lang w:val="en-GB"/>
        </w:rPr>
        <w:t xml:space="preserve">. </w:t>
      </w:r>
      <w:r w:rsidR="00BC1590" w:rsidRPr="00BC1590">
        <w:rPr>
          <w:lang w:val="en-GB"/>
        </w:rPr>
        <w:t>The Republic of Uganda</w:t>
      </w:r>
      <w:r w:rsidRPr="00BC1590">
        <w:rPr>
          <w:lang w:val="en-GB"/>
        </w:rPr>
        <w:t xml:space="preserve"> 4.4.1996 § 5 (1) </w:t>
      </w:r>
      <w:proofErr w:type="spellStart"/>
      <w:r w:rsidRPr="00BC1590">
        <w:rPr>
          <w:lang w:val="en-GB"/>
        </w:rPr>
        <w:t>alakohdat</w:t>
      </w:r>
      <w:proofErr w:type="spellEnd"/>
      <w:r w:rsidRPr="00BC1590">
        <w:rPr>
          <w:lang w:val="en-GB"/>
        </w:rPr>
        <w:t xml:space="preserve"> a–f.</w:t>
      </w:r>
    </w:p>
  </w:footnote>
  <w:footnote w:id="23">
    <w:p w14:paraId="77EACF96" w14:textId="77777777" w:rsidR="006366E7" w:rsidRPr="00BC1590" w:rsidRDefault="006366E7" w:rsidP="006366E7">
      <w:pPr>
        <w:pStyle w:val="Alaviitteenteksti"/>
        <w:rPr>
          <w:lang w:val="en-GB"/>
        </w:rPr>
      </w:pPr>
      <w:r>
        <w:rPr>
          <w:rStyle w:val="Alaviitteenviite"/>
        </w:rPr>
        <w:footnoteRef/>
      </w:r>
      <w:r w:rsidRPr="00BC1590">
        <w:rPr>
          <w:lang w:val="en-GB"/>
        </w:rPr>
        <w:t xml:space="preserve"> The Republic of Uganda 4.4.1996 § 4 (1).</w:t>
      </w:r>
    </w:p>
  </w:footnote>
  <w:footnote w:id="24">
    <w:p w14:paraId="15EAEC88" w14:textId="7F7282C0" w:rsidR="003411AD" w:rsidRPr="00BC1590" w:rsidRDefault="003411AD">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6 (2).</w:t>
      </w:r>
    </w:p>
  </w:footnote>
  <w:footnote w:id="25">
    <w:p w14:paraId="7114B13A" w14:textId="77777777" w:rsidR="00615755" w:rsidRPr="00806E20" w:rsidRDefault="00615755" w:rsidP="00615755">
      <w:pPr>
        <w:pStyle w:val="Alaviitteenteksti"/>
      </w:pPr>
      <w:r>
        <w:rPr>
          <w:rStyle w:val="Alaviitteenviite"/>
        </w:rPr>
        <w:footnoteRef/>
      </w:r>
      <w:r w:rsidRPr="00580048">
        <w:rPr>
          <w:lang w:val="en-GB"/>
        </w:rPr>
        <w:t xml:space="preserve"> </w:t>
      </w:r>
      <w:proofErr w:type="gramStart"/>
      <w:r w:rsidRPr="00580048">
        <w:rPr>
          <w:lang w:val="en-GB"/>
        </w:rPr>
        <w:t>”</w:t>
      </w:r>
      <w:r w:rsidRPr="00B24F4D">
        <w:rPr>
          <w:i/>
          <w:iCs/>
          <w:lang w:val="en-GB"/>
        </w:rPr>
        <w:t>…</w:t>
      </w:r>
      <w:proofErr w:type="gramEnd"/>
      <w:r w:rsidRPr="00B24F4D">
        <w:rPr>
          <w:i/>
          <w:iCs/>
          <w:lang w:val="en-GB"/>
        </w:rPr>
        <w:t>their unique status and natural maternal functions in society.</w:t>
      </w:r>
      <w:r>
        <w:rPr>
          <w:lang w:val="en-GB"/>
        </w:rPr>
        <w:t xml:space="preserve">” </w:t>
      </w:r>
      <w:proofErr w:type="spellStart"/>
      <w:r w:rsidRPr="00580048">
        <w:t>The</w:t>
      </w:r>
      <w:proofErr w:type="spellEnd"/>
      <w:r w:rsidRPr="00580048">
        <w:t xml:space="preserve"> </w:t>
      </w:r>
      <w:proofErr w:type="spellStart"/>
      <w:r w:rsidRPr="00580048">
        <w:t>Republic</w:t>
      </w:r>
      <w:proofErr w:type="spellEnd"/>
      <w:r w:rsidRPr="00580048">
        <w:t xml:space="preserve"> of Uganda 8.10.1995 §</w:t>
      </w:r>
      <w:r>
        <w:t xml:space="preserve"> 33 (3).</w:t>
      </w:r>
    </w:p>
  </w:footnote>
  <w:footnote w:id="26">
    <w:p w14:paraId="78C82E76" w14:textId="44085633" w:rsidR="00151457" w:rsidRPr="009A796E" w:rsidRDefault="00151457">
      <w:pPr>
        <w:pStyle w:val="Alaviitteenteksti"/>
      </w:pPr>
      <w:r>
        <w:rPr>
          <w:rStyle w:val="Alaviitteenviite"/>
        </w:rPr>
        <w:footnoteRef/>
      </w:r>
      <w:r w:rsidRPr="009A796E">
        <w:t xml:space="preserve"> </w:t>
      </w:r>
      <w:proofErr w:type="spellStart"/>
      <w:r w:rsidR="00BC1590" w:rsidRPr="009A796E">
        <w:t>The</w:t>
      </w:r>
      <w:proofErr w:type="spellEnd"/>
      <w:r w:rsidR="00BC1590" w:rsidRPr="009A796E">
        <w:t xml:space="preserve"> </w:t>
      </w:r>
      <w:proofErr w:type="spellStart"/>
      <w:r w:rsidR="00BC1590" w:rsidRPr="009A796E">
        <w:t>Republic</w:t>
      </w:r>
      <w:proofErr w:type="spellEnd"/>
      <w:r w:rsidR="00BC1590" w:rsidRPr="009A796E">
        <w:t xml:space="preserve"> of Uganda</w:t>
      </w:r>
      <w:r w:rsidRPr="009A796E">
        <w:t xml:space="preserve"> 4.4.1996 § 73 (2).</w:t>
      </w:r>
    </w:p>
  </w:footnote>
  <w:footnote w:id="27">
    <w:p w14:paraId="70C28921" w14:textId="76577B55" w:rsidR="00806E20" w:rsidRDefault="00806E20">
      <w:pPr>
        <w:pStyle w:val="Alaviitteenteksti"/>
      </w:pPr>
      <w:r>
        <w:rPr>
          <w:rStyle w:val="Alaviitteenviite"/>
        </w:rPr>
        <w:footnoteRef/>
      </w:r>
      <w:r>
        <w:t xml:space="preserve"> Korkean oikeusistuimen (</w:t>
      </w:r>
      <w:proofErr w:type="spellStart"/>
      <w:r>
        <w:rPr>
          <w:i/>
          <w:iCs/>
        </w:rPr>
        <w:t>High</w:t>
      </w:r>
      <w:proofErr w:type="spellEnd"/>
      <w:r>
        <w:rPr>
          <w:i/>
          <w:iCs/>
        </w:rPr>
        <w:t xml:space="preserve"> </w:t>
      </w:r>
      <w:proofErr w:type="spellStart"/>
      <w:r>
        <w:rPr>
          <w:i/>
          <w:iCs/>
        </w:rPr>
        <w:t>Court</w:t>
      </w:r>
      <w:proofErr w:type="spellEnd"/>
      <w:r>
        <w:t xml:space="preserve">) asemasta Ugandan oikeusjärjestelmässä, ks. </w:t>
      </w:r>
      <w:proofErr w:type="spellStart"/>
      <w:r w:rsidRPr="005613D3">
        <w:t>Oloka-On</w:t>
      </w:r>
      <w:r>
        <w:t>yango</w:t>
      </w:r>
      <w:proofErr w:type="spellEnd"/>
      <w:r>
        <w:t xml:space="preserve"> 25.11.2015, s. </w:t>
      </w:r>
      <w:r>
        <w:t>7</w:t>
      </w:r>
      <w:r>
        <w:t>–</w:t>
      </w:r>
      <w:r>
        <w:t>8</w:t>
      </w:r>
      <w:r>
        <w:t>.</w:t>
      </w:r>
    </w:p>
  </w:footnote>
  <w:footnote w:id="28">
    <w:p w14:paraId="7A226D23" w14:textId="24B0D0EC" w:rsidR="00AF1AAE" w:rsidRPr="00AF1AAE" w:rsidRDefault="00AF1AAE">
      <w:pPr>
        <w:pStyle w:val="Alaviitteenteksti"/>
        <w:rPr>
          <w:lang w:val="en-GB"/>
        </w:rPr>
      </w:pPr>
      <w:r>
        <w:rPr>
          <w:rStyle w:val="Alaviitteenviite"/>
        </w:rPr>
        <w:footnoteRef/>
      </w:r>
      <w:r>
        <w:t xml:space="preserve"> Ugandassa ehdonalais- ja sosiaalihuoltopalveluilla (</w:t>
      </w:r>
      <w:proofErr w:type="spellStart"/>
      <w:r>
        <w:t>probation</w:t>
      </w:r>
      <w:proofErr w:type="spellEnd"/>
      <w:r>
        <w:t xml:space="preserve"> and </w:t>
      </w:r>
      <w:proofErr w:type="spellStart"/>
      <w:r>
        <w:t>social</w:t>
      </w:r>
      <w:proofErr w:type="spellEnd"/>
      <w:r>
        <w:t xml:space="preserve"> </w:t>
      </w:r>
      <w:proofErr w:type="spellStart"/>
      <w:r>
        <w:t>welfare</w:t>
      </w:r>
      <w:proofErr w:type="spellEnd"/>
      <w:r>
        <w:t xml:space="preserve"> </w:t>
      </w:r>
      <w:proofErr w:type="spellStart"/>
      <w:r>
        <w:t>services</w:t>
      </w:r>
      <w:proofErr w:type="spellEnd"/>
      <w:r>
        <w:t xml:space="preserve">) tarkoitetaan lapsille ja perheille tarjottuja sosiaalihuolto- ja lastensuojelupalveluja. </w:t>
      </w:r>
      <w:r w:rsidRPr="00AF1AAE">
        <w:rPr>
          <w:lang w:val="en-GB"/>
        </w:rPr>
        <w:t xml:space="preserve">Ks. Republic of Uganda / </w:t>
      </w:r>
      <w:r w:rsidRPr="00DE51BF">
        <w:rPr>
          <w:lang w:val="en-GB"/>
        </w:rPr>
        <w:t>Ministry of Gender, Labour a</w:t>
      </w:r>
      <w:r>
        <w:rPr>
          <w:lang w:val="en-GB"/>
        </w:rPr>
        <w:t xml:space="preserve">nd Social Development 8/2020, s. 14, </w:t>
      </w:r>
      <w:r w:rsidRPr="00AF1AAE">
        <w:rPr>
          <w:i/>
          <w:iCs/>
          <w:lang w:val="en-GB"/>
        </w:rPr>
        <w:t>passim</w:t>
      </w:r>
      <w:r>
        <w:rPr>
          <w:lang w:val="en-GB"/>
        </w:rPr>
        <w:t>.</w:t>
      </w:r>
    </w:p>
  </w:footnote>
  <w:footnote w:id="29">
    <w:p w14:paraId="2431DEC7" w14:textId="39108AE6" w:rsidR="00151457" w:rsidRPr="00BC1590" w:rsidRDefault="00151457">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74.</w:t>
      </w:r>
    </w:p>
  </w:footnote>
  <w:footnote w:id="30">
    <w:p w14:paraId="1D55267F" w14:textId="78C0F76C" w:rsidR="00204A26" w:rsidRPr="00BC1590" w:rsidRDefault="00204A26">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75 (4).</w:t>
      </w:r>
    </w:p>
  </w:footnote>
  <w:footnote w:id="31">
    <w:p w14:paraId="65FF0E2C" w14:textId="4A860F08" w:rsidR="00151457" w:rsidRPr="009A796E" w:rsidRDefault="00151457">
      <w:pPr>
        <w:pStyle w:val="Alaviitteenteksti"/>
        <w:rPr>
          <w:lang w:val="en-GB"/>
        </w:rPr>
      </w:pPr>
      <w:r>
        <w:rPr>
          <w:rStyle w:val="Alaviitteenviite"/>
        </w:rPr>
        <w:footnoteRef/>
      </w:r>
      <w:r w:rsidRPr="00586C1F">
        <w:t xml:space="preserve"> </w:t>
      </w:r>
      <w:proofErr w:type="spellStart"/>
      <w:r w:rsidR="00BC1590" w:rsidRPr="00586C1F">
        <w:t>The</w:t>
      </w:r>
      <w:proofErr w:type="spellEnd"/>
      <w:r w:rsidR="00BC1590" w:rsidRPr="00586C1F">
        <w:t xml:space="preserve"> </w:t>
      </w:r>
      <w:proofErr w:type="spellStart"/>
      <w:r w:rsidR="00BC1590" w:rsidRPr="00586C1F">
        <w:t>Republic</w:t>
      </w:r>
      <w:proofErr w:type="spellEnd"/>
      <w:r w:rsidR="00BC1590" w:rsidRPr="00586C1F">
        <w:t xml:space="preserve"> of Uganda</w:t>
      </w:r>
      <w:r w:rsidRPr="00586C1F">
        <w:t xml:space="preserve"> 4.4.1996 § 75 (1).</w:t>
      </w:r>
      <w:r w:rsidR="00586C1F" w:rsidRPr="00586C1F">
        <w:t xml:space="preserve"> </w:t>
      </w:r>
      <w:r w:rsidR="00586C1F">
        <w:t>Lisäksi artiklassa säädetään tapaoikeuden mukaisen huoltajan suhteesta lapsen omaisuuteen sekä tämän omaisuuden väärinkäyttöön liittyvästä rangaistuksesta.</w:t>
      </w:r>
      <w:r w:rsidR="00586C1F" w:rsidRPr="00586C1F">
        <w:t xml:space="preserve"> </w:t>
      </w:r>
      <w:proofErr w:type="spellStart"/>
      <w:r w:rsidR="00586C1F" w:rsidRPr="00BC1590">
        <w:rPr>
          <w:lang w:val="en-GB"/>
        </w:rPr>
        <w:t>Tarkemmin</w:t>
      </w:r>
      <w:proofErr w:type="spellEnd"/>
      <w:r w:rsidR="00586C1F" w:rsidRPr="00BC1590">
        <w:rPr>
          <w:lang w:val="en-GB"/>
        </w:rPr>
        <w:t xml:space="preserve">, </w:t>
      </w:r>
      <w:proofErr w:type="spellStart"/>
      <w:r w:rsidR="00586C1F" w:rsidRPr="00BC1590">
        <w:rPr>
          <w:lang w:val="en-GB"/>
        </w:rPr>
        <w:t>ks</w:t>
      </w:r>
      <w:proofErr w:type="spellEnd"/>
      <w:r w:rsidR="00586C1F" w:rsidRPr="00BC1590">
        <w:rPr>
          <w:lang w:val="en-GB"/>
        </w:rPr>
        <w:t>. The Republic of Uganda 4.4.1996 § 75 (2, 3).</w:t>
      </w:r>
    </w:p>
  </w:footnote>
  <w:footnote w:id="32">
    <w:p w14:paraId="20BC5640" w14:textId="3FFD3B61" w:rsidR="00593831" w:rsidRPr="00BC1590" w:rsidRDefault="0059383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76 (1).</w:t>
      </w:r>
    </w:p>
  </w:footnote>
  <w:footnote w:id="33">
    <w:p w14:paraId="2B864524" w14:textId="3A1D31B3" w:rsidR="00593831" w:rsidRPr="00BC1590" w:rsidRDefault="0059383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76 (2).</w:t>
      </w:r>
    </w:p>
  </w:footnote>
  <w:footnote w:id="34">
    <w:p w14:paraId="7E0B984F" w14:textId="77777777" w:rsidR="00FA32FE" w:rsidRPr="00AB33D5" w:rsidRDefault="00FA32FE" w:rsidP="00FA32FE">
      <w:pPr>
        <w:pStyle w:val="Alaviitteenteksti"/>
        <w:rPr>
          <w:lang w:val="en-GB"/>
        </w:rPr>
      </w:pPr>
      <w:r>
        <w:rPr>
          <w:rStyle w:val="Alaviitteenviite"/>
        </w:rPr>
        <w:footnoteRef/>
      </w:r>
      <w:r w:rsidRPr="00AB33D5">
        <w:rPr>
          <w:lang w:val="en-GB"/>
        </w:rPr>
        <w:t xml:space="preserve"> </w:t>
      </w:r>
      <w:r w:rsidRPr="00BC1590">
        <w:rPr>
          <w:lang w:val="en-GB"/>
        </w:rPr>
        <w:t>The Republic of Uganda 4.4.1996 § 7</w:t>
      </w:r>
      <w:r>
        <w:rPr>
          <w:lang w:val="en-GB"/>
        </w:rPr>
        <w:t>7 (1, 2)</w:t>
      </w:r>
      <w:r w:rsidRPr="00BC1590">
        <w:rPr>
          <w:lang w:val="en-GB"/>
        </w:rPr>
        <w:t>.</w:t>
      </w:r>
    </w:p>
  </w:footnote>
  <w:footnote w:id="35">
    <w:p w14:paraId="30F630C6" w14:textId="18A2920C" w:rsidR="005D22D8" w:rsidRPr="00BC1590" w:rsidRDefault="005D22D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78 (1).</w:t>
      </w:r>
    </w:p>
  </w:footnote>
  <w:footnote w:id="36">
    <w:p w14:paraId="1FD494EF" w14:textId="6506C264" w:rsidR="005D22D8" w:rsidRPr="00BC1590" w:rsidRDefault="005D22D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78 (2).</w:t>
      </w:r>
    </w:p>
  </w:footnote>
  <w:footnote w:id="37">
    <w:p w14:paraId="3AF91A2A" w14:textId="25D23865" w:rsidR="005E6648" w:rsidRPr="00BC1590" w:rsidRDefault="005E664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78 (3).</w:t>
      </w:r>
    </w:p>
  </w:footnote>
  <w:footnote w:id="38">
    <w:p w14:paraId="3E7134A1" w14:textId="470E8E9E" w:rsidR="005E6648" w:rsidRPr="00BC1590" w:rsidRDefault="005E664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78 (4).</w:t>
      </w:r>
    </w:p>
  </w:footnote>
  <w:footnote w:id="39">
    <w:p w14:paraId="62D6DD0D" w14:textId="5C021D5A" w:rsidR="005E6648" w:rsidRPr="00BC1590" w:rsidRDefault="005E6648">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78 (5).</w:t>
      </w:r>
    </w:p>
  </w:footnote>
  <w:footnote w:id="40">
    <w:p w14:paraId="010F4776" w14:textId="4E7C85F0" w:rsidR="004B258A" w:rsidRPr="00BC1590" w:rsidRDefault="004B258A">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79 (1).</w:t>
      </w:r>
    </w:p>
  </w:footnote>
  <w:footnote w:id="41">
    <w:p w14:paraId="53844E74" w14:textId="057A2490" w:rsidR="004B258A" w:rsidRPr="00BC1590" w:rsidRDefault="004B258A">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79 (2).</w:t>
      </w:r>
    </w:p>
  </w:footnote>
  <w:footnote w:id="42">
    <w:p w14:paraId="36469AA6" w14:textId="60AEFC8E" w:rsidR="00430270" w:rsidRPr="00BC1590" w:rsidRDefault="00430270">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80 (1).</w:t>
      </w:r>
    </w:p>
  </w:footnote>
  <w:footnote w:id="43">
    <w:p w14:paraId="64EBF76A" w14:textId="28C15344" w:rsidR="00430270" w:rsidRPr="00BC1590" w:rsidRDefault="00430270">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80 (2, 3).</w:t>
      </w:r>
    </w:p>
  </w:footnote>
  <w:footnote w:id="44">
    <w:p w14:paraId="3B9C0F86" w14:textId="02C8CD4C" w:rsidR="00ED0181" w:rsidRPr="00BC1590" w:rsidRDefault="00ED0181">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81 (1, 2).</w:t>
      </w:r>
    </w:p>
  </w:footnote>
  <w:footnote w:id="45">
    <w:p w14:paraId="3B8322C4" w14:textId="6670825B" w:rsidR="00E051AA" w:rsidRPr="00BC1590" w:rsidRDefault="00E051AA">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83 (1, 2, 3).</w:t>
      </w:r>
    </w:p>
  </w:footnote>
  <w:footnote w:id="46">
    <w:p w14:paraId="2926BBE4" w14:textId="77777777" w:rsidR="009C7C8D" w:rsidRPr="00BC1590" w:rsidRDefault="009C7C8D" w:rsidP="009C7C8D">
      <w:pPr>
        <w:pStyle w:val="Alaviitteenteksti"/>
        <w:rPr>
          <w:lang w:val="en-GB"/>
        </w:rPr>
      </w:pPr>
      <w:r>
        <w:rPr>
          <w:rStyle w:val="Alaviitteenviite"/>
        </w:rPr>
        <w:footnoteRef/>
      </w:r>
      <w:r w:rsidRPr="00BC1590">
        <w:rPr>
          <w:lang w:val="en-GB"/>
        </w:rPr>
        <w:t xml:space="preserve"> The Republic of Uganda 4.4.1996 § 116 (1, 2, 3).</w:t>
      </w:r>
    </w:p>
  </w:footnote>
  <w:footnote w:id="47">
    <w:p w14:paraId="4E02F431" w14:textId="77777777" w:rsidR="009C7C8D" w:rsidRPr="00BC1590" w:rsidRDefault="009C7C8D" w:rsidP="009C7C8D">
      <w:pPr>
        <w:pStyle w:val="Alaviitteenteksti"/>
        <w:rPr>
          <w:lang w:val="en-GB"/>
        </w:rPr>
      </w:pPr>
      <w:r>
        <w:rPr>
          <w:rStyle w:val="Alaviitteenviite"/>
        </w:rPr>
        <w:footnoteRef/>
      </w:r>
      <w:r w:rsidRPr="00BC1590">
        <w:rPr>
          <w:lang w:val="en-GB"/>
        </w:rPr>
        <w:t xml:space="preserve"> The Republic of Uganda 4.4.1996 § 117 (1, 2, 3, 4).</w:t>
      </w:r>
    </w:p>
  </w:footnote>
  <w:footnote w:id="48">
    <w:p w14:paraId="625ED7E3" w14:textId="77777777" w:rsidR="009C7C8D" w:rsidRPr="00BC1590" w:rsidRDefault="009C7C8D" w:rsidP="009C7C8D">
      <w:pPr>
        <w:pStyle w:val="Alaviitteenteksti"/>
        <w:rPr>
          <w:lang w:val="en-GB"/>
        </w:rPr>
      </w:pPr>
      <w:r>
        <w:rPr>
          <w:rStyle w:val="Alaviitteenviite"/>
        </w:rPr>
        <w:footnoteRef/>
      </w:r>
      <w:r w:rsidRPr="00BC1590">
        <w:rPr>
          <w:lang w:val="en-GB"/>
        </w:rPr>
        <w:t xml:space="preserve"> The Republic of Uganda 4.4.1996 § 118 (1, 2, 3).</w:t>
      </w:r>
    </w:p>
  </w:footnote>
  <w:footnote w:id="49">
    <w:p w14:paraId="373F29A6" w14:textId="368734B3" w:rsidR="00217D86" w:rsidRPr="00BC1590" w:rsidRDefault="00217D86">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110.</w:t>
      </w:r>
    </w:p>
  </w:footnote>
  <w:footnote w:id="50">
    <w:p w14:paraId="33AFE4D5" w14:textId="4777FFAB" w:rsidR="002D7EA5" w:rsidRPr="00BC1590" w:rsidRDefault="002D7EA5">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115 (1).</w:t>
      </w:r>
    </w:p>
  </w:footnote>
  <w:footnote w:id="51">
    <w:p w14:paraId="4E4629B7" w14:textId="23E0D7F0" w:rsidR="00A94E1E" w:rsidRPr="00BC1590" w:rsidRDefault="00A94E1E">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002D7EA5" w:rsidRPr="00BC1590">
        <w:rPr>
          <w:lang w:val="en-GB"/>
        </w:rPr>
        <w:t xml:space="preserve"> 4.4.1996 § 115 (2).</w:t>
      </w:r>
    </w:p>
  </w:footnote>
  <w:footnote w:id="52">
    <w:p w14:paraId="540C47F5" w14:textId="4AAF8145" w:rsidR="00217D86" w:rsidRPr="005F0EEA" w:rsidRDefault="00217D86">
      <w:pPr>
        <w:pStyle w:val="Alaviitteenteksti"/>
        <w:rPr>
          <w:b/>
          <w:bCs/>
          <w:lang w:val="en-GB"/>
        </w:rPr>
      </w:pPr>
      <w:r>
        <w:rPr>
          <w:rStyle w:val="Alaviitteenviite"/>
        </w:rPr>
        <w:footnoteRef/>
      </w:r>
      <w:r w:rsidRPr="005F0EEA">
        <w:rPr>
          <w:lang w:val="en-GB"/>
        </w:rPr>
        <w:t xml:space="preserve"> </w:t>
      </w:r>
      <w:r w:rsidR="00BC1590" w:rsidRPr="005F0EEA">
        <w:rPr>
          <w:lang w:val="en-GB"/>
        </w:rPr>
        <w:t>The Republic of Uganda</w:t>
      </w:r>
      <w:r w:rsidRPr="005F0EEA">
        <w:rPr>
          <w:lang w:val="en-GB"/>
        </w:rPr>
        <w:t xml:space="preserve"> 4.4.1996 § 111 (1).</w:t>
      </w:r>
    </w:p>
  </w:footnote>
  <w:footnote w:id="53">
    <w:p w14:paraId="38848898" w14:textId="5B3DB280" w:rsidR="005D749E" w:rsidRPr="009A796E" w:rsidRDefault="005D749E">
      <w:pPr>
        <w:pStyle w:val="Alaviitteenteksti"/>
      </w:pPr>
      <w:r>
        <w:rPr>
          <w:rStyle w:val="Alaviitteenviite"/>
        </w:rPr>
        <w:footnoteRef/>
      </w:r>
      <w:r>
        <w:t xml:space="preserve"> Artiklan 111 kohdan 3 perusteella a</w:t>
      </w:r>
      <w:r w:rsidRPr="005D749E">
        <w:t>siaa käsittelevän tuomioistuimen harkinnassa tulee ottaa huomioon ensisijaisesti 1) lapsen hyvinvointi; 2) ajankohta, jolloin kanteen nostanut henkilö sai tiedon väitetystä isästä tai äidistä tai lapsen syntymästä; sekä 3) väitetyn isän tai äidin käytös sen jälkeen, kun hän oli saanut tiedon väitetyn lapsensa syntymästä, tai väitetyn isän tai äidin käytös lapsen huoltajaa tai lasta valvovaa henkilö kohtaan (</w:t>
      </w:r>
      <w:r w:rsidRPr="005D749E">
        <w:rPr>
          <w:i/>
          <w:iCs/>
        </w:rPr>
        <w:t xml:space="preserve">person </w:t>
      </w:r>
      <w:proofErr w:type="spellStart"/>
      <w:r w:rsidRPr="005D749E">
        <w:rPr>
          <w:i/>
          <w:iCs/>
        </w:rPr>
        <w:t>having</w:t>
      </w:r>
      <w:proofErr w:type="spellEnd"/>
      <w:r w:rsidRPr="005D749E">
        <w:rPr>
          <w:i/>
          <w:iCs/>
        </w:rPr>
        <w:t xml:space="preserve"> </w:t>
      </w:r>
      <w:proofErr w:type="spellStart"/>
      <w:r w:rsidRPr="005D749E">
        <w:rPr>
          <w:i/>
          <w:iCs/>
        </w:rPr>
        <w:t>the</w:t>
      </w:r>
      <w:proofErr w:type="spellEnd"/>
      <w:r w:rsidRPr="005D749E">
        <w:rPr>
          <w:i/>
          <w:iCs/>
        </w:rPr>
        <w:t xml:space="preserve"> </w:t>
      </w:r>
      <w:proofErr w:type="spellStart"/>
      <w:r w:rsidRPr="005D749E">
        <w:rPr>
          <w:i/>
          <w:iCs/>
        </w:rPr>
        <w:t>custody</w:t>
      </w:r>
      <w:proofErr w:type="spellEnd"/>
      <w:r w:rsidRPr="005D749E">
        <w:rPr>
          <w:i/>
          <w:iCs/>
        </w:rPr>
        <w:t xml:space="preserve"> </w:t>
      </w:r>
      <w:proofErr w:type="spellStart"/>
      <w:r w:rsidRPr="005D749E">
        <w:rPr>
          <w:i/>
          <w:iCs/>
        </w:rPr>
        <w:t>or</w:t>
      </w:r>
      <w:proofErr w:type="spellEnd"/>
      <w:r w:rsidRPr="005D749E">
        <w:rPr>
          <w:i/>
          <w:iCs/>
        </w:rPr>
        <w:t xml:space="preserve"> </w:t>
      </w:r>
      <w:proofErr w:type="spellStart"/>
      <w:r w:rsidRPr="005D749E">
        <w:rPr>
          <w:i/>
          <w:iCs/>
        </w:rPr>
        <w:t>control</w:t>
      </w:r>
      <w:proofErr w:type="spellEnd"/>
      <w:r w:rsidRPr="005D749E">
        <w:rPr>
          <w:i/>
          <w:iCs/>
        </w:rPr>
        <w:t xml:space="preserve"> of </w:t>
      </w:r>
      <w:proofErr w:type="spellStart"/>
      <w:r w:rsidRPr="005D749E">
        <w:rPr>
          <w:i/>
          <w:iCs/>
        </w:rPr>
        <w:t>the</w:t>
      </w:r>
      <w:proofErr w:type="spellEnd"/>
      <w:r w:rsidRPr="005D749E">
        <w:rPr>
          <w:i/>
          <w:iCs/>
        </w:rPr>
        <w:t xml:space="preserve"> </w:t>
      </w:r>
      <w:proofErr w:type="spellStart"/>
      <w:r w:rsidRPr="005D749E">
        <w:rPr>
          <w:i/>
          <w:iCs/>
        </w:rPr>
        <w:t>child</w:t>
      </w:r>
      <w:proofErr w:type="spellEnd"/>
      <w:r w:rsidRPr="005D749E">
        <w:t>).</w:t>
      </w:r>
      <w:r w:rsidR="00217D86">
        <w:t xml:space="preserve"> </w:t>
      </w:r>
      <w:proofErr w:type="spellStart"/>
      <w:r w:rsidR="00BC1590" w:rsidRPr="009A796E">
        <w:t>The</w:t>
      </w:r>
      <w:proofErr w:type="spellEnd"/>
      <w:r w:rsidR="00BC1590" w:rsidRPr="009A796E">
        <w:t xml:space="preserve"> </w:t>
      </w:r>
      <w:proofErr w:type="spellStart"/>
      <w:r w:rsidR="00BC1590" w:rsidRPr="009A796E">
        <w:t>Republic</w:t>
      </w:r>
      <w:proofErr w:type="spellEnd"/>
      <w:r w:rsidR="00BC1590" w:rsidRPr="009A796E">
        <w:t xml:space="preserve"> of Uganda</w:t>
      </w:r>
      <w:r w:rsidR="00217D86" w:rsidRPr="009A796E">
        <w:t xml:space="preserve"> 4.4.1996 § 111 (2, 3).</w:t>
      </w:r>
    </w:p>
  </w:footnote>
  <w:footnote w:id="54">
    <w:p w14:paraId="0E25A196" w14:textId="06CA028F" w:rsidR="005D749E" w:rsidRPr="009A796E" w:rsidRDefault="005D749E" w:rsidP="005D749E">
      <w:pPr>
        <w:pStyle w:val="Alaviitteenteksti"/>
        <w:rPr>
          <w:lang w:val="en-GB"/>
        </w:rPr>
      </w:pPr>
      <w:r>
        <w:rPr>
          <w:rStyle w:val="Alaviitteenviite"/>
        </w:rPr>
        <w:footnoteRef/>
      </w:r>
      <w:r w:rsidRPr="006366E7">
        <w:t xml:space="preserve"> </w:t>
      </w:r>
      <w:proofErr w:type="spellStart"/>
      <w:r w:rsidR="00BC1590" w:rsidRPr="006366E7">
        <w:t>The</w:t>
      </w:r>
      <w:proofErr w:type="spellEnd"/>
      <w:r w:rsidR="00BC1590" w:rsidRPr="006366E7">
        <w:t xml:space="preserve"> </w:t>
      </w:r>
      <w:proofErr w:type="spellStart"/>
      <w:r w:rsidR="00BC1590" w:rsidRPr="006366E7">
        <w:t>Republic</w:t>
      </w:r>
      <w:proofErr w:type="spellEnd"/>
      <w:r w:rsidR="00BC1590" w:rsidRPr="006366E7">
        <w:t xml:space="preserve"> of Uganda</w:t>
      </w:r>
      <w:r w:rsidR="00A8303C" w:rsidRPr="006366E7">
        <w:t xml:space="preserve"> 4.4.1996 § 111 (4).</w:t>
      </w:r>
      <w:r w:rsidR="006366E7" w:rsidRPr="006366E7">
        <w:t xml:space="preserve"> </w:t>
      </w:r>
      <w:r w:rsidR="006366E7">
        <w:t xml:space="preserve">Kanteen käsittelyyn liittyviä toimia kuvataan artiklassa 112. </w:t>
      </w:r>
      <w:r w:rsidR="006366E7" w:rsidRPr="00BC1590">
        <w:rPr>
          <w:lang w:val="en-GB"/>
        </w:rPr>
        <w:t>Ks. The Republic of Uganda 4.4.1996 § 112.</w:t>
      </w:r>
    </w:p>
  </w:footnote>
  <w:footnote w:id="55">
    <w:p w14:paraId="11744593" w14:textId="3E9F8485" w:rsidR="00A8303C" w:rsidRPr="00BC1590" w:rsidRDefault="00A8303C">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113.</w:t>
      </w:r>
    </w:p>
  </w:footnote>
  <w:footnote w:id="56">
    <w:p w14:paraId="6376C27B" w14:textId="3FC5A5EF" w:rsidR="00217D86" w:rsidRPr="00BC1590" w:rsidRDefault="00217D86">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00A8303C" w:rsidRPr="00BC1590">
        <w:rPr>
          <w:lang w:val="en-GB"/>
        </w:rPr>
        <w:t xml:space="preserve"> 4.4.1996 § 114 (4).</w:t>
      </w:r>
    </w:p>
  </w:footnote>
  <w:footnote w:id="57">
    <w:p w14:paraId="5CDB2395" w14:textId="4D09DAB0" w:rsidR="00A8303C" w:rsidRPr="00BC1590" w:rsidRDefault="00A8303C">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114 (1).</w:t>
      </w:r>
    </w:p>
  </w:footnote>
  <w:footnote w:id="58">
    <w:p w14:paraId="05713DA5" w14:textId="34B97584" w:rsidR="00A8303C" w:rsidRPr="00BC1590" w:rsidRDefault="00A8303C">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111 (2).</w:t>
      </w:r>
    </w:p>
  </w:footnote>
  <w:footnote w:id="59">
    <w:p w14:paraId="4607AC67" w14:textId="68DB6393" w:rsidR="00A8303C" w:rsidRPr="00BC1590" w:rsidRDefault="00A8303C">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111 (3).</w:t>
      </w:r>
    </w:p>
  </w:footnote>
  <w:footnote w:id="60">
    <w:p w14:paraId="13A50C8D" w14:textId="4DFE0E81" w:rsidR="00A8303C" w:rsidRPr="00BC1590" w:rsidRDefault="00A8303C">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111 (5).</w:t>
      </w:r>
    </w:p>
  </w:footnote>
  <w:footnote w:id="61">
    <w:p w14:paraId="0977B8B9" w14:textId="7CFCADBB" w:rsidR="00A8303C" w:rsidRDefault="00A8303C">
      <w:pPr>
        <w:pStyle w:val="Alaviitteenteksti"/>
      </w:pPr>
      <w:r>
        <w:rPr>
          <w:rStyle w:val="Alaviitteenviite"/>
        </w:rPr>
        <w:footnoteRef/>
      </w:r>
      <w:r>
        <w:t xml:space="preserve"> </w:t>
      </w:r>
      <w:proofErr w:type="spellStart"/>
      <w:r w:rsidR="00BC1590">
        <w:t>The</w:t>
      </w:r>
      <w:proofErr w:type="spellEnd"/>
      <w:r w:rsidR="00BC1590">
        <w:t xml:space="preserve"> </w:t>
      </w:r>
      <w:proofErr w:type="spellStart"/>
      <w:r w:rsidR="00BC1590">
        <w:t>Republic</w:t>
      </w:r>
      <w:proofErr w:type="spellEnd"/>
      <w:r w:rsidR="00BC1590">
        <w:t xml:space="preserve"> of Uganda</w:t>
      </w:r>
      <w:r w:rsidRPr="00266113">
        <w:t xml:space="preserve"> 4.4.1996 § </w:t>
      </w:r>
      <w:r>
        <w:t>111</w:t>
      </w:r>
      <w:r w:rsidRPr="00266113">
        <w:t xml:space="preserve"> (</w:t>
      </w:r>
      <w:r>
        <w:t>6</w:t>
      </w:r>
      <w:r w:rsidRPr="00266113">
        <w:t>).</w:t>
      </w:r>
    </w:p>
  </w:footnote>
  <w:footnote w:id="62">
    <w:p w14:paraId="384C4F05" w14:textId="2C8B900B" w:rsidR="00A8303C" w:rsidRPr="00BC1590" w:rsidRDefault="00A8303C">
      <w:pPr>
        <w:pStyle w:val="Alaviitteenteksti"/>
        <w:rPr>
          <w:lang w:val="en-GB"/>
        </w:rPr>
      </w:pPr>
      <w:r>
        <w:rPr>
          <w:rStyle w:val="Alaviitteenviite"/>
        </w:rPr>
        <w:footnoteRef/>
      </w:r>
      <w:r>
        <w:t xml:space="preserve"> Artiklan 111 kohdassa 8 selvennetään, että ”auktoriteettiasemassa olevalla henkilöllä” tarkoitetaan laissa henkilöä, jonka asema yhteiskunnassa sisältää vastuun perimykseen, oikeudenkäyttöön tai lainvalvontaan liittyvissä asioissa. Määritelmän kuvataan pitävän sisällään myös papit (</w:t>
      </w:r>
      <w:proofErr w:type="spellStart"/>
      <w:r>
        <w:rPr>
          <w:i/>
          <w:iCs/>
        </w:rPr>
        <w:t>minister</w:t>
      </w:r>
      <w:proofErr w:type="spellEnd"/>
      <w:r>
        <w:rPr>
          <w:i/>
          <w:iCs/>
        </w:rPr>
        <w:t xml:space="preserve"> of </w:t>
      </w:r>
      <w:proofErr w:type="spellStart"/>
      <w:r>
        <w:rPr>
          <w:i/>
          <w:iCs/>
        </w:rPr>
        <w:t>religion</w:t>
      </w:r>
      <w:proofErr w:type="spellEnd"/>
      <w:r>
        <w:t>) ja kaikki sellaiset henkilöt, joiden asema liittyy lapsen hyvinvointiin joko perhesuhteiden tai sen takia, että edesmennyt henkilö on</w:t>
      </w:r>
      <w:r w:rsidR="00FB14EB">
        <w:t xml:space="preserve"> nimennyt ko. henkilön</w:t>
      </w:r>
      <w:r>
        <w:t xml:space="preserve"> </w:t>
      </w:r>
      <w:r w:rsidR="00FB14EB">
        <w:t xml:space="preserve">lapsen huoltajaksi tai sijaisvanhemmaksi. </w:t>
      </w:r>
      <w:r w:rsidR="00BC1590" w:rsidRPr="00BC1590">
        <w:rPr>
          <w:lang w:val="en-GB"/>
        </w:rPr>
        <w:t>The Republic of Uganda</w:t>
      </w:r>
      <w:r w:rsidR="00FB14EB" w:rsidRPr="00BC1590">
        <w:rPr>
          <w:lang w:val="en-GB"/>
        </w:rPr>
        <w:t xml:space="preserve"> 4.4.1996 § 111 (8).</w:t>
      </w:r>
    </w:p>
  </w:footnote>
  <w:footnote w:id="63">
    <w:p w14:paraId="398458E0" w14:textId="32C2804D" w:rsidR="002B75CA" w:rsidRPr="002B75CA" w:rsidRDefault="002B75CA">
      <w:pPr>
        <w:pStyle w:val="Alaviitteenteksti"/>
        <w:rPr>
          <w:lang w:val="en-GB"/>
        </w:rPr>
      </w:pPr>
      <w:r>
        <w:rPr>
          <w:rStyle w:val="Alaviitteenviite"/>
        </w:rPr>
        <w:footnoteRef/>
      </w:r>
      <w:r w:rsidRPr="002B75CA">
        <w:rPr>
          <w:lang w:val="en-GB"/>
        </w:rPr>
        <w:t xml:space="preserve"> The Republic of Uganda 4.4.1996 § 111 (7).</w:t>
      </w:r>
    </w:p>
  </w:footnote>
  <w:footnote w:id="64">
    <w:p w14:paraId="0F475A5E" w14:textId="3FF800A0" w:rsidR="002B75CA" w:rsidRPr="005F0EEA" w:rsidRDefault="002B75CA">
      <w:pPr>
        <w:pStyle w:val="Alaviitteenteksti"/>
        <w:rPr>
          <w:lang w:val="en-GB"/>
        </w:rPr>
      </w:pPr>
      <w:r>
        <w:rPr>
          <w:rStyle w:val="Alaviitteenviite"/>
        </w:rPr>
        <w:footnoteRef/>
      </w:r>
      <w:r w:rsidRPr="005F0EEA">
        <w:rPr>
          <w:lang w:val="en-GB"/>
        </w:rPr>
        <w:t xml:space="preserve"> </w:t>
      </w:r>
      <w:r w:rsidRPr="00BC1590">
        <w:rPr>
          <w:lang w:val="en-GB"/>
        </w:rPr>
        <w:t>The Republic of Uganda 4.4.1996 § 1</w:t>
      </w:r>
      <w:r>
        <w:rPr>
          <w:lang w:val="en-GB"/>
        </w:rPr>
        <w:t>2</w:t>
      </w:r>
      <w:r w:rsidRPr="00BC1590">
        <w:rPr>
          <w:lang w:val="en-GB"/>
        </w:rPr>
        <w:t>1 (</w:t>
      </w:r>
      <w:r>
        <w:rPr>
          <w:lang w:val="en-GB"/>
        </w:rPr>
        <w:t>1, 2, 3, 4, 5</w:t>
      </w:r>
      <w:r w:rsidRPr="00BC1590">
        <w:rPr>
          <w:lang w:val="en-GB"/>
        </w:rPr>
        <w:t>).</w:t>
      </w:r>
    </w:p>
  </w:footnote>
  <w:footnote w:id="65">
    <w:p w14:paraId="0A403498" w14:textId="54B4A9F3" w:rsidR="002B75CA" w:rsidRPr="00A92EFA" w:rsidRDefault="002B75CA">
      <w:pPr>
        <w:pStyle w:val="Alaviitteenteksti"/>
        <w:rPr>
          <w:lang w:val="en-GB"/>
        </w:rPr>
      </w:pPr>
      <w:r>
        <w:rPr>
          <w:rStyle w:val="Alaviitteenviite"/>
        </w:rPr>
        <w:footnoteRef/>
      </w:r>
      <w:r>
        <w:t xml:space="preserve"> </w:t>
      </w:r>
      <w:r w:rsidRPr="002B75CA">
        <w:t>Artiklan 121 kohdassa 8 elatuksen kuvataan pitävän sisällään lapsen ruuan, vaatetuksen, koulutuksen ja yl</w:t>
      </w:r>
      <w:r>
        <w:t>eisen hyvinvoinnin</w:t>
      </w:r>
      <w:r w:rsidRPr="002B75CA">
        <w:t xml:space="preserve">. </w:t>
      </w:r>
      <w:r w:rsidR="00412F12">
        <w:t>(</w:t>
      </w:r>
      <w:proofErr w:type="spellStart"/>
      <w:r w:rsidRPr="00A92EFA">
        <w:t>The</w:t>
      </w:r>
      <w:proofErr w:type="spellEnd"/>
      <w:r w:rsidRPr="00A92EFA">
        <w:t xml:space="preserve"> </w:t>
      </w:r>
      <w:proofErr w:type="spellStart"/>
      <w:r w:rsidRPr="00A92EFA">
        <w:t>Republic</w:t>
      </w:r>
      <w:proofErr w:type="spellEnd"/>
      <w:r w:rsidRPr="00A92EFA">
        <w:t xml:space="preserve"> of Uganda 4.4.1996 § 121 </w:t>
      </w:r>
      <w:r w:rsidR="00412F12" w:rsidRPr="00A92EFA">
        <w:t>[</w:t>
      </w:r>
      <w:r w:rsidRPr="00A92EFA">
        <w:t>8</w:t>
      </w:r>
      <w:r w:rsidR="00412F12" w:rsidRPr="00A92EFA">
        <w:t>])</w:t>
      </w:r>
      <w:r w:rsidRPr="00A92EFA">
        <w:t>.</w:t>
      </w:r>
      <w:r w:rsidR="00412F12" w:rsidRPr="00A92EFA">
        <w:t xml:space="preserve"> </w:t>
      </w:r>
      <w:r w:rsidR="00412F12" w:rsidRPr="00412F12">
        <w:t>Artiklan 126 mukaan elatusmaksun väärinkäyttö on r</w:t>
      </w:r>
      <w:r w:rsidR="00412F12">
        <w:t xml:space="preserve">angaistava teko. </w:t>
      </w:r>
      <w:r w:rsidR="00412F12" w:rsidRPr="00A92EFA">
        <w:rPr>
          <w:lang w:val="en-GB"/>
        </w:rPr>
        <w:t>The Republic of Uganda 4.4.1996 § 126.</w:t>
      </w:r>
    </w:p>
  </w:footnote>
  <w:footnote w:id="66">
    <w:p w14:paraId="0F2FC9C7" w14:textId="3F638EC9" w:rsidR="002B75CA" w:rsidRPr="00A92EFA" w:rsidRDefault="002B75CA">
      <w:pPr>
        <w:pStyle w:val="Alaviitteenteksti"/>
        <w:rPr>
          <w:lang w:val="en-GB"/>
        </w:rPr>
      </w:pPr>
      <w:r>
        <w:rPr>
          <w:rStyle w:val="Alaviitteenviite"/>
        </w:rPr>
        <w:footnoteRef/>
      </w:r>
      <w:r w:rsidRPr="00A92EFA">
        <w:rPr>
          <w:lang w:val="en-GB"/>
        </w:rPr>
        <w:t xml:space="preserve"> The Republic of Uganda 4.4.1996 § 121 (7).</w:t>
      </w:r>
    </w:p>
  </w:footnote>
  <w:footnote w:id="67">
    <w:p w14:paraId="5A38ACB8" w14:textId="005C7170" w:rsidR="002B75CA" w:rsidRPr="002B75CA" w:rsidRDefault="002B75CA">
      <w:pPr>
        <w:pStyle w:val="Alaviitteenteksti"/>
        <w:rPr>
          <w:lang w:val="en-GB"/>
        </w:rPr>
      </w:pPr>
      <w:r>
        <w:rPr>
          <w:rStyle w:val="Alaviitteenviite"/>
        </w:rPr>
        <w:footnoteRef/>
      </w:r>
      <w:r w:rsidRPr="002B75CA">
        <w:rPr>
          <w:lang w:val="en-GB"/>
        </w:rPr>
        <w:t xml:space="preserve"> </w:t>
      </w:r>
      <w:r w:rsidRPr="00BC1590">
        <w:rPr>
          <w:lang w:val="en-GB"/>
        </w:rPr>
        <w:t>The Republic of Uganda 4.4.1996 § 1</w:t>
      </w:r>
      <w:r>
        <w:rPr>
          <w:lang w:val="en-GB"/>
        </w:rPr>
        <w:t>2</w:t>
      </w:r>
      <w:r w:rsidRPr="00BC1590">
        <w:rPr>
          <w:lang w:val="en-GB"/>
        </w:rPr>
        <w:t>1 (</w:t>
      </w:r>
      <w:r>
        <w:rPr>
          <w:lang w:val="en-GB"/>
        </w:rPr>
        <w:t>9</w:t>
      </w:r>
      <w:r w:rsidRPr="00BC1590">
        <w:rPr>
          <w:lang w:val="en-GB"/>
        </w:rPr>
        <w:t>).</w:t>
      </w:r>
    </w:p>
  </w:footnote>
  <w:footnote w:id="68">
    <w:p w14:paraId="72FAFF09" w14:textId="5FB87C8A" w:rsidR="00D33BA1" w:rsidRPr="00D33BA1" w:rsidRDefault="00D33BA1">
      <w:pPr>
        <w:pStyle w:val="Alaviitteenteksti"/>
        <w:rPr>
          <w:lang w:val="en-GB"/>
        </w:rPr>
      </w:pPr>
      <w:r>
        <w:rPr>
          <w:rStyle w:val="Alaviitteenviite"/>
        </w:rPr>
        <w:footnoteRef/>
      </w:r>
      <w:r w:rsidRPr="00D33BA1">
        <w:rPr>
          <w:lang w:val="en-GB"/>
        </w:rPr>
        <w:t xml:space="preserve"> </w:t>
      </w:r>
      <w:proofErr w:type="spellStart"/>
      <w:r>
        <w:rPr>
          <w:lang w:val="en-GB"/>
        </w:rPr>
        <w:t>Tarkemmin</w:t>
      </w:r>
      <w:proofErr w:type="spellEnd"/>
      <w:r>
        <w:rPr>
          <w:lang w:val="en-GB"/>
        </w:rPr>
        <w:t xml:space="preserve">, </w:t>
      </w:r>
      <w:proofErr w:type="spellStart"/>
      <w:r>
        <w:rPr>
          <w:lang w:val="en-GB"/>
        </w:rPr>
        <w:t>ks</w:t>
      </w:r>
      <w:proofErr w:type="spellEnd"/>
      <w:r>
        <w:rPr>
          <w:lang w:val="en-GB"/>
        </w:rPr>
        <w:t xml:space="preserve">. </w:t>
      </w:r>
      <w:r w:rsidRPr="00BC1590">
        <w:rPr>
          <w:lang w:val="en-GB"/>
        </w:rPr>
        <w:t>The Republic of Uganda 4.4.1996 §</w:t>
      </w:r>
      <w:r>
        <w:rPr>
          <w:lang w:val="en-GB"/>
        </w:rPr>
        <w:t>122.</w:t>
      </w:r>
    </w:p>
  </w:footnote>
  <w:footnote w:id="69">
    <w:p w14:paraId="418B0B0D" w14:textId="77777777" w:rsidR="005F0EEA" w:rsidRPr="005F0EEA" w:rsidRDefault="005F0EEA" w:rsidP="005F0EEA">
      <w:pPr>
        <w:pStyle w:val="Alaviitteenteksti"/>
        <w:rPr>
          <w:lang w:val="en-GB"/>
        </w:rPr>
      </w:pPr>
      <w:r>
        <w:rPr>
          <w:rStyle w:val="Alaviitteenviite"/>
        </w:rPr>
        <w:footnoteRef/>
      </w:r>
      <w:r w:rsidRPr="005F0EEA">
        <w:rPr>
          <w:lang w:val="en-GB"/>
        </w:rPr>
        <w:t xml:space="preserve"> </w:t>
      </w:r>
      <w:r w:rsidRPr="00BC1590">
        <w:rPr>
          <w:lang w:val="en-GB"/>
        </w:rPr>
        <w:t>The Republic of Uganda 4.4.1996 §</w:t>
      </w:r>
      <w:r>
        <w:rPr>
          <w:lang w:val="en-GB"/>
        </w:rPr>
        <w:t>123 (1).</w:t>
      </w:r>
    </w:p>
  </w:footnote>
  <w:footnote w:id="70">
    <w:p w14:paraId="75CA63F3" w14:textId="445D07DB" w:rsidR="00412F12" w:rsidRPr="00412F12" w:rsidRDefault="00412F12">
      <w:pPr>
        <w:pStyle w:val="Alaviitteenteksti"/>
        <w:rPr>
          <w:lang w:val="en-GB"/>
        </w:rPr>
      </w:pPr>
      <w:r>
        <w:rPr>
          <w:rStyle w:val="Alaviitteenviite"/>
        </w:rPr>
        <w:footnoteRef/>
      </w:r>
      <w:r w:rsidRPr="00412F12">
        <w:rPr>
          <w:lang w:val="en-GB"/>
        </w:rPr>
        <w:t xml:space="preserve"> </w:t>
      </w:r>
      <w:r w:rsidRPr="00BC1590">
        <w:rPr>
          <w:lang w:val="en-GB"/>
        </w:rPr>
        <w:t>The Republic of Uganda 4.4.1996 §</w:t>
      </w:r>
      <w:r>
        <w:rPr>
          <w:lang w:val="en-GB"/>
        </w:rPr>
        <w:t>127.</w:t>
      </w:r>
    </w:p>
  </w:footnote>
  <w:footnote w:id="71">
    <w:p w14:paraId="0E4DB3FE" w14:textId="42F5C1AC" w:rsidR="009F6A26" w:rsidRPr="009F6A26" w:rsidRDefault="009F6A26">
      <w:pPr>
        <w:pStyle w:val="Alaviitteenteksti"/>
        <w:rPr>
          <w:lang w:val="en-GB"/>
        </w:rPr>
      </w:pPr>
      <w:r>
        <w:rPr>
          <w:rStyle w:val="Alaviitteenviite"/>
        </w:rPr>
        <w:footnoteRef/>
      </w:r>
      <w:r w:rsidRPr="009F6A26">
        <w:rPr>
          <w:lang w:val="en-GB"/>
        </w:rPr>
        <w:t xml:space="preserve"> </w:t>
      </w:r>
      <w:r w:rsidRPr="00BC1590">
        <w:rPr>
          <w:lang w:val="en-GB"/>
        </w:rPr>
        <w:t>The Republic of Uganda 4.4.1996 §</w:t>
      </w:r>
      <w:r>
        <w:rPr>
          <w:lang w:val="en-GB"/>
        </w:rPr>
        <w:t>123 (2, 3, 4).</w:t>
      </w:r>
    </w:p>
  </w:footnote>
  <w:footnote w:id="72">
    <w:p w14:paraId="71C6671C" w14:textId="304DF92E" w:rsidR="00863F15" w:rsidRPr="00863F15" w:rsidRDefault="00863F15">
      <w:pPr>
        <w:pStyle w:val="Alaviitteenteksti"/>
        <w:rPr>
          <w:lang w:val="en-GB"/>
        </w:rPr>
      </w:pPr>
      <w:r>
        <w:rPr>
          <w:rStyle w:val="Alaviitteenviite"/>
        </w:rPr>
        <w:footnoteRef/>
      </w:r>
      <w:r w:rsidRPr="00863F15">
        <w:rPr>
          <w:lang w:val="en-GB"/>
        </w:rPr>
        <w:t xml:space="preserve"> The Republic of Uganda 4.4.1996 §12</w:t>
      </w:r>
      <w:r>
        <w:rPr>
          <w:lang w:val="en-GB"/>
        </w:rPr>
        <w:t>4</w:t>
      </w:r>
      <w:r w:rsidRPr="00863F15">
        <w:rPr>
          <w:lang w:val="en-GB"/>
        </w:rPr>
        <w:t xml:space="preserve"> (1</w:t>
      </w:r>
      <w:r>
        <w:rPr>
          <w:lang w:val="en-GB"/>
        </w:rPr>
        <w:t>, 2</w:t>
      </w:r>
      <w:r w:rsidRPr="00863F15">
        <w:rPr>
          <w:lang w:val="en-GB"/>
        </w:rPr>
        <w:t>).</w:t>
      </w:r>
    </w:p>
  </w:footnote>
  <w:footnote w:id="73">
    <w:p w14:paraId="273B171E" w14:textId="215A5EB3" w:rsidR="00863F15" w:rsidRPr="00863F15" w:rsidRDefault="00863F15">
      <w:pPr>
        <w:pStyle w:val="Alaviitteenteksti"/>
        <w:rPr>
          <w:lang w:val="en-GB"/>
        </w:rPr>
      </w:pPr>
      <w:r>
        <w:rPr>
          <w:rStyle w:val="Alaviitteenviite"/>
        </w:rPr>
        <w:footnoteRef/>
      </w:r>
      <w:r w:rsidRPr="00863F15">
        <w:rPr>
          <w:lang w:val="en-GB"/>
        </w:rPr>
        <w:t xml:space="preserve"> </w:t>
      </w:r>
      <w:r w:rsidR="00412F12" w:rsidRPr="00863F15">
        <w:rPr>
          <w:lang w:val="en-GB"/>
        </w:rPr>
        <w:t>The Republic of Uganda 4.4.1996 §12</w:t>
      </w:r>
      <w:r w:rsidR="00412F12">
        <w:rPr>
          <w:lang w:val="en-GB"/>
        </w:rPr>
        <w:t>5</w:t>
      </w:r>
      <w:r w:rsidR="00412F12" w:rsidRPr="00863F15">
        <w:rPr>
          <w:lang w:val="en-GB"/>
        </w:rPr>
        <w:t xml:space="preserve"> (1</w:t>
      </w:r>
      <w:r w:rsidR="00412F12">
        <w:rPr>
          <w:lang w:val="en-GB"/>
        </w:rPr>
        <w:t>, 2, 3, 4, 5, 6, 7</w:t>
      </w:r>
      <w:r w:rsidR="00412F12" w:rsidRPr="00863F15">
        <w:rPr>
          <w:lang w:val="en-GB"/>
        </w:rPr>
        <w:t>).</w:t>
      </w:r>
    </w:p>
  </w:footnote>
  <w:footnote w:id="74">
    <w:p w14:paraId="41326816" w14:textId="5C00C36C" w:rsidR="00641B76" w:rsidRPr="002B75CA" w:rsidRDefault="00641B76">
      <w:pPr>
        <w:pStyle w:val="Alaviitteenteksti"/>
        <w:rPr>
          <w:lang w:val="en-GB"/>
        </w:rPr>
      </w:pPr>
      <w:r>
        <w:rPr>
          <w:rStyle w:val="Alaviitteenviite"/>
        </w:rPr>
        <w:footnoteRef/>
      </w:r>
      <w:r w:rsidRPr="002B75CA">
        <w:rPr>
          <w:lang w:val="en-GB"/>
        </w:rPr>
        <w:t xml:space="preserve"> </w:t>
      </w:r>
      <w:r w:rsidR="00BC1590" w:rsidRPr="002B75CA">
        <w:rPr>
          <w:lang w:val="en-GB"/>
        </w:rPr>
        <w:t>The Republic of Uganda</w:t>
      </w:r>
      <w:r w:rsidRPr="002B75CA">
        <w:rPr>
          <w:lang w:val="en-GB"/>
        </w:rPr>
        <w:t xml:space="preserve"> 1.10.1904 § 28.</w:t>
      </w:r>
    </w:p>
  </w:footnote>
  <w:footnote w:id="75">
    <w:p w14:paraId="197FB69F" w14:textId="1CA4F199" w:rsidR="0079664B" w:rsidRPr="00BC1590" w:rsidRDefault="0079664B">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129 (1, 2).</w:t>
      </w:r>
    </w:p>
  </w:footnote>
  <w:footnote w:id="76">
    <w:p w14:paraId="5ECD7B5D" w14:textId="5335288B" w:rsidR="0079664B" w:rsidRPr="00BC1590" w:rsidRDefault="0079664B" w:rsidP="0079664B">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131.</w:t>
      </w:r>
    </w:p>
  </w:footnote>
  <w:footnote w:id="77">
    <w:p w14:paraId="722ED0C7" w14:textId="626B4788" w:rsidR="0079664B" w:rsidRPr="00BC1590" w:rsidRDefault="0079664B">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130.</w:t>
      </w:r>
    </w:p>
  </w:footnote>
  <w:footnote w:id="78">
    <w:p w14:paraId="3B69EB45" w14:textId="5AA40D1F" w:rsidR="000B0833" w:rsidRPr="00BC1590" w:rsidRDefault="000B0833">
      <w:pPr>
        <w:pStyle w:val="Alaviitteenteksti"/>
        <w:rPr>
          <w:lang w:val="en-GB"/>
        </w:rPr>
      </w:pPr>
      <w:r>
        <w:rPr>
          <w:rStyle w:val="Alaviitteenviite"/>
        </w:rPr>
        <w:footnoteRef/>
      </w:r>
      <w:r w:rsidRPr="00BC1590">
        <w:rPr>
          <w:lang w:val="en-GB"/>
        </w:rPr>
        <w:t xml:space="preserve"> </w:t>
      </w:r>
      <w:r w:rsidR="00BC1590" w:rsidRPr="00BC1590">
        <w:rPr>
          <w:lang w:val="en-GB"/>
        </w:rPr>
        <w:t>The Republic of Uganda</w:t>
      </w:r>
      <w:r w:rsidRPr="00BC1590">
        <w:rPr>
          <w:lang w:val="en-GB"/>
        </w:rPr>
        <w:t xml:space="preserve"> 4.4.1996 § 132.</w:t>
      </w:r>
    </w:p>
  </w:footnote>
  <w:footnote w:id="79">
    <w:p w14:paraId="36CC1060" w14:textId="48496FE3" w:rsidR="00DC2AC5" w:rsidRDefault="00DC2AC5">
      <w:pPr>
        <w:pStyle w:val="Alaviitteenteksti"/>
      </w:pPr>
      <w:r>
        <w:rPr>
          <w:rStyle w:val="Alaviitteenviite"/>
        </w:rPr>
        <w:footnoteRef/>
      </w:r>
      <w:r>
        <w:t xml:space="preserve"> </w:t>
      </w:r>
      <w:r w:rsidR="00BD5730">
        <w:t xml:space="preserve">Avoimista lähteistä löytyy esimerkiksi mahdollisesti aito kopio </w:t>
      </w:r>
      <w:hyperlink r:id="rId2" w:history="1">
        <w:r w:rsidR="00BD5730" w:rsidRPr="00BD5730">
          <w:rPr>
            <w:rStyle w:val="Hyperlinkki"/>
          </w:rPr>
          <w:t>huoltajuusmääräyksestä</w:t>
        </w:r>
      </w:hyperlink>
      <w:r w:rsidR="00BD5730">
        <w:t xml:space="preserve"> ja erään asianajotoimiston julkaisema asiakirjapohja fyysistä huoltajuutta ja elatusta koskevasta </w:t>
      </w:r>
      <w:hyperlink r:id="rId3" w:history="1">
        <w:r w:rsidR="00BD5730" w:rsidRPr="00BD5730">
          <w:rPr>
            <w:rStyle w:val="Hyperlinkki"/>
          </w:rPr>
          <w:t>määräyksestä</w:t>
        </w:r>
      </w:hyperlink>
      <w:r w:rsidR="00BD5730">
        <w:t xml:space="preserve"> (linkit tarkistettu 15.10.2026). Käytettävissä olevista lähteistä ei löytynyt tässä vaiheessa vanhemmuuden vahvistamista koskevan oikeuden päätöksen malliasiakirjaa. </w:t>
      </w:r>
      <w:r>
        <w:t>Ugandan la</w:t>
      </w:r>
      <w:r w:rsidR="00950B61">
        <w:t xml:space="preserve">sten asemaa </w:t>
      </w:r>
      <w:r>
        <w:t xml:space="preserve">koskevan lain artiklassa 114 tuomioistuimen (aiemmin antama) vahvistus vanhemmuudesta </w:t>
      </w:r>
      <w:r w:rsidRPr="00217D86">
        <w:t>määritellään</w:t>
      </w:r>
      <w:r w:rsidR="00BD5730">
        <w:t xml:space="preserve"> kuitenkin</w:t>
      </w:r>
      <w:r>
        <w:t xml:space="preserve"> ratkaisevaksi todisteeksi vanhemmuudesta (</w:t>
      </w:r>
      <w:proofErr w:type="spellStart"/>
      <w:r w:rsidRPr="00FC1CBC">
        <w:t>The</w:t>
      </w:r>
      <w:proofErr w:type="spellEnd"/>
      <w:r w:rsidRPr="00FC1CBC">
        <w:t xml:space="preserve"> </w:t>
      </w:r>
      <w:proofErr w:type="spellStart"/>
      <w:r w:rsidRPr="00FC1CBC">
        <w:t>Republic</w:t>
      </w:r>
      <w:proofErr w:type="spellEnd"/>
      <w:r w:rsidRPr="00FC1CBC">
        <w:t xml:space="preserve"> of Uganda 4.4.1996 § 114 </w:t>
      </w:r>
      <w:r>
        <w:t>[</w:t>
      </w:r>
      <w:r w:rsidRPr="00FC1CBC">
        <w:t>4</w:t>
      </w:r>
      <w:r>
        <w:t xml:space="preserve">]). </w:t>
      </w:r>
      <w:r w:rsidRPr="00DC2AC5">
        <w:t>Kyseessä voidaan siis olettaa olevan oikeudellinen asiakirja, jonka vanhemmuuden vahvistamista hakeva henkilö voi luovuttaa tuomioistuimen arvioitavaksi.</w:t>
      </w:r>
    </w:p>
  </w:footnote>
  <w:footnote w:id="80">
    <w:p w14:paraId="23A45357" w14:textId="0F9273BC" w:rsidR="00C0569F" w:rsidRDefault="00C0569F">
      <w:pPr>
        <w:pStyle w:val="Alaviitteenteksti"/>
      </w:pPr>
      <w:r>
        <w:rPr>
          <w:rStyle w:val="Alaviitteenviite"/>
        </w:rPr>
        <w:footnoteRef/>
      </w:r>
      <w:r>
        <w:t xml:space="preserve"> Käsikirja on päiväämätön. Verkosta saatavan käsikirjan julkaisuvuosi on kuitenkin kirjattu sen url-osoitteeseen.</w:t>
      </w:r>
    </w:p>
  </w:footnote>
  <w:footnote w:id="81">
    <w:p w14:paraId="44997370" w14:textId="77777777" w:rsidR="006366E7" w:rsidRPr="006366E7" w:rsidRDefault="006366E7" w:rsidP="006366E7">
      <w:pPr>
        <w:pStyle w:val="Alaviitteenteksti"/>
        <w:rPr>
          <w:lang w:val="en-GB"/>
        </w:rPr>
      </w:pPr>
      <w:r>
        <w:rPr>
          <w:rStyle w:val="Alaviitteenviite"/>
        </w:rPr>
        <w:footnoteRef/>
      </w:r>
      <w:r w:rsidRPr="006366E7">
        <w:rPr>
          <w:lang w:val="en-GB"/>
        </w:rPr>
        <w:t xml:space="preserve"> NIRA [</w:t>
      </w:r>
      <w:proofErr w:type="spellStart"/>
      <w:r w:rsidRPr="006366E7">
        <w:rPr>
          <w:lang w:val="en-GB"/>
        </w:rPr>
        <w:t>päiväämätön</w:t>
      </w:r>
      <w:proofErr w:type="spellEnd"/>
      <w:r w:rsidRPr="006366E7">
        <w:rPr>
          <w:lang w:val="en-GB"/>
        </w:rPr>
        <w:t>], s. 11.</w:t>
      </w:r>
    </w:p>
  </w:footnote>
  <w:footnote w:id="82">
    <w:p w14:paraId="6196B988" w14:textId="7FAB12D2" w:rsidR="00A6460F" w:rsidRPr="00A6460F" w:rsidRDefault="00A6460F">
      <w:pPr>
        <w:pStyle w:val="Alaviitteenteksti"/>
        <w:rPr>
          <w:lang w:val="en-GB"/>
        </w:rPr>
      </w:pPr>
      <w:r>
        <w:rPr>
          <w:rStyle w:val="Alaviitteenviite"/>
        </w:rPr>
        <w:footnoteRef/>
      </w:r>
      <w:r w:rsidRPr="00A6460F">
        <w:rPr>
          <w:lang w:val="en-GB"/>
        </w:rPr>
        <w:t xml:space="preserve"> </w:t>
      </w:r>
      <w:proofErr w:type="gramStart"/>
      <w:r w:rsidRPr="00A6460F">
        <w:rPr>
          <w:lang w:val="en-GB"/>
        </w:rPr>
        <w:t>”Where</w:t>
      </w:r>
      <w:proofErr w:type="gramEnd"/>
      <w:r w:rsidRPr="00A6460F">
        <w:rPr>
          <w:lang w:val="en-GB"/>
        </w:rPr>
        <w:t xml:space="preserve"> the name of the father or the mother of a </w:t>
      </w:r>
      <w:r w:rsidRPr="00A6460F">
        <w:rPr>
          <w:u w:val="single"/>
          <w:lang w:val="en-GB"/>
        </w:rPr>
        <w:t>child</w:t>
      </w:r>
      <w:r w:rsidRPr="00A6460F">
        <w:rPr>
          <w:lang w:val="en-GB"/>
        </w:rPr>
        <w:t xml:space="preserve"> is entered in the register of births in relation to a child, a certified copy of that entry shall be </w:t>
      </w:r>
      <w:r w:rsidRPr="00A6460F">
        <w:rPr>
          <w:i/>
          <w:iCs/>
          <w:lang w:val="en-GB"/>
        </w:rPr>
        <w:t>prima facie</w:t>
      </w:r>
      <w:r w:rsidRPr="00A6460F">
        <w:rPr>
          <w:lang w:val="en-GB"/>
        </w:rPr>
        <w:t xml:space="preserve"> evidence that the person named as the father is the father of the child or that the person named as the mother is the mother of the child.”</w:t>
      </w:r>
      <w:r>
        <w:rPr>
          <w:lang w:val="en-GB"/>
        </w:rPr>
        <w:t xml:space="preserve"> </w:t>
      </w:r>
      <w:r w:rsidRPr="00BC1590">
        <w:rPr>
          <w:lang w:val="en-GB"/>
        </w:rPr>
        <w:t>The Republic of Uganda 4.4.1996 § 114 (1).</w:t>
      </w:r>
    </w:p>
  </w:footnote>
  <w:footnote w:id="83">
    <w:p w14:paraId="27ACA75F" w14:textId="64D76888" w:rsidR="00970A0E" w:rsidRPr="00970A0E" w:rsidRDefault="00970A0E">
      <w:pPr>
        <w:pStyle w:val="Alaviitteenteksti"/>
      </w:pPr>
      <w:r>
        <w:rPr>
          <w:rStyle w:val="Alaviitteenviite"/>
        </w:rPr>
        <w:footnoteRef/>
      </w:r>
      <w:r w:rsidRPr="00970A0E">
        <w:t xml:space="preserve"> </w:t>
      </w:r>
      <w:proofErr w:type="spellStart"/>
      <w:r w:rsidRPr="00970A0E">
        <w:t>Landinfo</w:t>
      </w:r>
      <w:proofErr w:type="spellEnd"/>
      <w:r w:rsidRPr="00970A0E">
        <w:t xml:space="preserve"> 8.1.2025, s. 4, 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6B0F4702" w14:textId="77777777" w:rsidTr="00110B17">
      <w:trPr>
        <w:tblHeader/>
      </w:trPr>
      <w:tc>
        <w:tcPr>
          <w:tcW w:w="3005" w:type="dxa"/>
          <w:tcBorders>
            <w:top w:val="nil"/>
            <w:left w:val="nil"/>
            <w:bottom w:val="nil"/>
            <w:right w:val="nil"/>
          </w:tcBorders>
        </w:tcPr>
        <w:p w14:paraId="4DAC9905" w14:textId="77777777" w:rsidR="0064460B" w:rsidRPr="00A058E4" w:rsidRDefault="0064460B">
          <w:pPr>
            <w:pStyle w:val="Yltunniste"/>
            <w:rPr>
              <w:sz w:val="16"/>
              <w:szCs w:val="16"/>
            </w:rPr>
          </w:pPr>
        </w:p>
      </w:tc>
      <w:tc>
        <w:tcPr>
          <w:tcW w:w="3005" w:type="dxa"/>
          <w:tcBorders>
            <w:top w:val="nil"/>
            <w:left w:val="nil"/>
            <w:bottom w:val="nil"/>
            <w:right w:val="nil"/>
          </w:tcBorders>
        </w:tcPr>
        <w:p w14:paraId="717741AF" w14:textId="77777777" w:rsidR="0064460B" w:rsidRPr="00A058E4" w:rsidRDefault="0064460B">
          <w:pPr>
            <w:pStyle w:val="Yltunniste"/>
            <w:rPr>
              <w:b/>
              <w:sz w:val="16"/>
              <w:szCs w:val="16"/>
            </w:rPr>
          </w:pPr>
        </w:p>
      </w:tc>
      <w:tc>
        <w:tcPr>
          <w:tcW w:w="3006" w:type="dxa"/>
          <w:tcBorders>
            <w:top w:val="nil"/>
            <w:left w:val="nil"/>
            <w:bottom w:val="nil"/>
            <w:right w:val="nil"/>
          </w:tcBorders>
        </w:tcPr>
        <w:p w14:paraId="071FD3DC"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2ECA91AB" w14:textId="77777777" w:rsidTr="00421708">
      <w:tc>
        <w:tcPr>
          <w:tcW w:w="3005" w:type="dxa"/>
          <w:tcBorders>
            <w:top w:val="nil"/>
            <w:left w:val="nil"/>
            <w:bottom w:val="nil"/>
            <w:right w:val="nil"/>
          </w:tcBorders>
        </w:tcPr>
        <w:p w14:paraId="4423F862" w14:textId="77777777" w:rsidR="0064460B" w:rsidRPr="00A058E4" w:rsidRDefault="0064460B">
          <w:pPr>
            <w:pStyle w:val="Yltunniste"/>
            <w:rPr>
              <w:sz w:val="16"/>
              <w:szCs w:val="16"/>
            </w:rPr>
          </w:pPr>
        </w:p>
      </w:tc>
      <w:tc>
        <w:tcPr>
          <w:tcW w:w="3005" w:type="dxa"/>
          <w:tcBorders>
            <w:top w:val="nil"/>
            <w:left w:val="nil"/>
            <w:bottom w:val="nil"/>
            <w:right w:val="nil"/>
          </w:tcBorders>
        </w:tcPr>
        <w:p w14:paraId="32FCADBB" w14:textId="77777777" w:rsidR="0064460B" w:rsidRPr="00A058E4" w:rsidRDefault="0064460B">
          <w:pPr>
            <w:pStyle w:val="Yltunniste"/>
            <w:rPr>
              <w:sz w:val="16"/>
              <w:szCs w:val="16"/>
            </w:rPr>
          </w:pPr>
        </w:p>
      </w:tc>
      <w:tc>
        <w:tcPr>
          <w:tcW w:w="3006" w:type="dxa"/>
          <w:tcBorders>
            <w:top w:val="nil"/>
            <w:left w:val="nil"/>
            <w:bottom w:val="nil"/>
            <w:right w:val="nil"/>
          </w:tcBorders>
        </w:tcPr>
        <w:p w14:paraId="22A1A884" w14:textId="77777777" w:rsidR="0064460B" w:rsidRPr="00A058E4" w:rsidRDefault="0064460B" w:rsidP="00A058E4">
          <w:pPr>
            <w:pStyle w:val="Yltunniste"/>
            <w:jc w:val="right"/>
            <w:rPr>
              <w:sz w:val="16"/>
              <w:szCs w:val="16"/>
            </w:rPr>
          </w:pPr>
        </w:p>
      </w:tc>
    </w:tr>
    <w:tr w:rsidR="0064460B" w:rsidRPr="00A058E4" w14:paraId="2EAAB59D" w14:textId="77777777" w:rsidTr="00421708">
      <w:tc>
        <w:tcPr>
          <w:tcW w:w="3005" w:type="dxa"/>
          <w:tcBorders>
            <w:top w:val="nil"/>
            <w:left w:val="nil"/>
            <w:bottom w:val="nil"/>
            <w:right w:val="nil"/>
          </w:tcBorders>
        </w:tcPr>
        <w:p w14:paraId="2C430C10" w14:textId="77777777" w:rsidR="0064460B" w:rsidRPr="00A058E4" w:rsidRDefault="0064460B">
          <w:pPr>
            <w:pStyle w:val="Yltunniste"/>
            <w:rPr>
              <w:sz w:val="16"/>
              <w:szCs w:val="16"/>
            </w:rPr>
          </w:pPr>
        </w:p>
      </w:tc>
      <w:tc>
        <w:tcPr>
          <w:tcW w:w="3005" w:type="dxa"/>
          <w:tcBorders>
            <w:top w:val="nil"/>
            <w:left w:val="nil"/>
            <w:bottom w:val="nil"/>
            <w:right w:val="nil"/>
          </w:tcBorders>
        </w:tcPr>
        <w:p w14:paraId="23328B78" w14:textId="77777777" w:rsidR="0064460B" w:rsidRPr="00A058E4" w:rsidRDefault="0064460B">
          <w:pPr>
            <w:pStyle w:val="Yltunniste"/>
            <w:rPr>
              <w:sz w:val="16"/>
              <w:szCs w:val="16"/>
            </w:rPr>
          </w:pPr>
        </w:p>
      </w:tc>
      <w:tc>
        <w:tcPr>
          <w:tcW w:w="3006" w:type="dxa"/>
          <w:tcBorders>
            <w:top w:val="nil"/>
            <w:left w:val="nil"/>
            <w:bottom w:val="nil"/>
            <w:right w:val="nil"/>
          </w:tcBorders>
        </w:tcPr>
        <w:p w14:paraId="651D4346" w14:textId="77777777" w:rsidR="0064460B" w:rsidRPr="00A058E4" w:rsidRDefault="0064460B" w:rsidP="00A058E4">
          <w:pPr>
            <w:pStyle w:val="Yltunniste"/>
            <w:jc w:val="right"/>
            <w:rPr>
              <w:sz w:val="16"/>
              <w:szCs w:val="16"/>
            </w:rPr>
          </w:pPr>
        </w:p>
      </w:tc>
    </w:tr>
  </w:tbl>
  <w:p w14:paraId="66061210"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13317417" wp14:editId="6B3F427C">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0BE0AC20" w14:textId="77777777" w:rsidTr="004B2B44">
      <w:tc>
        <w:tcPr>
          <w:tcW w:w="3005" w:type="dxa"/>
          <w:tcBorders>
            <w:top w:val="nil"/>
            <w:left w:val="nil"/>
            <w:bottom w:val="nil"/>
            <w:right w:val="nil"/>
          </w:tcBorders>
        </w:tcPr>
        <w:p w14:paraId="39BE3ED2" w14:textId="77777777" w:rsidR="00873A37" w:rsidRPr="00A058E4" w:rsidRDefault="00873A37">
          <w:pPr>
            <w:pStyle w:val="Yltunniste"/>
            <w:rPr>
              <w:sz w:val="16"/>
              <w:szCs w:val="16"/>
            </w:rPr>
          </w:pPr>
        </w:p>
      </w:tc>
      <w:tc>
        <w:tcPr>
          <w:tcW w:w="3005" w:type="dxa"/>
          <w:tcBorders>
            <w:top w:val="nil"/>
            <w:left w:val="nil"/>
            <w:bottom w:val="nil"/>
            <w:right w:val="nil"/>
          </w:tcBorders>
        </w:tcPr>
        <w:p w14:paraId="527CCA31" w14:textId="77777777" w:rsidR="00873A37" w:rsidRPr="00A058E4" w:rsidRDefault="00873A37">
          <w:pPr>
            <w:pStyle w:val="Yltunniste"/>
            <w:rPr>
              <w:b/>
              <w:sz w:val="16"/>
              <w:szCs w:val="16"/>
            </w:rPr>
          </w:pPr>
        </w:p>
      </w:tc>
      <w:tc>
        <w:tcPr>
          <w:tcW w:w="3006" w:type="dxa"/>
          <w:tcBorders>
            <w:top w:val="nil"/>
            <w:left w:val="nil"/>
            <w:bottom w:val="nil"/>
            <w:right w:val="nil"/>
          </w:tcBorders>
        </w:tcPr>
        <w:p w14:paraId="186593B8"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51B056BD" w14:textId="77777777" w:rsidTr="004B2B44">
      <w:tc>
        <w:tcPr>
          <w:tcW w:w="3005" w:type="dxa"/>
          <w:tcBorders>
            <w:top w:val="nil"/>
            <w:left w:val="nil"/>
            <w:bottom w:val="nil"/>
            <w:right w:val="nil"/>
          </w:tcBorders>
        </w:tcPr>
        <w:p w14:paraId="4537F688" w14:textId="77777777" w:rsidR="00873A37" w:rsidRPr="00A058E4" w:rsidRDefault="00873A37">
          <w:pPr>
            <w:pStyle w:val="Yltunniste"/>
            <w:rPr>
              <w:sz w:val="16"/>
              <w:szCs w:val="16"/>
            </w:rPr>
          </w:pPr>
        </w:p>
      </w:tc>
      <w:tc>
        <w:tcPr>
          <w:tcW w:w="3005" w:type="dxa"/>
          <w:tcBorders>
            <w:top w:val="nil"/>
            <w:left w:val="nil"/>
            <w:bottom w:val="nil"/>
            <w:right w:val="nil"/>
          </w:tcBorders>
        </w:tcPr>
        <w:p w14:paraId="0EF98E02" w14:textId="77777777" w:rsidR="00873A37" w:rsidRPr="00A058E4" w:rsidRDefault="00873A37">
          <w:pPr>
            <w:pStyle w:val="Yltunniste"/>
            <w:rPr>
              <w:sz w:val="16"/>
              <w:szCs w:val="16"/>
            </w:rPr>
          </w:pPr>
        </w:p>
      </w:tc>
      <w:tc>
        <w:tcPr>
          <w:tcW w:w="3006" w:type="dxa"/>
          <w:tcBorders>
            <w:top w:val="nil"/>
            <w:left w:val="nil"/>
            <w:bottom w:val="nil"/>
            <w:right w:val="nil"/>
          </w:tcBorders>
        </w:tcPr>
        <w:p w14:paraId="16C9AAF6" w14:textId="77777777" w:rsidR="00873A37" w:rsidRPr="00A058E4" w:rsidRDefault="00873A37" w:rsidP="00A058E4">
          <w:pPr>
            <w:pStyle w:val="Yltunniste"/>
            <w:jc w:val="right"/>
            <w:rPr>
              <w:sz w:val="16"/>
              <w:szCs w:val="16"/>
            </w:rPr>
          </w:pPr>
        </w:p>
      </w:tc>
    </w:tr>
    <w:tr w:rsidR="00873A37" w:rsidRPr="00A058E4" w14:paraId="224B781A" w14:textId="77777777" w:rsidTr="004B2B44">
      <w:tc>
        <w:tcPr>
          <w:tcW w:w="3005" w:type="dxa"/>
          <w:tcBorders>
            <w:top w:val="nil"/>
            <w:left w:val="nil"/>
            <w:bottom w:val="nil"/>
            <w:right w:val="nil"/>
          </w:tcBorders>
        </w:tcPr>
        <w:p w14:paraId="74FC736A" w14:textId="77777777" w:rsidR="00873A37" w:rsidRPr="00A058E4" w:rsidRDefault="00873A37">
          <w:pPr>
            <w:pStyle w:val="Yltunniste"/>
            <w:rPr>
              <w:sz w:val="16"/>
              <w:szCs w:val="16"/>
            </w:rPr>
          </w:pPr>
        </w:p>
      </w:tc>
      <w:tc>
        <w:tcPr>
          <w:tcW w:w="3005" w:type="dxa"/>
          <w:tcBorders>
            <w:top w:val="nil"/>
            <w:left w:val="nil"/>
            <w:bottom w:val="nil"/>
            <w:right w:val="nil"/>
          </w:tcBorders>
        </w:tcPr>
        <w:p w14:paraId="13E492C9" w14:textId="77777777" w:rsidR="00873A37" w:rsidRPr="00A058E4" w:rsidRDefault="00873A37">
          <w:pPr>
            <w:pStyle w:val="Yltunniste"/>
            <w:rPr>
              <w:sz w:val="16"/>
              <w:szCs w:val="16"/>
            </w:rPr>
          </w:pPr>
        </w:p>
      </w:tc>
      <w:tc>
        <w:tcPr>
          <w:tcW w:w="3006" w:type="dxa"/>
          <w:tcBorders>
            <w:top w:val="nil"/>
            <w:left w:val="nil"/>
            <w:bottom w:val="nil"/>
            <w:right w:val="nil"/>
          </w:tcBorders>
        </w:tcPr>
        <w:p w14:paraId="42DFE470" w14:textId="77777777" w:rsidR="00873A37" w:rsidRPr="00A058E4" w:rsidRDefault="00873A37" w:rsidP="00A058E4">
          <w:pPr>
            <w:pStyle w:val="Yltunniste"/>
            <w:jc w:val="right"/>
            <w:rPr>
              <w:sz w:val="16"/>
              <w:szCs w:val="16"/>
            </w:rPr>
          </w:pPr>
        </w:p>
      </w:tc>
    </w:tr>
  </w:tbl>
  <w:p w14:paraId="444B4800"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74E68EB9" wp14:editId="4BFE3CD4">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36C72756"/>
    <w:multiLevelType w:val="hybridMultilevel"/>
    <w:tmpl w:val="BB9A886E"/>
    <w:lvl w:ilvl="0" w:tplc="3BA208A4">
      <w:numFmt w:val="bullet"/>
      <w:lvlText w:val=""/>
      <w:lvlJc w:val="left"/>
      <w:pPr>
        <w:ind w:left="720" w:hanging="360"/>
      </w:pPr>
      <w:rPr>
        <w:rFonts w:ascii="Symbol" w:eastAsiaTheme="minorHAnsi" w:hAnsi="Symbol"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4"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5" w15:restartNumberingAfterBreak="0">
    <w:nsid w:val="38474BBF"/>
    <w:multiLevelType w:val="multilevel"/>
    <w:tmpl w:val="52FC271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7"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9"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20" w15:restartNumberingAfterBreak="0">
    <w:nsid w:val="568F7C1D"/>
    <w:multiLevelType w:val="hybridMultilevel"/>
    <w:tmpl w:val="8FC02B42"/>
    <w:lvl w:ilvl="0" w:tplc="BE3475A4">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1"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2"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4"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5"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6" w15:restartNumberingAfterBreak="0">
    <w:nsid w:val="7C272BED"/>
    <w:multiLevelType w:val="multilevel"/>
    <w:tmpl w:val="EF286224"/>
    <w:numStyleLink w:val="Style1"/>
  </w:abstractNum>
  <w:abstractNum w:abstractNumId="27" w15:restartNumberingAfterBreak="0">
    <w:nsid w:val="7C7F6B1E"/>
    <w:multiLevelType w:val="hybridMultilevel"/>
    <w:tmpl w:val="1184441A"/>
    <w:lvl w:ilvl="0" w:tplc="F9888866">
      <w:start w:val="2009"/>
      <w:numFmt w:val="bullet"/>
      <w:lvlText w:val=""/>
      <w:lvlJc w:val="left"/>
      <w:pPr>
        <w:ind w:left="720" w:hanging="360"/>
      </w:pPr>
      <w:rPr>
        <w:rFonts w:ascii="Symbol" w:eastAsiaTheme="minorHAnsi" w:hAnsi="Symbol"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8"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728914235">
    <w:abstractNumId w:val="28"/>
  </w:num>
  <w:num w:numId="2" w16cid:durableId="604926908">
    <w:abstractNumId w:val="23"/>
  </w:num>
  <w:num w:numId="3" w16cid:durableId="499127957">
    <w:abstractNumId w:val="14"/>
  </w:num>
  <w:num w:numId="4" w16cid:durableId="1677611928">
    <w:abstractNumId w:val="12"/>
  </w:num>
  <w:num w:numId="5" w16cid:durableId="1354841838">
    <w:abstractNumId w:val="10"/>
  </w:num>
  <w:num w:numId="6" w16cid:durableId="636958253">
    <w:abstractNumId w:val="17"/>
  </w:num>
  <w:num w:numId="7" w16cid:durableId="625043548">
    <w:abstractNumId w:val="22"/>
  </w:num>
  <w:num w:numId="8" w16cid:durableId="1074086901">
    <w:abstractNumId w:val="21"/>
  </w:num>
  <w:num w:numId="9" w16cid:durableId="1404989510">
    <w:abstractNumId w:val="21"/>
    <w:lvlOverride w:ilvl="0">
      <w:startOverride w:val="1"/>
    </w:lvlOverride>
  </w:num>
  <w:num w:numId="10" w16cid:durableId="436366030">
    <w:abstractNumId w:val="11"/>
  </w:num>
  <w:num w:numId="11" w16cid:durableId="2130658911">
    <w:abstractNumId w:val="11"/>
    <w:lvlOverride w:ilvl="0">
      <w:startOverride w:val="1"/>
    </w:lvlOverride>
  </w:num>
  <w:num w:numId="12" w16cid:durableId="1011418383">
    <w:abstractNumId w:val="11"/>
    <w:lvlOverride w:ilvl="0">
      <w:startOverride w:val="1"/>
    </w:lvlOverride>
  </w:num>
  <w:num w:numId="13" w16cid:durableId="1401249618">
    <w:abstractNumId w:val="11"/>
    <w:lvlOverride w:ilvl="0">
      <w:startOverride w:val="1"/>
    </w:lvlOverride>
  </w:num>
  <w:num w:numId="14" w16cid:durableId="1603293522">
    <w:abstractNumId w:val="9"/>
  </w:num>
  <w:num w:numId="15" w16cid:durableId="1079596493">
    <w:abstractNumId w:val="2"/>
  </w:num>
  <w:num w:numId="16" w16cid:durableId="1613856270">
    <w:abstractNumId w:val="2"/>
  </w:num>
  <w:num w:numId="17" w16cid:durableId="68776762">
    <w:abstractNumId w:val="1"/>
  </w:num>
  <w:num w:numId="18" w16cid:durableId="817040233">
    <w:abstractNumId w:val="19"/>
  </w:num>
  <w:num w:numId="19" w16cid:durableId="1174104185">
    <w:abstractNumId w:val="18"/>
  </w:num>
  <w:num w:numId="20" w16cid:durableId="316881197">
    <w:abstractNumId w:val="26"/>
  </w:num>
  <w:num w:numId="21" w16cid:durableId="590897549">
    <w:abstractNumId w:val="6"/>
  </w:num>
  <w:num w:numId="22" w16cid:durableId="882055188">
    <w:abstractNumId w:val="24"/>
  </w:num>
  <w:num w:numId="23" w16cid:durableId="906307493">
    <w:abstractNumId w:val="4"/>
  </w:num>
  <w:num w:numId="24" w16cid:durableId="2100250815">
    <w:abstractNumId w:val="7"/>
  </w:num>
  <w:num w:numId="25" w16cid:durableId="1388803485">
    <w:abstractNumId w:val="0"/>
  </w:num>
  <w:num w:numId="26" w16cid:durableId="750927843">
    <w:abstractNumId w:val="25"/>
  </w:num>
  <w:num w:numId="27" w16cid:durableId="297223081">
    <w:abstractNumId w:val="8"/>
  </w:num>
  <w:num w:numId="28" w16cid:durableId="596869062">
    <w:abstractNumId w:val="5"/>
  </w:num>
  <w:num w:numId="29" w16cid:durableId="799570348">
    <w:abstractNumId w:val="16"/>
  </w:num>
  <w:num w:numId="30" w16cid:durableId="1560356663">
    <w:abstractNumId w:val="3"/>
  </w:num>
  <w:num w:numId="31" w16cid:durableId="1297101374">
    <w:abstractNumId w:val="3"/>
  </w:num>
  <w:num w:numId="32" w16cid:durableId="1198808784">
    <w:abstractNumId w:val="3"/>
  </w:num>
  <w:num w:numId="33" w16cid:durableId="1222181509">
    <w:abstractNumId w:val="3"/>
  </w:num>
  <w:num w:numId="34" w16cid:durableId="1971012703">
    <w:abstractNumId w:val="15"/>
  </w:num>
  <w:num w:numId="35" w16cid:durableId="674305668">
    <w:abstractNumId w:val="27"/>
  </w:num>
  <w:num w:numId="36" w16cid:durableId="264113253">
    <w:abstractNumId w:val="13"/>
  </w:num>
  <w:num w:numId="37" w16cid:durableId="261232273">
    <w:abstractNumId w:val="20"/>
  </w:num>
  <w:num w:numId="38" w16cid:durableId="948121721">
    <w:abstractNumId w:val="3"/>
    <w:lvlOverride w:ilvl="0">
      <w:startOverride w:val="2"/>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PersonalInformation/>
  <w:removeDateAndTime/>
  <w:proofState w:spelling="clean" w:grammar="clean"/>
  <w:defaultTabStop w:val="720"/>
  <w:hyphenationZone w:val="425"/>
  <w:characterSpacingControl w:val="doNotCompress"/>
  <w:hdrShapeDefaults>
    <o:shapedefaults v:ext="edit" spidmax="2054"/>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87873"/>
    <w:rsid w:val="00006F4D"/>
    <w:rsid w:val="00010C97"/>
    <w:rsid w:val="0001289F"/>
    <w:rsid w:val="00012EC0"/>
    <w:rsid w:val="00013B40"/>
    <w:rsid w:val="00013F3D"/>
    <w:rsid w:val="000140FF"/>
    <w:rsid w:val="00020EF6"/>
    <w:rsid w:val="00022D94"/>
    <w:rsid w:val="00023864"/>
    <w:rsid w:val="000324FE"/>
    <w:rsid w:val="00037350"/>
    <w:rsid w:val="000449EA"/>
    <w:rsid w:val="000455E3"/>
    <w:rsid w:val="00046783"/>
    <w:rsid w:val="00055E58"/>
    <w:rsid w:val="000564EB"/>
    <w:rsid w:val="000663E8"/>
    <w:rsid w:val="0007094E"/>
    <w:rsid w:val="00072438"/>
    <w:rsid w:val="00082DFE"/>
    <w:rsid w:val="00085E51"/>
    <w:rsid w:val="0009323F"/>
    <w:rsid w:val="000A29C7"/>
    <w:rsid w:val="000B0833"/>
    <w:rsid w:val="000B7ABB"/>
    <w:rsid w:val="000D45F8"/>
    <w:rsid w:val="000E1A4B"/>
    <w:rsid w:val="000E2D54"/>
    <w:rsid w:val="000E693C"/>
    <w:rsid w:val="000F4248"/>
    <w:rsid w:val="000F4AD8"/>
    <w:rsid w:val="000F6F25"/>
    <w:rsid w:val="000F793B"/>
    <w:rsid w:val="00110468"/>
    <w:rsid w:val="00110B17"/>
    <w:rsid w:val="00117EA9"/>
    <w:rsid w:val="00124944"/>
    <w:rsid w:val="00124A90"/>
    <w:rsid w:val="00131B7A"/>
    <w:rsid w:val="0013545D"/>
    <w:rsid w:val="001360E5"/>
    <w:rsid w:val="001366EE"/>
    <w:rsid w:val="00136FEB"/>
    <w:rsid w:val="00151365"/>
    <w:rsid w:val="00151457"/>
    <w:rsid w:val="0015362E"/>
    <w:rsid w:val="00166331"/>
    <w:rsid w:val="001678AD"/>
    <w:rsid w:val="00171D1A"/>
    <w:rsid w:val="001741CB"/>
    <w:rsid w:val="001758C8"/>
    <w:rsid w:val="0019524D"/>
    <w:rsid w:val="00195763"/>
    <w:rsid w:val="001A4752"/>
    <w:rsid w:val="001B2917"/>
    <w:rsid w:val="001B5A04"/>
    <w:rsid w:val="001B6B07"/>
    <w:rsid w:val="001C0382"/>
    <w:rsid w:val="001C3EB2"/>
    <w:rsid w:val="001C422A"/>
    <w:rsid w:val="001C5699"/>
    <w:rsid w:val="001D015C"/>
    <w:rsid w:val="001D1831"/>
    <w:rsid w:val="001D587F"/>
    <w:rsid w:val="001D5CAA"/>
    <w:rsid w:val="001D63F6"/>
    <w:rsid w:val="001E21A8"/>
    <w:rsid w:val="001E690B"/>
    <w:rsid w:val="001F1B08"/>
    <w:rsid w:val="00204473"/>
    <w:rsid w:val="00204A26"/>
    <w:rsid w:val="00206938"/>
    <w:rsid w:val="00206DFC"/>
    <w:rsid w:val="00217D86"/>
    <w:rsid w:val="002248A2"/>
    <w:rsid w:val="00224FD6"/>
    <w:rsid w:val="0022712B"/>
    <w:rsid w:val="00227877"/>
    <w:rsid w:val="002350CB"/>
    <w:rsid w:val="0023681E"/>
    <w:rsid w:val="00237C15"/>
    <w:rsid w:val="00252F50"/>
    <w:rsid w:val="0025396F"/>
    <w:rsid w:val="00253B21"/>
    <w:rsid w:val="002571E9"/>
    <w:rsid w:val="00257B93"/>
    <w:rsid w:val="002629C5"/>
    <w:rsid w:val="00266113"/>
    <w:rsid w:val="00267906"/>
    <w:rsid w:val="00267E88"/>
    <w:rsid w:val="00272D9D"/>
    <w:rsid w:val="00275737"/>
    <w:rsid w:val="00281C77"/>
    <w:rsid w:val="002961B0"/>
    <w:rsid w:val="00297830"/>
    <w:rsid w:val="002A6054"/>
    <w:rsid w:val="002B4F5C"/>
    <w:rsid w:val="002B5E48"/>
    <w:rsid w:val="002B75CA"/>
    <w:rsid w:val="002C2668"/>
    <w:rsid w:val="002C4FEA"/>
    <w:rsid w:val="002C656A"/>
    <w:rsid w:val="002D0032"/>
    <w:rsid w:val="002D3350"/>
    <w:rsid w:val="002D70EF"/>
    <w:rsid w:val="002D7383"/>
    <w:rsid w:val="002D7EA5"/>
    <w:rsid w:val="002E0B87"/>
    <w:rsid w:val="002E7A0B"/>
    <w:rsid w:val="002E7DCF"/>
    <w:rsid w:val="002F466F"/>
    <w:rsid w:val="003077A4"/>
    <w:rsid w:val="003135FC"/>
    <w:rsid w:val="00313CBC"/>
    <w:rsid w:val="00313CBF"/>
    <w:rsid w:val="0032021E"/>
    <w:rsid w:val="003226F0"/>
    <w:rsid w:val="00324EF9"/>
    <w:rsid w:val="00335D68"/>
    <w:rsid w:val="0033622F"/>
    <w:rsid w:val="00337E76"/>
    <w:rsid w:val="003411AD"/>
    <w:rsid w:val="00342A30"/>
    <w:rsid w:val="00351B7D"/>
    <w:rsid w:val="00362E28"/>
    <w:rsid w:val="003673C0"/>
    <w:rsid w:val="00370E4F"/>
    <w:rsid w:val="00373713"/>
    <w:rsid w:val="00376326"/>
    <w:rsid w:val="00377AEB"/>
    <w:rsid w:val="0038473B"/>
    <w:rsid w:val="00385B1D"/>
    <w:rsid w:val="00390DB7"/>
    <w:rsid w:val="0039232D"/>
    <w:rsid w:val="00393102"/>
    <w:rsid w:val="003964A3"/>
    <w:rsid w:val="003976AD"/>
    <w:rsid w:val="003B144B"/>
    <w:rsid w:val="003B3150"/>
    <w:rsid w:val="003C4049"/>
    <w:rsid w:val="003C5382"/>
    <w:rsid w:val="003D0AB9"/>
    <w:rsid w:val="003D4732"/>
    <w:rsid w:val="003E4929"/>
    <w:rsid w:val="003E588D"/>
    <w:rsid w:val="003F22CD"/>
    <w:rsid w:val="003F5BFA"/>
    <w:rsid w:val="004045B4"/>
    <w:rsid w:val="00410407"/>
    <w:rsid w:val="00412F12"/>
    <w:rsid w:val="0041667A"/>
    <w:rsid w:val="00421708"/>
    <w:rsid w:val="00421835"/>
    <w:rsid w:val="004221B0"/>
    <w:rsid w:val="00423E56"/>
    <w:rsid w:val="00427AC1"/>
    <w:rsid w:val="00430270"/>
    <w:rsid w:val="0043343B"/>
    <w:rsid w:val="0043717D"/>
    <w:rsid w:val="004371C3"/>
    <w:rsid w:val="00440722"/>
    <w:rsid w:val="004460C6"/>
    <w:rsid w:val="00460ADC"/>
    <w:rsid w:val="00465DC6"/>
    <w:rsid w:val="00473E28"/>
    <w:rsid w:val="0047544F"/>
    <w:rsid w:val="00483E37"/>
    <w:rsid w:val="004A3E23"/>
    <w:rsid w:val="004B1091"/>
    <w:rsid w:val="004B258A"/>
    <w:rsid w:val="004B2B44"/>
    <w:rsid w:val="004B34E1"/>
    <w:rsid w:val="004C1C47"/>
    <w:rsid w:val="004C23F9"/>
    <w:rsid w:val="004C4833"/>
    <w:rsid w:val="004D599E"/>
    <w:rsid w:val="004D7499"/>
    <w:rsid w:val="004D76E3"/>
    <w:rsid w:val="004E3F3B"/>
    <w:rsid w:val="004E598B"/>
    <w:rsid w:val="004F15C9"/>
    <w:rsid w:val="004F28FE"/>
    <w:rsid w:val="004F4078"/>
    <w:rsid w:val="004F77DA"/>
    <w:rsid w:val="00525360"/>
    <w:rsid w:val="00527E87"/>
    <w:rsid w:val="00543B88"/>
    <w:rsid w:val="00543F66"/>
    <w:rsid w:val="00554136"/>
    <w:rsid w:val="00554A7A"/>
    <w:rsid w:val="0055582F"/>
    <w:rsid w:val="00555E75"/>
    <w:rsid w:val="00556532"/>
    <w:rsid w:val="005613D3"/>
    <w:rsid w:val="0056613C"/>
    <w:rsid w:val="00566672"/>
    <w:rsid w:val="005719F7"/>
    <w:rsid w:val="00572784"/>
    <w:rsid w:val="005814A1"/>
    <w:rsid w:val="00583FE4"/>
    <w:rsid w:val="00586C1F"/>
    <w:rsid w:val="00593831"/>
    <w:rsid w:val="005A309A"/>
    <w:rsid w:val="005B00BB"/>
    <w:rsid w:val="005B3A3F"/>
    <w:rsid w:val="005B47D8"/>
    <w:rsid w:val="005B50D0"/>
    <w:rsid w:val="005B6C91"/>
    <w:rsid w:val="005C7765"/>
    <w:rsid w:val="005D22D8"/>
    <w:rsid w:val="005D3693"/>
    <w:rsid w:val="005D3A33"/>
    <w:rsid w:val="005D749E"/>
    <w:rsid w:val="005D7EB5"/>
    <w:rsid w:val="005E2BC1"/>
    <w:rsid w:val="005E6648"/>
    <w:rsid w:val="005F0EEA"/>
    <w:rsid w:val="005F163B"/>
    <w:rsid w:val="0060063B"/>
    <w:rsid w:val="00601F27"/>
    <w:rsid w:val="00602E74"/>
    <w:rsid w:val="00613331"/>
    <w:rsid w:val="00615755"/>
    <w:rsid w:val="00620595"/>
    <w:rsid w:val="00627C21"/>
    <w:rsid w:val="00633597"/>
    <w:rsid w:val="00633BBD"/>
    <w:rsid w:val="00634FEB"/>
    <w:rsid w:val="006366E7"/>
    <w:rsid w:val="00640A4D"/>
    <w:rsid w:val="00641B76"/>
    <w:rsid w:val="0064460B"/>
    <w:rsid w:val="0064589F"/>
    <w:rsid w:val="00655C4C"/>
    <w:rsid w:val="00662B56"/>
    <w:rsid w:val="00666FD6"/>
    <w:rsid w:val="00667385"/>
    <w:rsid w:val="00671041"/>
    <w:rsid w:val="00672B90"/>
    <w:rsid w:val="00686CF3"/>
    <w:rsid w:val="0069181E"/>
    <w:rsid w:val="006A2F5D"/>
    <w:rsid w:val="006A4F5F"/>
    <w:rsid w:val="006B1508"/>
    <w:rsid w:val="006B3E85"/>
    <w:rsid w:val="006B4626"/>
    <w:rsid w:val="006C7A99"/>
    <w:rsid w:val="006D0813"/>
    <w:rsid w:val="006D3068"/>
    <w:rsid w:val="006E7D0B"/>
    <w:rsid w:val="006F0B7C"/>
    <w:rsid w:val="00703171"/>
    <w:rsid w:val="0070377D"/>
    <w:rsid w:val="007168DA"/>
    <w:rsid w:val="007212A4"/>
    <w:rsid w:val="00723843"/>
    <w:rsid w:val="0073068A"/>
    <w:rsid w:val="0074104A"/>
    <w:rsid w:val="0074158A"/>
    <w:rsid w:val="00751EBB"/>
    <w:rsid w:val="00772240"/>
    <w:rsid w:val="00775089"/>
    <w:rsid w:val="0078280A"/>
    <w:rsid w:val="007856F2"/>
    <w:rsid w:val="00785D58"/>
    <w:rsid w:val="0079664B"/>
    <w:rsid w:val="007B2D20"/>
    <w:rsid w:val="007C057B"/>
    <w:rsid w:val="007C1151"/>
    <w:rsid w:val="007C25EB"/>
    <w:rsid w:val="007C4B6F"/>
    <w:rsid w:val="007C5BB2"/>
    <w:rsid w:val="007C62E6"/>
    <w:rsid w:val="007E0069"/>
    <w:rsid w:val="007E469A"/>
    <w:rsid w:val="00800AA9"/>
    <w:rsid w:val="008020E6"/>
    <w:rsid w:val="008031D3"/>
    <w:rsid w:val="00803B42"/>
    <w:rsid w:val="00806E20"/>
    <w:rsid w:val="00810134"/>
    <w:rsid w:val="00823847"/>
    <w:rsid w:val="00823F7D"/>
    <w:rsid w:val="00826DCA"/>
    <w:rsid w:val="008325C7"/>
    <w:rsid w:val="008350F0"/>
    <w:rsid w:val="00835734"/>
    <w:rsid w:val="0084029C"/>
    <w:rsid w:val="00845940"/>
    <w:rsid w:val="008571C0"/>
    <w:rsid w:val="008575A7"/>
    <w:rsid w:val="00860C12"/>
    <w:rsid w:val="00863F15"/>
    <w:rsid w:val="00865D0A"/>
    <w:rsid w:val="0087371C"/>
    <w:rsid w:val="00873A37"/>
    <w:rsid w:val="008755BF"/>
    <w:rsid w:val="00880101"/>
    <w:rsid w:val="00881902"/>
    <w:rsid w:val="008B2637"/>
    <w:rsid w:val="008B44DF"/>
    <w:rsid w:val="008B4C53"/>
    <w:rsid w:val="008C3171"/>
    <w:rsid w:val="008C3FF0"/>
    <w:rsid w:val="008C6A0E"/>
    <w:rsid w:val="008E0129"/>
    <w:rsid w:val="008E1575"/>
    <w:rsid w:val="008F20FD"/>
    <w:rsid w:val="008F2AAB"/>
    <w:rsid w:val="008F656A"/>
    <w:rsid w:val="0090479F"/>
    <w:rsid w:val="00906C55"/>
    <w:rsid w:val="009170B9"/>
    <w:rsid w:val="009230EE"/>
    <w:rsid w:val="00932AFC"/>
    <w:rsid w:val="00941FAB"/>
    <w:rsid w:val="0094606C"/>
    <w:rsid w:val="00950B61"/>
    <w:rsid w:val="00952982"/>
    <w:rsid w:val="00966541"/>
    <w:rsid w:val="00970A0E"/>
    <w:rsid w:val="00980F1C"/>
    <w:rsid w:val="00981808"/>
    <w:rsid w:val="00987873"/>
    <w:rsid w:val="009A796E"/>
    <w:rsid w:val="009B606B"/>
    <w:rsid w:val="009C7C8D"/>
    <w:rsid w:val="009D0AB4"/>
    <w:rsid w:val="009D26CC"/>
    <w:rsid w:val="009D44A2"/>
    <w:rsid w:val="009E0F44"/>
    <w:rsid w:val="009E3B08"/>
    <w:rsid w:val="009E3C92"/>
    <w:rsid w:val="009F6A26"/>
    <w:rsid w:val="009F7429"/>
    <w:rsid w:val="00A04FF1"/>
    <w:rsid w:val="00A058E4"/>
    <w:rsid w:val="00A35BCB"/>
    <w:rsid w:val="00A46BCC"/>
    <w:rsid w:val="00A522BB"/>
    <w:rsid w:val="00A6460F"/>
    <w:rsid w:val="00A6466D"/>
    <w:rsid w:val="00A72312"/>
    <w:rsid w:val="00A74713"/>
    <w:rsid w:val="00A7678F"/>
    <w:rsid w:val="00A8295C"/>
    <w:rsid w:val="00A82B7D"/>
    <w:rsid w:val="00A8303C"/>
    <w:rsid w:val="00A900EA"/>
    <w:rsid w:val="00A92EFA"/>
    <w:rsid w:val="00A93B2D"/>
    <w:rsid w:val="00A94AE7"/>
    <w:rsid w:val="00A94E1E"/>
    <w:rsid w:val="00AB1DA1"/>
    <w:rsid w:val="00AB33D5"/>
    <w:rsid w:val="00AC296D"/>
    <w:rsid w:val="00AC4FDE"/>
    <w:rsid w:val="00AC5E4B"/>
    <w:rsid w:val="00AC7729"/>
    <w:rsid w:val="00AD5D54"/>
    <w:rsid w:val="00AE08A1"/>
    <w:rsid w:val="00AE21E8"/>
    <w:rsid w:val="00AE54AA"/>
    <w:rsid w:val="00AE7C7B"/>
    <w:rsid w:val="00AF03BC"/>
    <w:rsid w:val="00AF1AAE"/>
    <w:rsid w:val="00B0234C"/>
    <w:rsid w:val="00B07C42"/>
    <w:rsid w:val="00B112B8"/>
    <w:rsid w:val="00B161B0"/>
    <w:rsid w:val="00B16670"/>
    <w:rsid w:val="00B17DA5"/>
    <w:rsid w:val="00B24F4D"/>
    <w:rsid w:val="00B33381"/>
    <w:rsid w:val="00B37882"/>
    <w:rsid w:val="00B453CC"/>
    <w:rsid w:val="00B51848"/>
    <w:rsid w:val="00B529CE"/>
    <w:rsid w:val="00B52A4D"/>
    <w:rsid w:val="00B52DD7"/>
    <w:rsid w:val="00B6081E"/>
    <w:rsid w:val="00B65278"/>
    <w:rsid w:val="00B70293"/>
    <w:rsid w:val="00B7440B"/>
    <w:rsid w:val="00B96A72"/>
    <w:rsid w:val="00BA2164"/>
    <w:rsid w:val="00BB0B29"/>
    <w:rsid w:val="00BB785D"/>
    <w:rsid w:val="00BB7F45"/>
    <w:rsid w:val="00BC1590"/>
    <w:rsid w:val="00BC1CB7"/>
    <w:rsid w:val="00BC367A"/>
    <w:rsid w:val="00BD5730"/>
    <w:rsid w:val="00BE0837"/>
    <w:rsid w:val="00BE2758"/>
    <w:rsid w:val="00BE608B"/>
    <w:rsid w:val="00BE7E5C"/>
    <w:rsid w:val="00BF1870"/>
    <w:rsid w:val="00BF2E2A"/>
    <w:rsid w:val="00BF3EA4"/>
    <w:rsid w:val="00BF744C"/>
    <w:rsid w:val="00C046F4"/>
    <w:rsid w:val="00C0569F"/>
    <w:rsid w:val="00C06A16"/>
    <w:rsid w:val="00C06FCB"/>
    <w:rsid w:val="00C1035E"/>
    <w:rsid w:val="00C112FB"/>
    <w:rsid w:val="00C1302F"/>
    <w:rsid w:val="00C16602"/>
    <w:rsid w:val="00C25BFA"/>
    <w:rsid w:val="00C25F4A"/>
    <w:rsid w:val="00C312C8"/>
    <w:rsid w:val="00C348A3"/>
    <w:rsid w:val="00C40C80"/>
    <w:rsid w:val="00C465D9"/>
    <w:rsid w:val="00C63BA4"/>
    <w:rsid w:val="00C747DB"/>
    <w:rsid w:val="00C85657"/>
    <w:rsid w:val="00C90D86"/>
    <w:rsid w:val="00C94FC7"/>
    <w:rsid w:val="00C95A8B"/>
    <w:rsid w:val="00CA1D58"/>
    <w:rsid w:val="00CC25B9"/>
    <w:rsid w:val="00CC3CAE"/>
    <w:rsid w:val="00CE2542"/>
    <w:rsid w:val="00CE26C7"/>
    <w:rsid w:val="00CF712C"/>
    <w:rsid w:val="00D07A71"/>
    <w:rsid w:val="00D130E2"/>
    <w:rsid w:val="00D152E0"/>
    <w:rsid w:val="00D171E5"/>
    <w:rsid w:val="00D205C8"/>
    <w:rsid w:val="00D24D52"/>
    <w:rsid w:val="00D24E24"/>
    <w:rsid w:val="00D33BA1"/>
    <w:rsid w:val="00D37291"/>
    <w:rsid w:val="00D47232"/>
    <w:rsid w:val="00D57199"/>
    <w:rsid w:val="00D6472E"/>
    <w:rsid w:val="00D724F3"/>
    <w:rsid w:val="00D80CF9"/>
    <w:rsid w:val="00D80EBF"/>
    <w:rsid w:val="00D82B11"/>
    <w:rsid w:val="00D85581"/>
    <w:rsid w:val="00D93433"/>
    <w:rsid w:val="00D9702B"/>
    <w:rsid w:val="00DB0A23"/>
    <w:rsid w:val="00DB1E92"/>
    <w:rsid w:val="00DB256D"/>
    <w:rsid w:val="00DC1073"/>
    <w:rsid w:val="00DC2AC5"/>
    <w:rsid w:val="00DC4109"/>
    <w:rsid w:val="00DC46A6"/>
    <w:rsid w:val="00DC4BBA"/>
    <w:rsid w:val="00DC5480"/>
    <w:rsid w:val="00DC565C"/>
    <w:rsid w:val="00DC6CD6"/>
    <w:rsid w:val="00DC729C"/>
    <w:rsid w:val="00DD0451"/>
    <w:rsid w:val="00DD2A80"/>
    <w:rsid w:val="00DD5075"/>
    <w:rsid w:val="00DE01D0"/>
    <w:rsid w:val="00DE1C15"/>
    <w:rsid w:val="00DE3B87"/>
    <w:rsid w:val="00DE51BF"/>
    <w:rsid w:val="00DF4C39"/>
    <w:rsid w:val="00E002A5"/>
    <w:rsid w:val="00E0146F"/>
    <w:rsid w:val="00E01537"/>
    <w:rsid w:val="00E051AA"/>
    <w:rsid w:val="00E05B98"/>
    <w:rsid w:val="00E100BE"/>
    <w:rsid w:val="00E10F4B"/>
    <w:rsid w:val="00E13F9B"/>
    <w:rsid w:val="00E14829"/>
    <w:rsid w:val="00E15EE7"/>
    <w:rsid w:val="00E2724D"/>
    <w:rsid w:val="00E37B7C"/>
    <w:rsid w:val="00E41525"/>
    <w:rsid w:val="00E424D1"/>
    <w:rsid w:val="00E44896"/>
    <w:rsid w:val="00E45249"/>
    <w:rsid w:val="00E477B7"/>
    <w:rsid w:val="00E5437B"/>
    <w:rsid w:val="00E61ADE"/>
    <w:rsid w:val="00E61B04"/>
    <w:rsid w:val="00E6371A"/>
    <w:rsid w:val="00E64CFC"/>
    <w:rsid w:val="00E66BD8"/>
    <w:rsid w:val="00E85D86"/>
    <w:rsid w:val="00E90591"/>
    <w:rsid w:val="00E9185D"/>
    <w:rsid w:val="00EA2005"/>
    <w:rsid w:val="00EA211A"/>
    <w:rsid w:val="00EA4FE4"/>
    <w:rsid w:val="00EB031A"/>
    <w:rsid w:val="00EB0BB5"/>
    <w:rsid w:val="00EB347C"/>
    <w:rsid w:val="00EB6C6D"/>
    <w:rsid w:val="00EC45CF"/>
    <w:rsid w:val="00ED0181"/>
    <w:rsid w:val="00ED148F"/>
    <w:rsid w:val="00EE11B5"/>
    <w:rsid w:val="00EE7F5A"/>
    <w:rsid w:val="00EF6FCF"/>
    <w:rsid w:val="00F04424"/>
    <w:rsid w:val="00F04AE6"/>
    <w:rsid w:val="00F1773A"/>
    <w:rsid w:val="00F24CAB"/>
    <w:rsid w:val="00F336FB"/>
    <w:rsid w:val="00F40646"/>
    <w:rsid w:val="00F43553"/>
    <w:rsid w:val="00F44A9E"/>
    <w:rsid w:val="00F50B13"/>
    <w:rsid w:val="00F61D61"/>
    <w:rsid w:val="00F75550"/>
    <w:rsid w:val="00F81E6B"/>
    <w:rsid w:val="00F82F9C"/>
    <w:rsid w:val="00F937B6"/>
    <w:rsid w:val="00F9400E"/>
    <w:rsid w:val="00F96A58"/>
    <w:rsid w:val="00FA32FE"/>
    <w:rsid w:val="00FB0239"/>
    <w:rsid w:val="00FB090D"/>
    <w:rsid w:val="00FB14EB"/>
    <w:rsid w:val="00FB4752"/>
    <w:rsid w:val="00FC0084"/>
    <w:rsid w:val="00FC1CBC"/>
    <w:rsid w:val="00FC6822"/>
    <w:rsid w:val="00FD610F"/>
    <w:rsid w:val="00FF564C"/>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2054"/>
    <o:shapelayout v:ext="edit">
      <o:idmap v:ext="edit" data="2"/>
    </o:shapelayout>
  </w:shapeDefaults>
  <w:decimalSymbol w:val=","/>
  <w:listSeparator w:val=";"/>
  <w14:docId w14:val="0E07CE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 w:type="character" w:styleId="Kommentinviite">
    <w:name w:val="annotation reference"/>
    <w:basedOn w:val="Kappaleenoletusfontti"/>
    <w:uiPriority w:val="99"/>
    <w:semiHidden/>
    <w:unhideWhenUsed/>
    <w:rsid w:val="00B17DA5"/>
    <w:rPr>
      <w:sz w:val="16"/>
      <w:szCs w:val="16"/>
    </w:rPr>
  </w:style>
  <w:style w:type="paragraph" w:styleId="Kommentinteksti">
    <w:name w:val="annotation text"/>
    <w:basedOn w:val="Normaali"/>
    <w:link w:val="KommentintekstiChar"/>
    <w:uiPriority w:val="99"/>
    <w:semiHidden/>
    <w:unhideWhenUsed/>
    <w:rsid w:val="00B17DA5"/>
    <w:pPr>
      <w:spacing w:line="240" w:lineRule="auto"/>
    </w:pPr>
    <w:rPr>
      <w:szCs w:val="20"/>
    </w:rPr>
  </w:style>
  <w:style w:type="character" w:customStyle="1" w:styleId="KommentintekstiChar">
    <w:name w:val="Kommentin teksti Char"/>
    <w:basedOn w:val="Kappaleenoletusfontti"/>
    <w:link w:val="Kommentinteksti"/>
    <w:uiPriority w:val="99"/>
    <w:semiHidden/>
    <w:rsid w:val="00B17DA5"/>
    <w:rPr>
      <w:rFonts w:ascii="Century Gothic" w:hAnsi="Century Gothic"/>
      <w:sz w:val="20"/>
      <w:szCs w:val="20"/>
    </w:rPr>
  </w:style>
  <w:style w:type="paragraph" w:styleId="Kommentinotsikko">
    <w:name w:val="annotation subject"/>
    <w:basedOn w:val="Kommentinteksti"/>
    <w:next w:val="Kommentinteksti"/>
    <w:link w:val="KommentinotsikkoChar"/>
    <w:uiPriority w:val="99"/>
    <w:semiHidden/>
    <w:unhideWhenUsed/>
    <w:rsid w:val="00B17DA5"/>
    <w:rPr>
      <w:b/>
      <w:bCs/>
    </w:rPr>
  </w:style>
  <w:style w:type="character" w:customStyle="1" w:styleId="KommentinotsikkoChar">
    <w:name w:val="Kommentin otsikko Char"/>
    <w:basedOn w:val="KommentintekstiChar"/>
    <w:link w:val="Kommentinotsikko"/>
    <w:uiPriority w:val="99"/>
    <w:semiHidden/>
    <w:rsid w:val="00B17DA5"/>
    <w:rPr>
      <w:rFonts w:ascii="Century Gothic" w:hAnsi="Century Gothic"/>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6072018">
      <w:bodyDiv w:val="1"/>
      <w:marLeft w:val="0"/>
      <w:marRight w:val="0"/>
      <w:marTop w:val="0"/>
      <w:marBottom w:val="0"/>
      <w:divBdr>
        <w:top w:val="none" w:sz="0" w:space="0" w:color="auto"/>
        <w:left w:val="none" w:sz="0" w:space="0" w:color="auto"/>
        <w:bottom w:val="none" w:sz="0" w:space="0" w:color="auto"/>
        <w:right w:val="none" w:sz="0" w:space="0" w:color="auto"/>
      </w:divBdr>
    </w:div>
    <w:div w:id="215970939">
      <w:bodyDiv w:val="1"/>
      <w:marLeft w:val="0"/>
      <w:marRight w:val="0"/>
      <w:marTop w:val="0"/>
      <w:marBottom w:val="0"/>
      <w:divBdr>
        <w:top w:val="none" w:sz="0" w:space="0" w:color="auto"/>
        <w:left w:val="none" w:sz="0" w:space="0" w:color="auto"/>
        <w:bottom w:val="none" w:sz="0" w:space="0" w:color="auto"/>
        <w:right w:val="none" w:sz="0" w:space="0" w:color="auto"/>
      </w:divBdr>
    </w:div>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325323828">
      <w:bodyDiv w:val="1"/>
      <w:marLeft w:val="0"/>
      <w:marRight w:val="0"/>
      <w:marTop w:val="0"/>
      <w:marBottom w:val="0"/>
      <w:divBdr>
        <w:top w:val="none" w:sz="0" w:space="0" w:color="auto"/>
        <w:left w:val="none" w:sz="0" w:space="0" w:color="auto"/>
        <w:bottom w:val="none" w:sz="0" w:space="0" w:color="auto"/>
        <w:right w:val="none" w:sz="0" w:space="0" w:color="auto"/>
      </w:divBdr>
    </w:div>
    <w:div w:id="439951918">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477235453">
      <w:bodyDiv w:val="1"/>
      <w:marLeft w:val="0"/>
      <w:marRight w:val="0"/>
      <w:marTop w:val="0"/>
      <w:marBottom w:val="0"/>
      <w:divBdr>
        <w:top w:val="none" w:sz="0" w:space="0" w:color="auto"/>
        <w:left w:val="none" w:sz="0" w:space="0" w:color="auto"/>
        <w:bottom w:val="none" w:sz="0" w:space="0" w:color="auto"/>
        <w:right w:val="none" w:sz="0" w:space="0" w:color="auto"/>
      </w:divBdr>
    </w:div>
    <w:div w:id="756293984">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38076928">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927007208">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256670748">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758359686">
      <w:bodyDiv w:val="1"/>
      <w:marLeft w:val="0"/>
      <w:marRight w:val="0"/>
      <w:marTop w:val="0"/>
      <w:marBottom w:val="0"/>
      <w:divBdr>
        <w:top w:val="none" w:sz="0" w:space="0" w:color="auto"/>
        <w:left w:val="none" w:sz="0" w:space="0" w:color="auto"/>
        <w:bottom w:val="none" w:sz="0" w:space="0" w:color="auto"/>
        <w:right w:val="none" w:sz="0" w:space="0" w:color="auto"/>
      </w:divBdr>
    </w:div>
    <w:div w:id="1855531241">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 w:id="1954244483">
      <w:bodyDiv w:val="1"/>
      <w:marLeft w:val="0"/>
      <w:marRight w:val="0"/>
      <w:marTop w:val="0"/>
      <w:marBottom w:val="0"/>
      <w:divBdr>
        <w:top w:val="none" w:sz="0" w:space="0" w:color="auto"/>
        <w:left w:val="none" w:sz="0" w:space="0" w:color="auto"/>
        <w:bottom w:val="none" w:sz="0" w:space="0" w:color="auto"/>
        <w:right w:val="none" w:sz="0" w:space="0" w:color="auto"/>
      </w:divBdr>
    </w:div>
    <w:div w:id="206421168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ulii.org/en/akn/ug/act/ord/1904/15/eng@2023-12-31" TargetMode="External"/><Relationship Id="rId18" Type="http://schemas.openxmlformats.org/officeDocument/2006/relationships/hyperlink" Target="https://mcjl.ug/articles/sharia-qadhis-courts-decisions-are-legal-and-binding/" TargetMode="External"/><Relationship Id="rId26"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hyperlink" Target="https://sihanet.org/wp-content/uploads/2026/04/Qadhis-Courts-Bill-2026.pdf" TargetMode="External"/><Relationship Id="rId7" Type="http://schemas.openxmlformats.org/officeDocument/2006/relationships/endnotes" Target="endnotes.xml"/><Relationship Id="rId12" Type="http://schemas.openxmlformats.org/officeDocument/2006/relationships/hyperlink" Target="https://ulii.org/en/akn/ug/act/ord/1906/7/eng@2000-12-31" TargetMode="External"/><Relationship Id="rId17" Type="http://schemas.openxmlformats.org/officeDocument/2006/relationships/hyperlink" Target="https://www.nyulawglobal.org/globalex/uganda1.html" TargetMode="External"/><Relationship Id="rId25" Type="http://schemas.openxmlformats.org/officeDocument/2006/relationships/footer" Target="footer1.xml"/><Relationship Id="rId33" Type="http://schemas.openxmlformats.org/officeDocument/2006/relationships/customXml" Target="../customXml/item6.xml"/><Relationship Id="rId2" Type="http://schemas.openxmlformats.org/officeDocument/2006/relationships/numbering" Target="numbering.xml"/><Relationship Id="rId16" Type="http://schemas.openxmlformats.org/officeDocument/2006/relationships/hyperlink" Target="https://landinfo.no/wp-content/uploads/2025/01/Uganda-temanotat-ID-register-identitetsdokumenter-og-pass-08012025.pdf" TargetMode="External"/><Relationship Id="rId20" Type="http://schemas.openxmlformats.org/officeDocument/2006/relationships/hyperlink" Target="https://papers.ssrn.com/sol3/papers.cfm?abstract_id=3617283" TargetMode="External"/><Relationship Id="rId29"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ulii.org/en/akn/ug/act/ord/1961/2/eng@2023-12-31" TargetMode="External"/><Relationship Id="rId24" Type="http://schemas.openxmlformats.org/officeDocument/2006/relationships/header" Target="header2.xml"/><Relationship Id="rId32"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hyperlink" Target="https://www.researchgate.net/publication/385311354_Customary_Law_in_the_Ugandan_Legal_System" TargetMode="External"/><Relationship Id="rId23" Type="http://schemas.openxmlformats.org/officeDocument/2006/relationships/header" Target="header1.xml"/><Relationship Id="rId28" Type="http://schemas.openxmlformats.org/officeDocument/2006/relationships/theme" Target="theme/theme1.xml"/><Relationship Id="rId10" Type="http://schemas.openxmlformats.org/officeDocument/2006/relationships/hyperlink" Target="https://ulii.org/en/akn/ug/act/decree/1973/16/eng@2023-12-31" TargetMode="External"/><Relationship Id="rId19" Type="http://schemas.openxmlformats.org/officeDocument/2006/relationships/hyperlink" Target="https://papers.ssrn.com/sol3/Delivery.cfm/SSRN_ID3617283_code704876.pdf?abstractid=3617283&amp;mirid=1" TargetMode="External"/><Relationship Id="rId31"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yperlink" Target="https://ulii.org/en/akn/ug/act/statute/1995/constitution/eng@2023-12-31" TargetMode="External"/><Relationship Id="rId14" Type="http://schemas.openxmlformats.org/officeDocument/2006/relationships/hyperlink" Target="https://ulii.org/en/akn/ug/act/ord/1902/5/eng@2023-12-31" TargetMode="External"/><Relationship Id="rId22" Type="http://schemas.openxmlformats.org/officeDocument/2006/relationships/hyperlink" Target="https://www.scribd.com/document/985193330/National-Handbook-for-PSWO-in-Uganda-20" TargetMode="External"/><Relationship Id="rId27" Type="http://schemas.openxmlformats.org/officeDocument/2006/relationships/glossaryDocument" Target="glossary/document.xml"/><Relationship Id="rId30" Type="http://schemas.openxmlformats.org/officeDocument/2006/relationships/customXml" Target="../customXml/item3.xml"/><Relationship Id="rId8" Type="http://schemas.openxmlformats.org/officeDocument/2006/relationships/hyperlink" Target="https://ulii.org/en/akn/ug/act/statute/1996/6/eng@2024-08-16"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3" Type="http://schemas.openxmlformats.org/officeDocument/2006/relationships/hyperlink" Target="https://www.scribd.com/document/910757914/custody-and-maintenance-application" TargetMode="External"/><Relationship Id="rId2" Type="http://schemas.openxmlformats.org/officeDocument/2006/relationships/hyperlink" Target="https://www.scribd.com/document/929841425/In-the-Matter-of-an-Application-for-Legal-Guardianship-Order-by-Candiru-Mother-Family-Cause-70-of-2023-2023-UGHCFD-101-10-November-2023" TargetMode="External"/><Relationship Id="rId1" Type="http://schemas.openxmlformats.org/officeDocument/2006/relationships/hyperlink" Target="https://uppc.go.ug/index.php/egazettes/8281?title=Vol.%20CXIX%20No.%2022&amp;date=2026-02-27"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7A4FB3411B4E2CA21240231341F6F8"/>
        <w:category>
          <w:name w:val="Yleiset"/>
          <w:gallery w:val="placeholder"/>
        </w:category>
        <w:types>
          <w:type w:val="bbPlcHdr"/>
        </w:types>
        <w:behaviors>
          <w:behavior w:val="content"/>
        </w:behaviors>
        <w:guid w:val="{4F3BBB65-D2CC-4C4F-AAA6-3361EA7AD456}"/>
      </w:docPartPr>
      <w:docPartBody>
        <w:p w:rsidR="0035262C" w:rsidRDefault="0035262C">
          <w:pPr>
            <w:pStyle w:val="157A4FB3411B4E2CA21240231341F6F8"/>
          </w:pPr>
          <w:r w:rsidRPr="00AA10D2">
            <w:rPr>
              <w:rStyle w:val="Paikkamerkkiteksti"/>
            </w:rPr>
            <w:t>Kirjoita tekstiä napsauttamalla tai napauttamalla tätä.</w:t>
          </w:r>
        </w:p>
      </w:docPartBody>
    </w:docPart>
    <w:docPart>
      <w:docPartPr>
        <w:name w:val="4AC7FF4BD958432AB045163AC5F2C72E"/>
        <w:category>
          <w:name w:val="Yleiset"/>
          <w:gallery w:val="placeholder"/>
        </w:category>
        <w:types>
          <w:type w:val="bbPlcHdr"/>
        </w:types>
        <w:behaviors>
          <w:behavior w:val="content"/>
        </w:behaviors>
        <w:guid w:val="{F93E76CF-A2D3-4014-A41C-94019890D35B}"/>
      </w:docPartPr>
      <w:docPartBody>
        <w:p w:rsidR="0035262C" w:rsidRDefault="0035262C">
          <w:pPr>
            <w:pStyle w:val="4AC7FF4BD958432AB045163AC5F2C72E"/>
          </w:pPr>
          <w:r w:rsidRPr="00AA10D2">
            <w:rPr>
              <w:rStyle w:val="Paikkamerkkiteksti"/>
            </w:rPr>
            <w:t>Kirjoita tekstiä napsauttamalla tai napauttamalla tätä.</w:t>
          </w:r>
        </w:p>
      </w:docPartBody>
    </w:docPart>
    <w:docPart>
      <w:docPartPr>
        <w:name w:val="AA5EDF159A2642A7A4F74E6CAE5B4392"/>
        <w:category>
          <w:name w:val="Yleiset"/>
          <w:gallery w:val="placeholder"/>
        </w:category>
        <w:types>
          <w:type w:val="bbPlcHdr"/>
        </w:types>
        <w:behaviors>
          <w:behavior w:val="content"/>
        </w:behaviors>
        <w:guid w:val="{090557D4-F0B8-4DB2-AB77-B619C87E240E}"/>
      </w:docPartPr>
      <w:docPartBody>
        <w:p w:rsidR="0035262C" w:rsidRDefault="0035262C">
          <w:pPr>
            <w:pStyle w:val="AA5EDF159A2642A7A4F74E6CAE5B4392"/>
          </w:pPr>
          <w:r w:rsidRPr="00810134">
            <w:rPr>
              <w:rStyle w:val="Paikkamerkkiteksti"/>
              <w:lang w:val="en-GB"/>
            </w:rPr>
            <w:t>.</w:t>
          </w:r>
        </w:p>
      </w:docPartBody>
    </w:docPart>
    <w:docPart>
      <w:docPartPr>
        <w:name w:val="3C61A345A9714B7389F9511D30AB6F52"/>
        <w:category>
          <w:name w:val="Yleiset"/>
          <w:gallery w:val="placeholder"/>
        </w:category>
        <w:types>
          <w:type w:val="bbPlcHdr"/>
        </w:types>
        <w:behaviors>
          <w:behavior w:val="content"/>
        </w:behaviors>
        <w:guid w:val="{6BEA4CE0-0DDA-453B-B183-833F777C3A97}"/>
      </w:docPartPr>
      <w:docPartBody>
        <w:p w:rsidR="0035262C" w:rsidRDefault="0035262C">
          <w:pPr>
            <w:pStyle w:val="3C61A345A9714B7389F9511D30AB6F52"/>
          </w:pPr>
          <w:r w:rsidRPr="00AA10D2">
            <w:rPr>
              <w:rStyle w:val="Paikkamerkkiteksti"/>
            </w:rPr>
            <w:t>Kirjoita tekstiä napsauttamalla tai napauttamalla tätä.</w:t>
          </w:r>
        </w:p>
      </w:docPartBody>
    </w:docPart>
    <w:docPart>
      <w:docPartPr>
        <w:name w:val="C38EDAAC24BB44C79B64B60810DC1EE7"/>
        <w:category>
          <w:name w:val="Yleiset"/>
          <w:gallery w:val="placeholder"/>
        </w:category>
        <w:types>
          <w:type w:val="bbPlcHdr"/>
        </w:types>
        <w:behaviors>
          <w:behavior w:val="content"/>
        </w:behaviors>
        <w:guid w:val="{08B9D4B1-CD02-4BFE-B319-79FFA485500D}"/>
      </w:docPartPr>
      <w:docPartBody>
        <w:p w:rsidR="0035262C" w:rsidRDefault="00E46B87" w:rsidP="00E46B87">
          <w:pPr>
            <w:pStyle w:val="C38EDAAC24BB44C79B64B60810DC1EE71"/>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262C"/>
    <w:rsid w:val="00063ED9"/>
    <w:rsid w:val="00085E51"/>
    <w:rsid w:val="00124944"/>
    <w:rsid w:val="00171D1A"/>
    <w:rsid w:val="0023681E"/>
    <w:rsid w:val="0035262C"/>
    <w:rsid w:val="003E588D"/>
    <w:rsid w:val="00427AC1"/>
    <w:rsid w:val="004E3F3B"/>
    <w:rsid w:val="00A82B7D"/>
    <w:rsid w:val="00AB1DA1"/>
    <w:rsid w:val="00B926DE"/>
    <w:rsid w:val="00DE01D0"/>
    <w:rsid w:val="00E45249"/>
    <w:rsid w:val="00E46B87"/>
    <w:rsid w:val="00F70B7A"/>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fi-FI" w:eastAsia="fi-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sid w:val="00E46B87"/>
    <w:rPr>
      <w:color w:val="808080"/>
    </w:rPr>
  </w:style>
  <w:style w:type="paragraph" w:customStyle="1" w:styleId="157A4FB3411B4E2CA21240231341F6F8">
    <w:name w:val="157A4FB3411B4E2CA21240231341F6F8"/>
  </w:style>
  <w:style w:type="paragraph" w:customStyle="1" w:styleId="4AC7FF4BD958432AB045163AC5F2C72E">
    <w:name w:val="4AC7FF4BD958432AB045163AC5F2C72E"/>
  </w:style>
  <w:style w:type="paragraph" w:customStyle="1" w:styleId="AA5EDF159A2642A7A4F74E6CAE5B4392">
    <w:name w:val="AA5EDF159A2642A7A4F74E6CAE5B4392"/>
  </w:style>
  <w:style w:type="paragraph" w:customStyle="1" w:styleId="3C61A345A9714B7389F9511D30AB6F52">
    <w:name w:val="3C61A345A9714B7389F9511D30AB6F52"/>
  </w:style>
  <w:style w:type="paragraph" w:customStyle="1" w:styleId="C38EDAAC24BB44C79B64B60810DC1EE71">
    <w:name w:val="C38EDAAC24BB44C79B64B60810DC1EE71"/>
    <w:rsid w:val="00E46B87"/>
    <w:pPr>
      <w:spacing w:before="200" w:line="260" w:lineRule="exact"/>
      <w:ind w:left="864" w:right="864"/>
      <w:jc w:val="center"/>
    </w:pPr>
    <w:rPr>
      <w:rFonts w:ascii="Century Gothic" w:eastAsiaTheme="minorHAnsi" w:hAnsi="Century Gothic" w:cstheme="minorHAnsi"/>
      <w:i/>
      <w:iCs/>
      <w:color w:val="404040" w:themeColor="text1" w:themeTint="BF"/>
      <w:kern w:val="0"/>
      <w:sz w:val="20"/>
      <w:szCs w:val="22"/>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CHILD CUSTODY,CONSTITUTIONS,EXECUTION (IMPLEMENTATION),LEGISLATION,NATIONAL LEGISLATION,CUSTOMARY LAW,DOCUMENTS,BIRTH CERTIFICATES,CIVIL LAW,PARENTS,MOTHERS,FATHERS,PATERNITY,CHILDREN'S RIGHTS,ILLEGITIMATE CHILDREN,MARRIAGE,DIVORCE,DIPLOMAS,LEGALISATION</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Uganda</TermName>
          <TermId xmlns="http://schemas.microsoft.com/office/infopath/2007/PartnerControls">ff3907cc-6801-4e42-bfac-8551cffe2268</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2026-10-18T22:00:00+00:00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76</Value>
      <Value>4</Value>
      <Value>115</Value>
      <Value>116</Value>
      <Value>1</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108</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Uganda / Huoltajuuslainsäädäntö ja -asiakirjat
Uganda / Custody jurisdiction and documents
Kysymykset
1. Huoltajuuslainsäädäntö:
1.1 Miten lapsen huoltajuus yleisesti ottaen määräytyy Ugandan lain mukaan?
1.2 Miten huoltajuus määräytyy, jos lapsi on syntynyt avioliiton ulkopuolella?
1.3 Miten huoltajuus määräytyy avioeron yhteydessä?
2. Huoltajuusasiakirjat:
2.1 Millaisia asiakirjoja huoltajuuspäätöksestä voi saada?
2.2 Mikä merkitys lapsen syntymätodistukseen merkityillä vanhempien tiedoilla on huoltajuuden kannalta?
Questions
1. Custody and guardianship jurisdiction:
1.1 How is custody of a child determined in Ugandan law?
1.2 How is custody determined if the child is born outside wedlock?
1.3 How is custody determined in divorce?
2. Custody and guardianship documents:
2.1 What documents are available about a custody and/or guardianship order?
2.2 What is the significance of birth certificate’s parental information with regard to custody and/or</COIDocAbstract>
    <COIWSGroundsRejection xmlns="b5be3156-7e14-46bc-bfca-5c242eb3de3f" xsi:nil="true"/>
    <COIDocAuthors xmlns="e235e197-502c-49f1-8696-39d199cd5131">
      <Value>143</Value>
    </COIDocAuthors>
    <COIDocID xmlns="b5be3156-7e14-46bc-bfca-5c242eb3de3f">1125</COIDocID>
  </documentManagement>
</p:properties>
</file>

<file path=customXml/itemProps1.xml><?xml version="1.0" encoding="utf-8"?>
<ds:datastoreItem xmlns:ds="http://schemas.openxmlformats.org/officeDocument/2006/customXml" ds:itemID="{8382AC0F-217A-4E80-8875-A5DD7CA1CC22}">
  <ds:schemaRefs>
    <ds:schemaRef ds:uri="http://schemas.openxmlformats.org/officeDocument/2006/bibliography"/>
  </ds:schemaRefs>
</ds:datastoreItem>
</file>

<file path=customXml/itemProps2.xml><?xml version="1.0" encoding="utf-8"?>
<ds:datastoreItem xmlns:ds="http://schemas.openxmlformats.org/officeDocument/2006/customXml" ds:itemID="{F3BD824F-2D3E-4E92-909E-5A5ADAB282B2}"/>
</file>

<file path=customXml/itemProps3.xml><?xml version="1.0" encoding="utf-8"?>
<ds:datastoreItem xmlns:ds="http://schemas.openxmlformats.org/officeDocument/2006/customXml" ds:itemID="{CC07C672-BC75-4170-80B0-789B8431E0CA}"/>
</file>

<file path=customXml/itemProps4.xml><?xml version="1.0" encoding="utf-8"?>
<ds:datastoreItem xmlns:ds="http://schemas.openxmlformats.org/officeDocument/2006/customXml" ds:itemID="{FD80AB05-D737-48FC-8C16-2FCA00D66A8A}"/>
</file>

<file path=customXml/itemProps5.xml><?xml version="1.0" encoding="utf-8"?>
<ds:datastoreItem xmlns:ds="http://schemas.openxmlformats.org/officeDocument/2006/customXml" ds:itemID="{E651DD13-F6FA-46D1-83F9-E817C346B760}"/>
</file>

<file path=customXml/itemProps6.xml><?xml version="1.0" encoding="utf-8"?>
<ds:datastoreItem xmlns:ds="http://schemas.openxmlformats.org/officeDocument/2006/customXml" ds:itemID="{579402B0-E7E9-41B0-878B-7BB7AFC445B7}"/>
</file>

<file path=docProps/app.xml><?xml version="1.0" encoding="utf-8"?>
<Properties xmlns="http://schemas.openxmlformats.org/officeDocument/2006/extended-properties" xmlns:vt="http://schemas.openxmlformats.org/officeDocument/2006/docPropsVTypes">
  <Template>Normal</Template>
  <TotalTime>0</TotalTime>
  <Pages>13</Pages>
  <Words>3721</Words>
  <Characters>30147</Characters>
  <Application>Microsoft Office Word</Application>
  <DocSecurity>0</DocSecurity>
  <Lines>251</Lines>
  <Paragraphs>67</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33801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Uganda / Huoltajuuslainsäädäntö ja -asiakirjat // Uganda / Custody jurisdiction and documents</dc:title>
  <dc:subject/>
  <dc:creator/>
  <cp:keywords/>
  <cp:lastModifiedBy/>
  <cp:revision>1</cp:revision>
  <dcterms:created xsi:type="dcterms:W3CDTF">2026-10-19T07:57:00Z</dcterms:created>
  <dcterms:modified xsi:type="dcterms:W3CDTF">2026-10-19T07:57:00Z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COIDocPublishersMM">
    <vt:lpwstr>115;#Maahanmuuttovirasto (MIGRI)|2e5f83a0-5a84-4a68-a064-ceb823ccc98a</vt:lpwstr>
  </property>
  <property fmtid="{D5CDD505-2E9C-101B-9397-08002B2CF9AE}" pid="4" name="COIDocAuthorsMM">
    <vt:lpwstr>116;#MAATIETOPALVELU|718956cb-5a02-48eb-badd-61c6fb0692f5</vt:lpwstr>
  </property>
  <property fmtid="{D5CDD505-2E9C-101B-9397-08002B2CF9AE}" pid="5" name="COIDocLanguageMM">
    <vt:lpwstr>1;#Finnish|d07062f0-7d8d-435b-93eb-e02c3282c9ee</vt:lpwstr>
  </property>
  <property fmtid="{D5CDD505-2E9C-101B-9397-08002B2CF9AE}" pid="6" name="COIDocTagsMM">
    <vt:lpwstr/>
  </property>
  <property fmtid="{D5CDD505-2E9C-101B-9397-08002B2CF9AE}" pid="7" name="COIDocOriginCountryMM">
    <vt:lpwstr>76;#Uganda|ff3907cc-6801-4e42-bfac-8551cffe2268</vt:lpwstr>
  </property>
  <property fmtid="{D5CDD505-2E9C-101B-9397-08002B2CF9AE}" pid="8" name="COIInformTypeMM">
    <vt:lpwstr>4;#Response to COI Query|74af11f0-82c2-4825-bd8f-d6b1cac3a3aa</vt:lpwstr>
  </property>
</Properties>
</file>