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7B30168"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6949C99F"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4EC8C69B" w14:textId="6DEA88C9" w:rsidR="00800AA9" w:rsidRPr="00800AA9" w:rsidRDefault="00800AA9" w:rsidP="00C348A3">
      <w:pPr>
        <w:spacing w:before="0" w:after="0"/>
      </w:pPr>
      <w:r w:rsidRPr="00BB7F45">
        <w:rPr>
          <w:b/>
        </w:rPr>
        <w:t>Asiakirjan tunnus:</w:t>
      </w:r>
      <w:r>
        <w:t xml:space="preserve"> KT</w:t>
      </w:r>
      <w:r w:rsidR="004D13C7">
        <w:t>1368</w:t>
      </w:r>
    </w:p>
    <w:p w14:paraId="07780D17" w14:textId="5AF8ED42" w:rsidR="00800AA9" w:rsidRDefault="00800AA9" w:rsidP="00C348A3">
      <w:pPr>
        <w:spacing w:before="0" w:after="0"/>
      </w:pPr>
      <w:r w:rsidRPr="00BB7F45">
        <w:rPr>
          <w:b/>
        </w:rPr>
        <w:t>Päivämäärä</w:t>
      </w:r>
      <w:r>
        <w:t xml:space="preserve">: </w:t>
      </w:r>
      <w:r w:rsidR="007346FC" w:rsidRPr="007346FC">
        <w:t>2</w:t>
      </w:r>
      <w:r w:rsidR="00810134" w:rsidRPr="007346FC">
        <w:t>.</w:t>
      </w:r>
      <w:r w:rsidR="007346FC" w:rsidRPr="007346FC">
        <w:t>6</w:t>
      </w:r>
      <w:r w:rsidR="00810134" w:rsidRPr="007346FC">
        <w:t>.</w:t>
      </w:r>
      <w:r w:rsidR="007346FC" w:rsidRPr="007346FC">
        <w:t>2026</w:t>
      </w:r>
    </w:p>
    <w:p w14:paraId="239AEA99" w14:textId="5D1D28C5" w:rsidR="00800AA9" w:rsidRPr="00800AA9" w:rsidRDefault="00800AA9" w:rsidP="004D13C7">
      <w:pPr>
        <w:spacing w:before="0"/>
        <w:rPr>
          <w:rStyle w:val="Otsikko1Char"/>
          <w:rFonts w:eastAsiaTheme="minorHAnsi" w:cstheme="minorHAnsi"/>
          <w:b w:val="0"/>
          <w:color w:val="auto"/>
          <w:sz w:val="20"/>
          <w:szCs w:val="22"/>
        </w:rPr>
      </w:pPr>
      <w:r w:rsidRPr="00BB7F45">
        <w:rPr>
          <w:b/>
        </w:rPr>
        <w:t>Julkisuus:</w:t>
      </w:r>
      <w:r>
        <w:t xml:space="preserve"> Julkinen</w:t>
      </w:r>
    </w:p>
    <w:p w14:paraId="0926AEC0" w14:textId="77777777" w:rsidR="00800AA9" w:rsidRPr="00633BBD" w:rsidRDefault="0096040A" w:rsidP="00800AA9">
      <w:pPr>
        <w:rPr>
          <w:rStyle w:val="Otsikko1Char"/>
          <w:b w:val="0"/>
          <w:sz w:val="20"/>
          <w:szCs w:val="20"/>
        </w:rPr>
      </w:pPr>
      <w:r>
        <w:rPr>
          <w:b/>
        </w:rPr>
        <w:pict w14:anchorId="5417F23B">
          <v:rect id="_x0000_i1025" style="width:0;height:1.5pt" o:hralign="center" o:hrstd="t" o:hr="t" fillcolor="#a0a0a0" stroked="f"/>
        </w:pict>
      </w:r>
    </w:p>
    <w:p w14:paraId="2C0AB3F3" w14:textId="1699D8DB" w:rsidR="008020E6" w:rsidRPr="00374FF4" w:rsidRDefault="0096040A" w:rsidP="00543F66">
      <w:pPr>
        <w:pStyle w:val="POTSIKKO"/>
        <w:rPr>
          <w:rStyle w:val="Otsikko1Char"/>
          <w:rFonts w:cs="Times New Roman"/>
          <w:b/>
          <w:szCs w:val="24"/>
          <w:lang w:val="en-US"/>
        </w:rPr>
      </w:pPr>
      <w:sdt>
        <w:sdtPr>
          <w:rPr>
            <w:rStyle w:val="Otsikko1Char"/>
            <w:rFonts w:cs="Times New Roman"/>
            <w:b/>
            <w:szCs w:val="24"/>
            <w:lang w:val="en-US"/>
          </w:rPr>
          <w:alias w:val="Maa / Otsikko"/>
          <w:tag w:val="Otsikko"/>
          <w:id w:val="597070427"/>
          <w:placeholder>
            <w:docPart w:val="CC17C5590A9D4C15AAFDE8772AD3D9A2"/>
          </w:placeholder>
          <w:text/>
        </w:sdtPr>
        <w:sdtEndPr>
          <w:rPr>
            <w:rStyle w:val="Otsikko1Char"/>
          </w:rPr>
        </w:sdtEndPr>
        <w:sdtContent>
          <w:proofErr w:type="spellStart"/>
          <w:r w:rsidR="004D13C7" w:rsidRPr="00374FF4">
            <w:rPr>
              <w:rStyle w:val="Otsikko1Char"/>
              <w:rFonts w:cs="Times New Roman"/>
              <w:b/>
              <w:szCs w:val="24"/>
              <w:lang w:val="en-US"/>
            </w:rPr>
            <w:t>Irak</w:t>
          </w:r>
          <w:proofErr w:type="spellEnd"/>
          <w:r w:rsidR="00543F66" w:rsidRPr="00374FF4">
            <w:rPr>
              <w:rStyle w:val="Otsikko1Char"/>
              <w:rFonts w:cs="Times New Roman"/>
              <w:b/>
              <w:szCs w:val="24"/>
              <w:lang w:val="en-US"/>
            </w:rPr>
            <w:t xml:space="preserve"> / </w:t>
          </w:r>
          <w:r w:rsidR="004D13C7" w:rsidRPr="00374FF4">
            <w:rPr>
              <w:rStyle w:val="Otsikko1Char"/>
              <w:rFonts w:cs="Times New Roman"/>
              <w:b/>
              <w:szCs w:val="24"/>
              <w:lang w:val="en-US"/>
            </w:rPr>
            <w:t xml:space="preserve">Isis, </w:t>
          </w:r>
          <w:proofErr w:type="spellStart"/>
          <w:r w:rsidR="004D13C7" w:rsidRPr="00374FF4">
            <w:rPr>
              <w:rStyle w:val="Otsikko1Char"/>
              <w:rFonts w:cs="Times New Roman"/>
              <w:b/>
              <w:szCs w:val="24"/>
              <w:lang w:val="en-US"/>
            </w:rPr>
            <w:t>pakkorekrytointi</w:t>
          </w:r>
          <w:proofErr w:type="spellEnd"/>
        </w:sdtContent>
      </w:sdt>
    </w:p>
    <w:sdt>
      <w:sdtPr>
        <w:rPr>
          <w:rStyle w:val="Otsikko1Char"/>
          <w:rFonts w:cs="Times New Roman"/>
          <w:b/>
          <w:szCs w:val="24"/>
          <w:lang w:val="en-US"/>
        </w:rPr>
        <w:alias w:val="Country / Title in English"/>
        <w:tag w:val="Country / Title in English"/>
        <w:id w:val="2146699517"/>
        <w:lock w:val="sdtLocked"/>
        <w:placeholder>
          <w:docPart w:val="2EAECD6564344136ACB15351867794FC"/>
        </w:placeholder>
        <w:text/>
      </w:sdtPr>
      <w:sdtEndPr>
        <w:rPr>
          <w:rStyle w:val="Kappaleenoletusfontti"/>
          <w:rFonts w:eastAsia="Times New Roman"/>
        </w:rPr>
      </w:sdtEndPr>
      <w:sdtContent>
        <w:p w14:paraId="31A62D99" w14:textId="420B69DF" w:rsidR="00082DFE" w:rsidRPr="00374FF4" w:rsidRDefault="004D13C7" w:rsidP="00543F66">
          <w:pPr>
            <w:pStyle w:val="POTSIKKO"/>
            <w:rPr>
              <w:lang w:val="en-US"/>
            </w:rPr>
          </w:pPr>
          <w:r w:rsidRPr="00374FF4">
            <w:rPr>
              <w:rStyle w:val="Otsikko1Char"/>
              <w:rFonts w:cs="Times New Roman"/>
              <w:b/>
              <w:szCs w:val="24"/>
              <w:lang w:val="en-US"/>
            </w:rPr>
            <w:t>Iraq</w:t>
          </w:r>
          <w:r w:rsidR="00810134" w:rsidRPr="00374FF4">
            <w:rPr>
              <w:rStyle w:val="Otsikko1Char"/>
              <w:rFonts w:cs="Times New Roman"/>
              <w:b/>
              <w:szCs w:val="24"/>
              <w:lang w:val="en-US"/>
            </w:rPr>
            <w:t xml:space="preserve"> / </w:t>
          </w:r>
          <w:r w:rsidRPr="00374FF4">
            <w:rPr>
              <w:rStyle w:val="Otsikko1Char"/>
              <w:rFonts w:cs="Times New Roman"/>
              <w:b/>
              <w:szCs w:val="24"/>
              <w:lang w:val="en-US"/>
            </w:rPr>
            <w:t>Isis, forced recruitment</w:t>
          </w:r>
        </w:p>
      </w:sdtContent>
    </w:sdt>
    <w:p w14:paraId="4F300286" w14:textId="77777777" w:rsidR="00082DFE" w:rsidRDefault="0096040A" w:rsidP="00082DFE">
      <w:pPr>
        <w:rPr>
          <w:b/>
        </w:rPr>
      </w:pPr>
      <w:r>
        <w:rPr>
          <w:b/>
        </w:rPr>
        <w:pict w14:anchorId="35B4A038">
          <v:rect id="_x0000_i1026" style="width:0;height:1.5pt" o:hralign="center" o:hrstd="t" o:hr="t" fillcolor="#a0a0a0" stroked="f"/>
        </w:pict>
      </w:r>
    </w:p>
    <w:p w14:paraId="7FDDB481"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24D851CCCF7C476BAD981239340A1A81"/>
        </w:placeholder>
      </w:sdtPr>
      <w:sdtEndPr>
        <w:rPr>
          <w:rStyle w:val="Kappaleenoletusfontti"/>
          <w:color w:val="404040" w:themeColor="text1" w:themeTint="BF"/>
        </w:rPr>
      </w:sdtEndPr>
      <w:sdtContent>
        <w:sdt>
          <w:sdtPr>
            <w:rPr>
              <w:rStyle w:val="KysymyksetChar"/>
            </w:rPr>
            <w:alias w:val="Questions"/>
            <w:tag w:val="Fill in the questions here"/>
            <w:id w:val="353243802"/>
            <w:placeholder>
              <w:docPart w:val="66491975A75D41C89B501FFD264DEF3A"/>
            </w:placeholder>
            <w:text w:multiLine="1"/>
          </w:sdtPr>
          <w:sdtEndPr>
            <w:rPr>
              <w:rStyle w:val="KysymyksetChar"/>
            </w:rPr>
          </w:sdtEndPr>
          <w:sdtContent>
            <w:p w14:paraId="7762B34B" w14:textId="3BDBD353" w:rsidR="00810134" w:rsidRPr="001678AD" w:rsidRDefault="004D13C7" w:rsidP="001678AD">
              <w:pPr>
                <w:pStyle w:val="Lainaus"/>
                <w:ind w:left="0"/>
                <w:jc w:val="left"/>
                <w:rPr>
                  <w:i w:val="0"/>
                  <w:iCs w:val="0"/>
                  <w:color w:val="000000" w:themeColor="text1"/>
                </w:rPr>
              </w:pPr>
              <w:r>
                <w:rPr>
                  <w:rStyle w:val="KysymyksetChar"/>
                </w:rPr>
                <w:t xml:space="preserve">1. </w:t>
              </w:r>
              <w:r w:rsidRPr="004D13C7">
                <w:rPr>
                  <w:rStyle w:val="KysymyksetChar"/>
                </w:rPr>
                <w:t xml:space="preserve">Harjoittaako </w:t>
              </w:r>
              <w:proofErr w:type="spellStart"/>
              <w:r w:rsidRPr="004D13C7">
                <w:rPr>
                  <w:rStyle w:val="KysymyksetChar"/>
                </w:rPr>
                <w:t>Isis</w:t>
              </w:r>
              <w:proofErr w:type="spellEnd"/>
              <w:r w:rsidRPr="004D13C7">
                <w:rPr>
                  <w:rStyle w:val="KysymyksetChar"/>
                </w:rPr>
                <w:t xml:space="preserve"> pakkorekrytointia Irakissa ja erityisesti Mosulissa? Miten yleistä se on ja keihin se kohdistuu?</w:t>
              </w:r>
              <w:r w:rsidRPr="004D13C7">
                <w:rPr>
                  <w:rStyle w:val="KysymyksetChar"/>
                </w:rPr>
                <w:br/>
              </w:r>
              <w:r>
                <w:rPr>
                  <w:rStyle w:val="KysymyksetChar"/>
                </w:rPr>
                <w:t xml:space="preserve">2. </w:t>
              </w:r>
              <w:r w:rsidRPr="004D13C7">
                <w:rPr>
                  <w:rStyle w:val="KysymyksetChar"/>
                </w:rPr>
                <w:t xml:space="preserve">Miten </w:t>
              </w:r>
              <w:proofErr w:type="spellStart"/>
              <w:r w:rsidRPr="004D13C7">
                <w:rPr>
                  <w:rStyle w:val="KysymyksetChar"/>
                </w:rPr>
                <w:t>Isis</w:t>
              </w:r>
              <w:proofErr w:type="spellEnd"/>
              <w:r w:rsidRPr="004D13C7">
                <w:rPr>
                  <w:rStyle w:val="KysymyksetChar"/>
                </w:rPr>
                <w:t xml:space="preserve"> suhtautuu henkilöihin, jotka ovat kieltäytyneet sen värväysyrityksistä?</w:t>
              </w:r>
            </w:p>
          </w:sdtContent>
        </w:sdt>
      </w:sdtContent>
    </w:sdt>
    <w:p w14:paraId="20853CF5" w14:textId="77777777" w:rsidR="00082DFE" w:rsidRPr="00374FF4" w:rsidRDefault="00082DFE" w:rsidP="00C348A3">
      <w:pPr>
        <w:pStyle w:val="Numeroimatonotsikko"/>
        <w:rPr>
          <w:lang w:val="en-US"/>
        </w:rPr>
      </w:pPr>
      <w:r w:rsidRPr="00374FF4">
        <w:rPr>
          <w:lang w:val="en-US"/>
        </w:rPr>
        <w:t>Questions</w:t>
      </w:r>
    </w:p>
    <w:sdt>
      <w:sdtPr>
        <w:rPr>
          <w:rStyle w:val="KysymyksetChar"/>
          <w:lang w:val="en-GB"/>
        </w:rPr>
        <w:alias w:val="Questions"/>
        <w:tag w:val="Fill in the questions here"/>
        <w:id w:val="-849104524"/>
        <w:lock w:val="sdtLocked"/>
        <w:placeholder>
          <w:docPart w:val="91F9CB47865A4C4B982F9C57135D1C6B"/>
        </w:placeholder>
        <w:text w:multiLine="1"/>
      </w:sdtPr>
      <w:sdtEndPr>
        <w:rPr>
          <w:rStyle w:val="KysymyksetChar"/>
        </w:rPr>
      </w:sdtEndPr>
      <w:sdtContent>
        <w:p w14:paraId="32804E75" w14:textId="02557990" w:rsidR="00082DFE" w:rsidRPr="00163807" w:rsidRDefault="00BE68C6" w:rsidP="003C5382">
          <w:pPr>
            <w:pStyle w:val="Lainaus"/>
            <w:ind w:left="0"/>
            <w:jc w:val="left"/>
            <w:rPr>
              <w:rStyle w:val="KysymyksetChar"/>
              <w:lang w:val="en-US"/>
            </w:rPr>
          </w:pPr>
          <w:r>
            <w:rPr>
              <w:rStyle w:val="KysymyksetChar"/>
              <w:lang w:val="en-GB"/>
            </w:rPr>
            <w:t xml:space="preserve">1. </w:t>
          </w:r>
          <w:r w:rsidR="00163807">
            <w:rPr>
              <w:rStyle w:val="KysymyksetChar"/>
              <w:lang w:val="en-GB"/>
            </w:rPr>
            <w:t>Does Isis practice forced recruitment in Iraq, particularly in Mosul? How common is it and who is targeted?</w:t>
          </w:r>
          <w:r w:rsidR="00163807">
            <w:rPr>
              <w:rStyle w:val="KysymyksetChar"/>
              <w:lang w:val="en-GB"/>
            </w:rPr>
            <w:br/>
          </w:r>
          <w:r>
            <w:rPr>
              <w:rStyle w:val="KysymyksetChar"/>
              <w:lang w:val="en-GB"/>
            </w:rPr>
            <w:t xml:space="preserve">2. </w:t>
          </w:r>
          <w:r w:rsidR="00163807">
            <w:rPr>
              <w:rStyle w:val="KysymyksetChar"/>
              <w:lang w:val="en-GB"/>
            </w:rPr>
            <w:t xml:space="preserve">How does Isis </w:t>
          </w:r>
          <w:r>
            <w:rPr>
              <w:rStyle w:val="KysymyksetChar"/>
              <w:lang w:val="en-GB"/>
            </w:rPr>
            <w:t>relate to people who have declined its recruitment attempts?</w:t>
          </w:r>
        </w:p>
      </w:sdtContent>
    </w:sdt>
    <w:p w14:paraId="7F4EB4F8" w14:textId="77777777" w:rsidR="00082DFE" w:rsidRPr="00082DFE" w:rsidRDefault="0096040A" w:rsidP="00082DFE">
      <w:pPr>
        <w:pStyle w:val="LeiptekstiMigri"/>
        <w:ind w:left="0"/>
        <w:rPr>
          <w:lang w:val="en-GB"/>
        </w:rPr>
      </w:pPr>
      <w:r>
        <w:rPr>
          <w:b/>
        </w:rPr>
        <w:pict w14:anchorId="6D735590">
          <v:rect id="_x0000_i1027" style="width:0;height:1.5pt" o:hralign="center" o:hrstd="t" o:hr="t" fillcolor="#a0a0a0" stroked="f"/>
        </w:pict>
      </w:r>
    </w:p>
    <w:p w14:paraId="4803A4F6" w14:textId="072AC58D" w:rsidR="00543F66" w:rsidRDefault="0025514B" w:rsidP="0025514B">
      <w:pPr>
        <w:pStyle w:val="Otsikko1"/>
      </w:pPr>
      <w:bookmarkStart w:id="0" w:name="_Hlk129259295"/>
      <w:r w:rsidRPr="0025514B">
        <w:t xml:space="preserve">Harjoittaako </w:t>
      </w:r>
      <w:proofErr w:type="spellStart"/>
      <w:r w:rsidRPr="0025514B">
        <w:t>Isis</w:t>
      </w:r>
      <w:proofErr w:type="spellEnd"/>
      <w:r w:rsidRPr="0025514B">
        <w:t xml:space="preserve"> pakkorekrytointia Irakissa ja erityisesti Mosulissa? Miten yleistä se on ja keihin se kohdistuu?</w:t>
      </w:r>
    </w:p>
    <w:p w14:paraId="53798B9D" w14:textId="545786A6" w:rsidR="003E7EEB" w:rsidRDefault="009460D4" w:rsidP="003E7EEB">
      <w:r>
        <w:t xml:space="preserve">Isisin harjoittamaa pakkorekrytointia Irakissa ja erityisesti </w:t>
      </w:r>
      <w:proofErr w:type="spellStart"/>
      <w:r>
        <w:t>Nin</w:t>
      </w:r>
      <w:r w:rsidR="00B411A8">
        <w:t>e</w:t>
      </w:r>
      <w:r>
        <w:t>ven</w:t>
      </w:r>
      <w:proofErr w:type="spellEnd"/>
      <w:r>
        <w:t xml:space="preserve"> läänissä ja Mosulissa on käsitelty aieimmin maahanmuuttoviraston maatietopalvelun 23.9.2022 julkaistussa kyselyvastauksessa ”</w:t>
      </w:r>
      <w:r w:rsidRPr="009460D4">
        <w:t xml:space="preserve">ISISin pakkorekrytointi, </w:t>
      </w:r>
      <w:proofErr w:type="spellStart"/>
      <w:r w:rsidRPr="009460D4">
        <w:t>Nineven</w:t>
      </w:r>
      <w:proofErr w:type="spellEnd"/>
      <w:r w:rsidRPr="009460D4">
        <w:t xml:space="preserve"> läänin Mosul</w:t>
      </w:r>
      <w:r>
        <w:t>”.</w:t>
      </w:r>
      <w:r>
        <w:rPr>
          <w:rStyle w:val="Alaviitteenviite"/>
        </w:rPr>
        <w:footnoteReference w:id="1"/>
      </w:r>
    </w:p>
    <w:p w14:paraId="4CD792C3" w14:textId="5EF33BD1" w:rsidR="001902D7" w:rsidRDefault="001902D7" w:rsidP="001902D7">
      <w:r>
        <w:t xml:space="preserve">Yhdysvaltain ulkoministeriön (USDOS) Irakissa tapahtuvaa ihmiskauppaa vuonna 2025 käsittelevän raportin mukaan lapset ovat edelleen alttiita useiden eri Irakissa toimivien aseellisten ryhmien pakkorekrytoinnille, ml. </w:t>
      </w:r>
      <w:proofErr w:type="spellStart"/>
      <w:r w:rsidRPr="005C7A41">
        <w:t>Isis</w:t>
      </w:r>
      <w:proofErr w:type="spellEnd"/>
      <w:r w:rsidRPr="005C7A41">
        <w:t xml:space="preserve">, aseelliset heimoperustaiset ryhmät, Kurdistanin työväenpuolue </w:t>
      </w:r>
      <w:r w:rsidR="001E237E">
        <w:t>(</w:t>
      </w:r>
      <w:r w:rsidRPr="005C7A41">
        <w:t>PKK</w:t>
      </w:r>
      <w:r w:rsidR="001E237E">
        <w:t xml:space="preserve">) </w:t>
      </w:r>
      <w:r w:rsidRPr="005C7A41">
        <w:t>ja Iranin t</w:t>
      </w:r>
      <w:r>
        <w:t xml:space="preserve">ukemat aseelliset ryhmät. </w:t>
      </w:r>
      <w:proofErr w:type="spellStart"/>
      <w:r>
        <w:t>USDOSin</w:t>
      </w:r>
      <w:proofErr w:type="spellEnd"/>
      <w:r>
        <w:t xml:space="preserve"> aiempien tietojen mukaan </w:t>
      </w:r>
      <w:proofErr w:type="spellStart"/>
      <w:r>
        <w:t>Isis</w:t>
      </w:r>
      <w:proofErr w:type="spellEnd"/>
      <w:r>
        <w:t xml:space="preserve"> on siepannut ja pakkovärvännyt lapsia taistelu- ja tukitehtäviin ja käyttänyt heitä ihmiskilpinä, tietolähteinä, pomminvalmistajina, teloittajina ja itsemurhapommittajina. Osa lapsista on ollut vain 8-vuotiaita ja osa älyllisesti kehitysvammaisia.</w:t>
      </w:r>
      <w:r>
        <w:rPr>
          <w:rStyle w:val="Alaviitteenviite"/>
        </w:rPr>
        <w:footnoteReference w:id="2"/>
      </w:r>
    </w:p>
    <w:p w14:paraId="7E7727F1" w14:textId="3DE0B647" w:rsidR="005D6C93" w:rsidRDefault="001E237E" w:rsidP="00FB3FFD">
      <w:pPr>
        <w:pStyle w:val="Kommentinteksti"/>
      </w:pPr>
      <w:r>
        <w:t xml:space="preserve">Irakissa </w:t>
      </w:r>
      <w:proofErr w:type="spellStart"/>
      <w:r>
        <w:t>Nin</w:t>
      </w:r>
      <w:r w:rsidR="00B411A8">
        <w:t>e</w:t>
      </w:r>
      <w:r>
        <w:t>ven</w:t>
      </w:r>
      <w:proofErr w:type="spellEnd"/>
      <w:r>
        <w:t xml:space="preserve"> läänin eri osissa haastatellut</w:t>
      </w:r>
      <w:r w:rsidR="0096040A">
        <w:t xml:space="preserve"> </w:t>
      </w:r>
      <w:r w:rsidR="0096040A">
        <w:t>Kansan mobilisointiyksiköiden</w:t>
      </w:r>
      <w:r>
        <w:t xml:space="preserve"> </w:t>
      </w:r>
      <w:r w:rsidR="0096040A">
        <w:t>(</w:t>
      </w:r>
      <w:r>
        <w:t>PMF</w:t>
      </w:r>
      <w:r w:rsidR="0096040A">
        <w:t>)</w:t>
      </w:r>
      <w:r>
        <w:t xml:space="preserve"> komentajat kertovat yhdysvaltalaismedia Media Linen 6.3.2026 julkaistussa artikkelissa Isisin muodostavan </w:t>
      </w:r>
      <w:r>
        <w:lastRenderedPageBreak/>
        <w:t xml:space="preserve">yhä uhan alueella. </w:t>
      </w:r>
      <w:proofErr w:type="spellStart"/>
      <w:r w:rsidR="00FB3FFD">
        <w:t>Nineven</w:t>
      </w:r>
      <w:proofErr w:type="spellEnd"/>
      <w:r w:rsidR="00FB3FFD">
        <w:t xml:space="preserve"> läänin eteläosassa sijaitsevassa </w:t>
      </w:r>
      <w:proofErr w:type="spellStart"/>
      <w:r w:rsidR="00FB3FFD">
        <w:t>Hatran</w:t>
      </w:r>
      <w:proofErr w:type="spellEnd"/>
      <w:r w:rsidR="00FB3FFD">
        <w:t xml:space="preserve"> piirikunnassa</w:t>
      </w:r>
      <w:r>
        <w:t xml:space="preserve"> toimivien</w:t>
      </w:r>
      <w:r w:rsidR="00FB3FFD">
        <w:t xml:space="preserve"> </w:t>
      </w:r>
      <w:r>
        <w:t>PMF</w:t>
      </w:r>
      <w:r w:rsidR="0096040A">
        <w:t>-joukkojen</w:t>
      </w:r>
      <w:r w:rsidR="00FB3FFD">
        <w:t xml:space="preserve"> </w:t>
      </w:r>
      <w:r>
        <w:t xml:space="preserve">komentaja Abu </w:t>
      </w:r>
      <w:proofErr w:type="spellStart"/>
      <w:r>
        <w:t>Jabri</w:t>
      </w:r>
      <w:proofErr w:type="spellEnd"/>
      <w:r>
        <w:t xml:space="preserve"> kertoo Isisin pyrkivän rekrytoimaan lisää jäseniä ryhmän menetettyä monia kokeneita taistelijoitaan Mosulissa vuonna 2017 käydyissä taisteluissa. Abu </w:t>
      </w:r>
      <w:proofErr w:type="spellStart"/>
      <w:r>
        <w:t>Jabrin</w:t>
      </w:r>
      <w:proofErr w:type="spellEnd"/>
      <w:r>
        <w:t xml:space="preserve"> mukaan Isisillä on vahvat sotilaalliset verkostot ja kuljetusverkostot </w:t>
      </w:r>
      <w:proofErr w:type="spellStart"/>
      <w:r>
        <w:t>Hatran</w:t>
      </w:r>
      <w:proofErr w:type="spellEnd"/>
      <w:r>
        <w:t xml:space="preserve"> alueella. Syyrian ja Irakin välisen rajan huokoisuus helpottaa myös Isisin jäsenten liikkumista. </w:t>
      </w:r>
      <w:proofErr w:type="spellStart"/>
      <w:r>
        <w:t>Hatran</w:t>
      </w:r>
      <w:proofErr w:type="spellEnd"/>
      <w:r>
        <w:t xml:space="preserve"> lisäksi Isisin kerrotaan toimivan aktiivisesti </w:t>
      </w:r>
      <w:proofErr w:type="spellStart"/>
      <w:r>
        <w:t>Nin</w:t>
      </w:r>
      <w:r w:rsidR="00B411A8">
        <w:t>e</w:t>
      </w:r>
      <w:r>
        <w:t>ven</w:t>
      </w:r>
      <w:proofErr w:type="spellEnd"/>
      <w:r>
        <w:t xml:space="preserve"> maakunnassa myös </w:t>
      </w:r>
      <w:proofErr w:type="spellStart"/>
      <w:r>
        <w:t>Makhmourin</w:t>
      </w:r>
      <w:proofErr w:type="spellEnd"/>
      <w:r>
        <w:t xml:space="preserve">, </w:t>
      </w:r>
      <w:proofErr w:type="spellStart"/>
      <w:r>
        <w:t>Gwerin</w:t>
      </w:r>
      <w:proofErr w:type="spellEnd"/>
      <w:r>
        <w:t xml:space="preserve"> ja </w:t>
      </w:r>
      <w:proofErr w:type="spellStart"/>
      <w:r>
        <w:t>Qaraqoshin</w:t>
      </w:r>
      <w:proofErr w:type="spellEnd"/>
      <w:r>
        <w:t xml:space="preserve"> alueilla.</w:t>
      </w:r>
      <w:r>
        <w:rPr>
          <w:rStyle w:val="Alaviitteenviite"/>
        </w:rPr>
        <w:footnoteReference w:id="3"/>
      </w:r>
      <w:r>
        <w:t xml:space="preserve"> </w:t>
      </w:r>
    </w:p>
    <w:p w14:paraId="4D0899C5" w14:textId="57D8620F" w:rsidR="001E237E" w:rsidRDefault="001E237E" w:rsidP="001E237E">
      <w:r>
        <w:t xml:space="preserve">Irakin tapahtumia seuraava </w:t>
      </w:r>
      <w:proofErr w:type="spellStart"/>
      <w:r>
        <w:t>Iraqi</w:t>
      </w:r>
      <w:proofErr w:type="spellEnd"/>
      <w:r>
        <w:t xml:space="preserve"> News kertoo 20.4.2026 julkaistussa artikkelissa </w:t>
      </w:r>
      <w:r w:rsidR="005D6C93">
        <w:t xml:space="preserve">Irakin turvallisuusjoukkojen ja PMF-joukkojen ”neutralisoineen” edellisen viikon aikana neljä Isisin nukkuviin soluihin liittyvää uhkaa. Ne olivat hajottaneet Basrassa kuusihenkisen </w:t>
      </w:r>
      <w:proofErr w:type="spellStart"/>
      <w:r w:rsidR="005D6C93">
        <w:t>takfiri</w:t>
      </w:r>
      <w:proofErr w:type="spellEnd"/>
      <w:r w:rsidR="005D6C93">
        <w:t xml:space="preserve">-ideologiaa levittäneen solun, joka oli suunnitellut iskua Etelä-Irakin öljyalueille. Ne ottivat kiinni Basrassa myös toisen satamaan kohdistuvia sabotaasi-iskuja suunnitelleen ryhmän. </w:t>
      </w:r>
      <w:proofErr w:type="spellStart"/>
      <w:r>
        <w:t>Nin</w:t>
      </w:r>
      <w:r w:rsidR="00B411A8">
        <w:t>e</w:t>
      </w:r>
      <w:r>
        <w:t>ven</w:t>
      </w:r>
      <w:proofErr w:type="spellEnd"/>
      <w:r>
        <w:t xml:space="preserve"> lääniss</w:t>
      </w:r>
      <w:r w:rsidR="005D6C93">
        <w:t>ä</w:t>
      </w:r>
      <w:r>
        <w:t xml:space="preserve"> sosiaalisen median käyttöön erikoistun</w:t>
      </w:r>
      <w:r w:rsidR="005D6C93">
        <w:t>ut</w:t>
      </w:r>
      <w:r>
        <w:t xml:space="preserve"> mediatoimija </w:t>
      </w:r>
      <w:r w:rsidR="005D6C93">
        <w:t xml:space="preserve">sai artikkelin mukaan </w:t>
      </w:r>
      <w:r>
        <w:t>elinkautisen tuomion yritettyään houkutella ja värvätä irakilaisnuoria Isisin riveihin.</w:t>
      </w:r>
      <w:r w:rsidR="005D6C93">
        <w:t xml:space="preserve"> Lisäksi yksi Isisin jäsen oli pidätetty Mosulissa sijaitsevalla tarkastuspisteellä hänen palat</w:t>
      </w:r>
      <w:r w:rsidR="006F6C20">
        <w:t>tuaan</w:t>
      </w:r>
      <w:r w:rsidR="005D6C93">
        <w:t xml:space="preserve"> maahan Turkista.</w:t>
      </w:r>
      <w:r>
        <w:rPr>
          <w:rStyle w:val="Alaviitteenviite"/>
        </w:rPr>
        <w:footnoteReference w:id="4"/>
      </w:r>
    </w:p>
    <w:p w14:paraId="54962875" w14:textId="4EA38966" w:rsidR="00C93722" w:rsidRDefault="0012348D" w:rsidP="0025514B">
      <w:r>
        <w:t xml:space="preserve">Irakilaismedia </w:t>
      </w:r>
      <w:proofErr w:type="spellStart"/>
      <w:r>
        <w:t>Shafaq</w:t>
      </w:r>
      <w:proofErr w:type="spellEnd"/>
      <w:r>
        <w:t xml:space="preserve"> News kertoo</w:t>
      </w:r>
      <w:r w:rsidR="00C93722">
        <w:t xml:space="preserve"> 15.4.2026 julkaistu</w:t>
      </w:r>
      <w:r>
        <w:t>ssa</w:t>
      </w:r>
      <w:r w:rsidR="00C93722">
        <w:t xml:space="preserve"> artikkelissa Irakin sisäministeriön tiedottaneen</w:t>
      </w:r>
      <w:r>
        <w:t>, että Irakin viranomaiset olivat hajottaneet neljä Isisiin yhteydessä ollutta solua vuoden alkupuolella toteutettujen turvallisuusoperaatioiden aikana. Osana operaatioita Irakin turvallisuusjoukot olivat pidättäneet mm. 22 sieppauksista epäiltyä henkilöä ja 173 heimoihin kohdistuviin kiristystoimiin yhtey</w:t>
      </w:r>
      <w:r w:rsidR="006F6C20">
        <w:t>ksi</w:t>
      </w:r>
      <w:r>
        <w:t xml:space="preserve">ssä olevaa henkilöä. Artikkelin mukaan </w:t>
      </w:r>
      <w:proofErr w:type="spellStart"/>
      <w:r>
        <w:t>Isis</w:t>
      </w:r>
      <w:proofErr w:type="spellEnd"/>
      <w:r>
        <w:t xml:space="preserve"> jatkaa toimintaansa kapinallisverkostona Irakissa autiomaa- ja maaseutualueilla ml. </w:t>
      </w:r>
      <w:proofErr w:type="spellStart"/>
      <w:r>
        <w:t>Diyalan</w:t>
      </w:r>
      <w:proofErr w:type="spellEnd"/>
      <w:r>
        <w:t xml:space="preserve">, Kirkukin, </w:t>
      </w:r>
      <w:proofErr w:type="spellStart"/>
      <w:r>
        <w:t>Salah</w:t>
      </w:r>
      <w:proofErr w:type="spellEnd"/>
      <w:r>
        <w:t xml:space="preserve"> </w:t>
      </w:r>
      <w:proofErr w:type="spellStart"/>
      <w:r>
        <w:t>al-Dinin</w:t>
      </w:r>
      <w:proofErr w:type="spellEnd"/>
      <w:r>
        <w:t xml:space="preserve"> ja </w:t>
      </w:r>
      <w:proofErr w:type="spellStart"/>
      <w:r>
        <w:t>Anbarin</w:t>
      </w:r>
      <w:proofErr w:type="spellEnd"/>
      <w:r>
        <w:t xml:space="preserve"> lääneissä. Irakin sisäministeriön mukaan järjestö </w:t>
      </w:r>
      <w:r w:rsidR="001902D7">
        <w:t>hyödyntää yhä enemmän sosiaalista mediaa ja nettipelialustoja nuorten rekrytoinnissa.</w:t>
      </w:r>
      <w:r w:rsidR="001902D7">
        <w:rPr>
          <w:rStyle w:val="Alaviitteenviite"/>
        </w:rPr>
        <w:footnoteReference w:id="5"/>
      </w:r>
    </w:p>
    <w:p w14:paraId="7AE84BFC" w14:textId="23CB2618" w:rsidR="003E7EEB" w:rsidRDefault="003E7EEB" w:rsidP="003E7EEB">
      <w:r>
        <w:t xml:space="preserve">YK:n Geneven toimiston verkkosivuilla 4.2.2026 julkaistussa artikkelissa kerrotaan YK:n vastaavan alipääsihteerin Alexander </w:t>
      </w:r>
      <w:proofErr w:type="spellStart"/>
      <w:r>
        <w:t>Z</w:t>
      </w:r>
      <w:r w:rsidR="00BB1892">
        <w:t>o</w:t>
      </w:r>
      <w:r>
        <w:t>uevin</w:t>
      </w:r>
      <w:proofErr w:type="spellEnd"/>
      <w:r>
        <w:t xml:space="preserve"> varoittaneen YK:n turvallisuusneuvoston kokouksessa Isisin jatkavan yhä toimintaansa Syyriassa ja Irakissa. Hänen mukaansa </w:t>
      </w:r>
      <w:proofErr w:type="spellStart"/>
      <w:r>
        <w:t>Isis</w:t>
      </w:r>
      <w:proofErr w:type="spellEnd"/>
      <w:r>
        <w:t xml:space="preserve"> käyttää yhä enemmän tekoälyä ääriajattelun levittämiseen ja terroristien rekrytoimiseen ottaen kohteekseen erityisesti lapsia ja nuoria.</w:t>
      </w:r>
      <w:r>
        <w:rPr>
          <w:rStyle w:val="Alaviitteenviite"/>
        </w:rPr>
        <w:footnoteReference w:id="6"/>
      </w:r>
      <w:r>
        <w:t xml:space="preserve"> </w:t>
      </w:r>
      <w:r w:rsidR="0030437A">
        <w:t>Yleiseurooppalainen Euronews-uutissivusto kertoo 15.12.2025 julkaistussa artikkelissa äärijärjestöjen kuten Isisin hyödyntävän</w:t>
      </w:r>
      <w:r w:rsidR="008F11AE">
        <w:t xml:space="preserve"> generatiivista</w:t>
      </w:r>
      <w:r w:rsidR="0030437A">
        <w:t xml:space="preserve"> tekoälyä esimerkiksi väärennettyjen kuvien ja videoiden tuottamise</w:t>
      </w:r>
      <w:r w:rsidR="008F11AE">
        <w:t>en. N</w:t>
      </w:r>
      <w:r w:rsidR="0030437A">
        <w:t xml:space="preserve">e voivat käyttää </w:t>
      </w:r>
      <w:r w:rsidR="008F11AE">
        <w:t xml:space="preserve">materiaalia </w:t>
      </w:r>
      <w:r w:rsidR="0030437A">
        <w:t>sosiaalis</w:t>
      </w:r>
      <w:r w:rsidR="008F11AE">
        <w:t xml:space="preserve">en median algoritmeja hyödyntäen </w:t>
      </w:r>
      <w:r w:rsidR="0030437A">
        <w:t>propagandan levittämiseen ja uusien kannattajien rekrytointiin tai</w:t>
      </w:r>
      <w:r w:rsidR="0030437A" w:rsidRPr="004E1D94">
        <w:t xml:space="preserve"> </w:t>
      </w:r>
      <w:r w:rsidR="0030437A">
        <w:t>pelo</w:t>
      </w:r>
      <w:r w:rsidR="0030437A" w:rsidRPr="004E1D94">
        <w:t>ttelemaan vastustajia</w:t>
      </w:r>
      <w:r w:rsidR="0030437A">
        <w:t>an.</w:t>
      </w:r>
      <w:r w:rsidR="0030437A">
        <w:rPr>
          <w:rStyle w:val="Alaviitteenviite"/>
        </w:rPr>
        <w:footnoteReference w:id="7"/>
      </w:r>
      <w:r w:rsidR="0076362B">
        <w:t xml:space="preserve"> </w:t>
      </w:r>
    </w:p>
    <w:p w14:paraId="29A517FB" w14:textId="27A4FF36" w:rsidR="00103C42" w:rsidRDefault="00103C42" w:rsidP="0025514B">
      <w:proofErr w:type="spellStart"/>
      <w:r>
        <w:t>USDOSin</w:t>
      </w:r>
      <w:proofErr w:type="spellEnd"/>
      <w:r>
        <w:t xml:space="preserve"> sijoitusympäristöä Irakissa vuonna 2025 koskevan lausunnon mukaan Irakin turvallisuusjoukot jatkavat Isisin vastaisen kansainvälisen liittouman kanssa pienimuotoisia terrorismin vastaisia operaatioita Isisin jäänteitä vastaan Irakissa. Operaatiot ovat keskittyneet pääasiassa </w:t>
      </w:r>
      <w:proofErr w:type="spellStart"/>
      <w:r>
        <w:t>Anbarin</w:t>
      </w:r>
      <w:proofErr w:type="spellEnd"/>
      <w:r w:rsidR="003A14A3">
        <w:t xml:space="preserve"> läänissä</w:t>
      </w:r>
      <w:r>
        <w:t xml:space="preserve"> maaseutu- ja muille syrjäisille alueille. </w:t>
      </w:r>
      <w:r w:rsidR="003A14A3">
        <w:t xml:space="preserve">Irakin turvallisuusjoukot pyrkivät kuitenkin myös torjumaan Isisin uudelleenjärjestäytymistä </w:t>
      </w:r>
      <w:proofErr w:type="spellStart"/>
      <w:r w:rsidR="003A14A3">
        <w:t>Diyalan</w:t>
      </w:r>
      <w:proofErr w:type="spellEnd"/>
      <w:r w:rsidR="003A14A3">
        <w:t xml:space="preserve">, Kirkukin, </w:t>
      </w:r>
      <w:proofErr w:type="spellStart"/>
      <w:r w:rsidR="003A14A3">
        <w:t>Nin</w:t>
      </w:r>
      <w:r w:rsidR="00B411A8">
        <w:t>e</w:t>
      </w:r>
      <w:r w:rsidR="003A14A3">
        <w:t>ven</w:t>
      </w:r>
      <w:proofErr w:type="spellEnd"/>
      <w:r w:rsidR="003A14A3">
        <w:t xml:space="preserve"> ja </w:t>
      </w:r>
      <w:proofErr w:type="spellStart"/>
      <w:r w:rsidR="003A14A3">
        <w:t>Salah</w:t>
      </w:r>
      <w:proofErr w:type="spellEnd"/>
      <w:r w:rsidR="003A14A3">
        <w:t xml:space="preserve"> </w:t>
      </w:r>
      <w:proofErr w:type="spellStart"/>
      <w:r w:rsidR="003A14A3">
        <w:t>al-Dinin</w:t>
      </w:r>
      <w:proofErr w:type="spellEnd"/>
      <w:r w:rsidR="003A14A3">
        <w:t xml:space="preserve"> lääneissä.</w:t>
      </w:r>
      <w:r w:rsidR="003A14A3">
        <w:rPr>
          <w:rStyle w:val="Alaviitteenviite"/>
        </w:rPr>
        <w:footnoteReference w:id="8"/>
      </w:r>
    </w:p>
    <w:p w14:paraId="6368E2A8" w14:textId="5377A634" w:rsidR="000F25D4" w:rsidRDefault="001E237E" w:rsidP="000F25D4">
      <w:r>
        <w:t xml:space="preserve">Konflikteihin keskittyvän </w:t>
      </w:r>
      <w:r w:rsidRPr="009178DE">
        <w:t xml:space="preserve">Small </w:t>
      </w:r>
      <w:proofErr w:type="spellStart"/>
      <w:r w:rsidRPr="009178DE">
        <w:t>Wars</w:t>
      </w:r>
      <w:proofErr w:type="spellEnd"/>
      <w:r w:rsidRPr="009178DE">
        <w:t xml:space="preserve"> Journal -verkkoaikakauslehden siv</w:t>
      </w:r>
      <w:r>
        <w:t xml:space="preserve">uilla 23.9.2025 julkaistussa esseessä todetaan Isisin jatkavan globaalisti rekrytointiaan sekä verkossa että kasvokkain </w:t>
      </w:r>
      <w:r>
        <w:lastRenderedPageBreak/>
        <w:t xml:space="preserve">tapahtuvan toiminnan avulla. </w:t>
      </w:r>
      <w:proofErr w:type="spellStart"/>
      <w:r>
        <w:t>Isis</w:t>
      </w:r>
      <w:proofErr w:type="spellEnd"/>
      <w:r>
        <w:t xml:space="preserve"> harjoittaa rekrytointia mm. vankiloissa tapahtuvan radikalisoitumisen kautta, sosiaalisessa mediassa ja paikallisia ongelmia hyväksikäyttämällä.</w:t>
      </w:r>
      <w:r>
        <w:rPr>
          <w:rStyle w:val="Alaviitteenviite"/>
        </w:rPr>
        <w:footnoteReference w:id="9"/>
      </w:r>
    </w:p>
    <w:p w14:paraId="7070709A" w14:textId="6920AA7E" w:rsidR="006F6C20" w:rsidRDefault="006F6C20" w:rsidP="001E237E">
      <w:proofErr w:type="spellStart"/>
      <w:r>
        <w:t>Iraqi</w:t>
      </w:r>
      <w:proofErr w:type="spellEnd"/>
      <w:r>
        <w:t xml:space="preserve"> Newsin 20.4.2026 julkaistussa artikkelissa kerrotaan </w:t>
      </w:r>
      <w:r w:rsidR="00F12A9A">
        <w:t xml:space="preserve">asiantuntijoiden arvioineen, että </w:t>
      </w:r>
      <w:proofErr w:type="spellStart"/>
      <w:r w:rsidR="00F12A9A">
        <w:t>Isis</w:t>
      </w:r>
      <w:proofErr w:type="spellEnd"/>
      <w:r w:rsidR="00F12A9A">
        <w:t xml:space="preserve"> voisi </w:t>
      </w:r>
      <w:r w:rsidR="006467F2">
        <w:t xml:space="preserve">uusissa nousupyrkimyksissään Irakissa </w:t>
      </w:r>
      <w:r w:rsidR="00F12A9A">
        <w:t xml:space="preserve">mahdollisesti pyrkiä hyödyntämään alueellisia kehityskulkuja, kuten Syyrian alkuvuoden 2026 levottomuuksia ja Irakin hallituksen keskittymistä </w:t>
      </w:r>
      <w:proofErr w:type="spellStart"/>
      <w:r w:rsidR="00F12A9A">
        <w:t>Hormuzin</w:t>
      </w:r>
      <w:proofErr w:type="spellEnd"/>
      <w:r w:rsidR="00F12A9A">
        <w:t xml:space="preserve"> salmen saar</w:t>
      </w:r>
      <w:r w:rsidR="00A01C54">
        <w:t>too</w:t>
      </w:r>
      <w:r w:rsidR="00F12A9A">
        <w:t>n ja vaihtoehtoisten energiakuljetusreittien etsimiseen</w:t>
      </w:r>
      <w:r w:rsidR="006467F2">
        <w:t>. Järjestö voisi mahdollisesti pyrkiä hyödyntämään myös Irakin poliittista tyhjiötä uuden pääministerin valinnan lykkääntyessä. Irakissa pelkoja Isisin uudesta noususta on artikkelin mukaan herättänyt myös noin 7 000 Isis-vangin siirtäminen Syyrian vankiloista Irakiin. Vaikka vankeja valvotaan Irakin oikeusministeriön mukaan tiukimpien määräysten mukaisesti, irakilaiset ovat silti olleet huolissaan mahdollisista vankilapaoista.</w:t>
      </w:r>
      <w:r w:rsidR="00AA37DA">
        <w:rPr>
          <w:rStyle w:val="Alaviitteenviite"/>
        </w:rPr>
        <w:footnoteReference w:id="10"/>
      </w:r>
    </w:p>
    <w:p w14:paraId="7296A56F" w14:textId="77777777" w:rsidR="000C440D" w:rsidRDefault="00FB06BA" w:rsidP="000C440D">
      <w:r>
        <w:t xml:space="preserve">Isisin toimintaan Irakissa erikoistunut tutkija Omar </w:t>
      </w:r>
      <w:proofErr w:type="spellStart"/>
      <w:r>
        <w:t>Dhabian</w:t>
      </w:r>
      <w:proofErr w:type="spellEnd"/>
      <w:r>
        <w:t xml:space="preserve"> kirjoittaa huhtikuussa 2024 julkaistussa analyysissa, että Irak ei ollut merkittävästi edistynyt Isisin ideologian torjumisessa. </w:t>
      </w:r>
      <w:proofErr w:type="spellStart"/>
      <w:r>
        <w:t>Dhabianin</w:t>
      </w:r>
      <w:proofErr w:type="spellEnd"/>
      <w:r>
        <w:t xml:space="preserve"> mukaan </w:t>
      </w:r>
      <w:proofErr w:type="spellStart"/>
      <w:r>
        <w:t>Isis</w:t>
      </w:r>
      <w:proofErr w:type="spellEnd"/>
      <w:r>
        <w:t xml:space="preserve"> menestyi edelleen Irakin aavikko- ja maaseutualueilla, joilla mm. työttömyys, terveys- ja koulutuspalvelujen puute, islamin oppeihin liittyvä tietämättömyys ja karu paimentolaiselämä edistävät ideologian levittämistä.</w:t>
      </w:r>
      <w:r>
        <w:rPr>
          <w:rStyle w:val="Alaviitteenviite"/>
        </w:rPr>
        <w:footnoteReference w:id="11"/>
      </w:r>
    </w:p>
    <w:p w14:paraId="22C2198E" w14:textId="31EA363C" w:rsidR="000C440D" w:rsidRDefault="000C440D" w:rsidP="000C440D">
      <w:r>
        <w:t xml:space="preserve">Irak-tutkija Kamaran Palani esittää toukokuussa 2024 julkaistussa analyysissa, että sektariaanisten konfliktien merkityksen väheneminen erityisesti irakilaisnuorten keskuudessa on heikentänyt Isisin ja muiden väkivaltaisten ääriliikkeiden rekrytointimahdollisuuksia. Myös Isisin aiemmin hallitsemiensa alueiden menettäminen vuonna 2017 on </w:t>
      </w:r>
      <w:proofErr w:type="spellStart"/>
      <w:r>
        <w:t>Palanin</w:t>
      </w:r>
      <w:proofErr w:type="spellEnd"/>
      <w:r>
        <w:t xml:space="preserve"> mukaan keskeisesti heikentänyt Isisin vaikutusvaltaa ja kykyä rekrytoida uusia jäseniä Irakissa.</w:t>
      </w:r>
      <w:r>
        <w:rPr>
          <w:rStyle w:val="Alaviitteenviite"/>
        </w:rPr>
        <w:footnoteReference w:id="12"/>
      </w:r>
    </w:p>
    <w:p w14:paraId="1DA0FA80" w14:textId="18557DA6" w:rsidR="003E7EEB" w:rsidRDefault="003E7EEB" w:rsidP="000C440D">
      <w:r>
        <w:t>Tutkimukseen käytettävissä olevista lähteistä ei löytynyt tarkempaa tietoa Isisin Irakissa tai erityisesti Mosulissa harjoittamasta pakkorekrytoinnista.</w:t>
      </w:r>
    </w:p>
    <w:p w14:paraId="0EE960C2" w14:textId="27A3BBD2" w:rsidR="0025514B" w:rsidRDefault="0025514B" w:rsidP="0025514B">
      <w:pPr>
        <w:pStyle w:val="Otsikko1"/>
      </w:pPr>
      <w:r w:rsidRPr="0025514B">
        <w:t xml:space="preserve">Miten </w:t>
      </w:r>
      <w:proofErr w:type="spellStart"/>
      <w:r w:rsidRPr="0025514B">
        <w:t>Isis</w:t>
      </w:r>
      <w:proofErr w:type="spellEnd"/>
      <w:r w:rsidRPr="0025514B">
        <w:t xml:space="preserve"> suhtautuu henkilöihin, jotka ovat kieltäytyneet sen värväysyrityksistä?</w:t>
      </w:r>
    </w:p>
    <w:p w14:paraId="295BE5AB" w14:textId="49CC144A" w:rsidR="00ED6EB5" w:rsidRDefault="009460D4" w:rsidP="00ED6EB5">
      <w:r>
        <w:t>Tutkimukseen käytettävissä olevista lähteistä ei löytynyt</w:t>
      </w:r>
      <w:r w:rsidR="00374FF4">
        <w:t xml:space="preserve"> </w:t>
      </w:r>
      <w:r w:rsidR="002810F0">
        <w:t xml:space="preserve">tietoa </w:t>
      </w:r>
      <w:r w:rsidR="00374FF4">
        <w:t>aiheesta.</w:t>
      </w:r>
      <w:r w:rsidR="000A2774">
        <w:t xml:space="preserve"> </w:t>
      </w:r>
      <w:bookmarkEnd w:id="0"/>
    </w:p>
    <w:p w14:paraId="4EDC5C11" w14:textId="29DD4990" w:rsidR="00082DFE" w:rsidRPr="00B411A8" w:rsidRDefault="00082DFE" w:rsidP="00ED6EB5">
      <w:pPr>
        <w:pStyle w:val="POTSIKKO"/>
        <w:rPr>
          <w:lang w:val="en-US"/>
        </w:rPr>
      </w:pPr>
      <w:proofErr w:type="spellStart"/>
      <w:r w:rsidRPr="00B411A8">
        <w:rPr>
          <w:lang w:val="en-US"/>
        </w:rPr>
        <w:t>Lähteet</w:t>
      </w:r>
      <w:proofErr w:type="spellEnd"/>
    </w:p>
    <w:p w14:paraId="2742E0FA" w14:textId="77777777" w:rsidR="00E06D97" w:rsidRDefault="00E06D97" w:rsidP="00FA13D6">
      <w:pPr>
        <w:pStyle w:val="Alaviitteenteksti"/>
        <w:jc w:val="left"/>
        <w:rPr>
          <w:lang w:val="en-US"/>
        </w:rPr>
      </w:pPr>
    </w:p>
    <w:p w14:paraId="4AE11F57" w14:textId="03CBFFFB" w:rsidR="0030437A" w:rsidRDefault="000F25D4" w:rsidP="0030437A">
      <w:pPr>
        <w:pStyle w:val="Alaviitteenteksti"/>
        <w:jc w:val="left"/>
      </w:pPr>
      <w:proofErr w:type="spellStart"/>
      <w:r w:rsidRPr="000F25D4">
        <w:rPr>
          <w:lang w:val="en-US"/>
        </w:rPr>
        <w:t>Dhabian</w:t>
      </w:r>
      <w:proofErr w:type="spellEnd"/>
      <w:r w:rsidRPr="000F25D4">
        <w:rPr>
          <w:lang w:val="en-US"/>
        </w:rPr>
        <w:t>, Omar / Wa</w:t>
      </w:r>
      <w:r>
        <w:rPr>
          <w:lang w:val="en-US"/>
        </w:rPr>
        <w:t xml:space="preserve">shington Institute for Near East Policy 4.4.2024. </w:t>
      </w:r>
      <w:r w:rsidRPr="000F25D4">
        <w:rPr>
          <w:i/>
          <w:iCs/>
          <w:lang w:val="en-US"/>
        </w:rPr>
        <w:t xml:space="preserve">The Continuing Threat of ISIS in Iraq after the Withdrawal of the International Coalition. </w:t>
      </w:r>
      <w:hyperlink r:id="rId8" w:history="1">
        <w:r w:rsidRPr="000F25D4">
          <w:rPr>
            <w:rStyle w:val="Hyperlinkki"/>
          </w:rPr>
          <w:t>https://www.washingtoninstitute.org/policy-analysis/continuing-threat-isis-iraq-after-withdrawal-international-coalition</w:t>
        </w:r>
      </w:hyperlink>
      <w:r w:rsidRPr="000F25D4">
        <w:t xml:space="preserve"> (kä</w:t>
      </w:r>
      <w:r>
        <w:t>yty 29.5.2026).</w:t>
      </w:r>
    </w:p>
    <w:p w14:paraId="4427F05D" w14:textId="77777777" w:rsidR="0030437A" w:rsidRDefault="0030437A" w:rsidP="0030437A">
      <w:pPr>
        <w:pStyle w:val="Alaviitteenteksti"/>
        <w:jc w:val="left"/>
      </w:pPr>
    </w:p>
    <w:p w14:paraId="69C65911" w14:textId="1765C1E2" w:rsidR="0030437A" w:rsidRPr="0030437A" w:rsidRDefault="0030437A" w:rsidP="0030437A">
      <w:pPr>
        <w:pStyle w:val="Alaviitteenteksti"/>
        <w:jc w:val="left"/>
      </w:pPr>
      <w:proofErr w:type="spellStart"/>
      <w:r w:rsidRPr="0030437A">
        <w:rPr>
          <w:lang w:val="en-US"/>
        </w:rPr>
        <w:t>Euronews</w:t>
      </w:r>
      <w:proofErr w:type="spellEnd"/>
      <w:r w:rsidRPr="0030437A">
        <w:rPr>
          <w:lang w:val="en-US"/>
        </w:rPr>
        <w:t xml:space="preserve"> 15.12.2025. </w:t>
      </w:r>
      <w:r w:rsidRPr="0030437A">
        <w:rPr>
          <w:i/>
          <w:iCs/>
          <w:lang w:val="en-US"/>
        </w:rPr>
        <w:t xml:space="preserve">IS and other extremist groups use AI to produce fake content and recruit new members. </w:t>
      </w:r>
      <w:hyperlink r:id="rId9" w:history="1">
        <w:r w:rsidRPr="0030437A">
          <w:rPr>
            <w:rStyle w:val="Hyperlinkki"/>
          </w:rPr>
          <w:t>https://www.euronews.com/next/2025/12/15/is-and-other-extremist-groups-use-ai-to-produce-fake-content-and-recruit-new-members</w:t>
        </w:r>
      </w:hyperlink>
      <w:r w:rsidRPr="0030437A">
        <w:t xml:space="preserve"> (kä</w:t>
      </w:r>
      <w:r>
        <w:t>yty 2.6.2026).</w:t>
      </w:r>
    </w:p>
    <w:p w14:paraId="03B8252A" w14:textId="24C6CE8A" w:rsidR="008D3160" w:rsidRPr="008D3160" w:rsidRDefault="008D3160" w:rsidP="00FA13D6">
      <w:pPr>
        <w:jc w:val="left"/>
      </w:pPr>
      <w:r>
        <w:rPr>
          <w:lang w:val="en-US"/>
        </w:rPr>
        <w:t xml:space="preserve">Iraqi News 20.4.2026. </w:t>
      </w:r>
      <w:r w:rsidRPr="008D3160">
        <w:rPr>
          <w:i/>
          <w:iCs/>
          <w:lang w:val="en-US"/>
        </w:rPr>
        <w:t xml:space="preserve">Shadows in the surge: Four ISIS actions spark resurgence fears in Iraq. </w:t>
      </w:r>
      <w:hyperlink r:id="rId10" w:history="1">
        <w:r w:rsidRPr="008D3160">
          <w:rPr>
            <w:rStyle w:val="Hyperlinkki"/>
          </w:rPr>
          <w:t>https://www.iraqinews.com/iraq/iraq-isis-resurgence-fears-april-2026/</w:t>
        </w:r>
      </w:hyperlink>
      <w:r w:rsidRPr="008D3160">
        <w:t xml:space="preserve"> (kä</w:t>
      </w:r>
      <w:r>
        <w:t>yty 29.5.2026).</w:t>
      </w:r>
    </w:p>
    <w:p w14:paraId="76C4C4D3" w14:textId="400E67FD" w:rsidR="00873A37" w:rsidRDefault="009460D4" w:rsidP="00FA13D6">
      <w:pPr>
        <w:jc w:val="left"/>
      </w:pPr>
      <w:r w:rsidRPr="00B411A8">
        <w:t xml:space="preserve">Maahanmuuttovirasto / Maatietopalvelu 23.9.2022. </w:t>
      </w:r>
      <w:r w:rsidRPr="009460D4">
        <w:rPr>
          <w:i/>
          <w:iCs/>
        </w:rPr>
        <w:t xml:space="preserve">ISISin pakkorekrytointi, </w:t>
      </w:r>
      <w:proofErr w:type="spellStart"/>
      <w:r w:rsidRPr="009460D4">
        <w:rPr>
          <w:i/>
          <w:iCs/>
        </w:rPr>
        <w:t>Nineven</w:t>
      </w:r>
      <w:proofErr w:type="spellEnd"/>
      <w:r w:rsidRPr="009460D4">
        <w:rPr>
          <w:i/>
          <w:iCs/>
        </w:rPr>
        <w:t xml:space="preserve"> läänin Mosul.</w:t>
      </w:r>
      <w:r>
        <w:t xml:space="preserve"> </w:t>
      </w:r>
      <w:r w:rsidRPr="009460D4">
        <w:t>Saatavilla Tellus-maatietoportaalissa</w:t>
      </w:r>
      <w:r>
        <w:t xml:space="preserve">: </w:t>
      </w:r>
      <w:hyperlink r:id="rId11" w:history="1">
        <w:r w:rsidRPr="004735A4">
          <w:rPr>
            <w:rStyle w:val="Hyperlinkki"/>
          </w:rPr>
          <w:t>https://maatieto.migri.fi/base/2724d19a-5460-</w:t>
        </w:r>
        <w:r w:rsidRPr="004735A4">
          <w:rPr>
            <w:rStyle w:val="Hyperlinkki"/>
          </w:rPr>
          <w:lastRenderedPageBreak/>
          <w:t>485d-bff8-6cd8f75f86d5/countryDocument/8a872328-7394-4a02-a629-5ffdd76cee5b</w:t>
        </w:r>
      </w:hyperlink>
      <w:r>
        <w:t xml:space="preserve"> (käyty 22.5.2026).</w:t>
      </w:r>
    </w:p>
    <w:p w14:paraId="68B2638B" w14:textId="1D37DC9F" w:rsidR="00DC35DA" w:rsidRPr="00DC35DA" w:rsidRDefault="00DC35DA" w:rsidP="00FA13D6">
      <w:pPr>
        <w:jc w:val="left"/>
      </w:pPr>
      <w:r w:rsidRPr="00DC35DA">
        <w:rPr>
          <w:lang w:val="en-US"/>
        </w:rPr>
        <w:t xml:space="preserve">Media Line 6.3.2026. </w:t>
      </w:r>
      <w:r w:rsidRPr="00DC35DA">
        <w:rPr>
          <w:i/>
          <w:iCs/>
          <w:lang w:val="en-US"/>
        </w:rPr>
        <w:t xml:space="preserve">Islamic State in Northern Iraq Weakened but Still Dangerous, Say Militia Commanders. </w:t>
      </w:r>
      <w:hyperlink r:id="rId12" w:history="1">
        <w:r w:rsidRPr="00DC35DA">
          <w:rPr>
            <w:rStyle w:val="Hyperlinkki"/>
          </w:rPr>
          <w:t>https://themedialine.org/by-region/islamic-state-in-northern-iraq-weakened-but-still-dangerous-say-militia-commanders/</w:t>
        </w:r>
      </w:hyperlink>
      <w:r w:rsidRPr="00DC35DA">
        <w:t xml:space="preserve"> (käyty 29.5.2026). </w:t>
      </w:r>
    </w:p>
    <w:p w14:paraId="1C343093" w14:textId="7B8D0231" w:rsidR="000C440D" w:rsidRPr="000A1835" w:rsidRDefault="000C440D" w:rsidP="00FA13D6">
      <w:pPr>
        <w:jc w:val="left"/>
      </w:pPr>
      <w:r w:rsidRPr="0023230B">
        <w:rPr>
          <w:lang w:val="en-US"/>
        </w:rPr>
        <w:t xml:space="preserve">Palani, </w:t>
      </w:r>
      <w:proofErr w:type="spellStart"/>
      <w:r w:rsidRPr="0023230B">
        <w:rPr>
          <w:lang w:val="en-US"/>
        </w:rPr>
        <w:t>Kamaran</w:t>
      </w:r>
      <w:proofErr w:type="spellEnd"/>
      <w:r w:rsidRPr="0023230B">
        <w:rPr>
          <w:lang w:val="en-US"/>
        </w:rPr>
        <w:t xml:space="preserve"> / ICCT</w:t>
      </w:r>
      <w:r w:rsidR="0023230B" w:rsidRPr="0023230B">
        <w:rPr>
          <w:lang w:val="en-US"/>
        </w:rPr>
        <w:t xml:space="preserve"> (International Center for Counter-</w:t>
      </w:r>
      <w:r w:rsidR="0023230B">
        <w:rPr>
          <w:lang w:val="en-US"/>
        </w:rPr>
        <w:t>Terrorism)</w:t>
      </w:r>
      <w:r w:rsidRPr="0023230B">
        <w:rPr>
          <w:lang w:val="en-US"/>
        </w:rPr>
        <w:t xml:space="preserve"> 5/2024.</w:t>
      </w:r>
      <w:r w:rsidR="0023230B">
        <w:rPr>
          <w:lang w:val="en-US"/>
        </w:rPr>
        <w:t xml:space="preserve"> </w:t>
      </w:r>
      <w:r w:rsidR="000A1835" w:rsidRPr="000A1835">
        <w:rPr>
          <w:i/>
          <w:iCs/>
          <w:lang w:val="en-US"/>
        </w:rPr>
        <w:t xml:space="preserve">The Low Likelihood of ISIS Resurgence in Iraq. </w:t>
      </w:r>
      <w:hyperlink r:id="rId13" w:history="1">
        <w:r w:rsidR="000A1835" w:rsidRPr="000A1835">
          <w:rPr>
            <w:rStyle w:val="Hyperlinkki"/>
          </w:rPr>
          <w:t>https://icct.nl/sites/default/files/2024-05/Palani_Low%20Likelihood%20of%20ISIS%20Resurgence%20in%20Iraq%201.pdf</w:t>
        </w:r>
      </w:hyperlink>
      <w:r w:rsidR="0023230B" w:rsidRPr="000A1835">
        <w:t xml:space="preserve"> (käyty 2.6.2026).</w:t>
      </w:r>
    </w:p>
    <w:p w14:paraId="7A8FC103" w14:textId="145F0449" w:rsidR="001902D7" w:rsidRPr="001902D7" w:rsidRDefault="001902D7" w:rsidP="00FA13D6">
      <w:pPr>
        <w:jc w:val="left"/>
      </w:pPr>
      <w:proofErr w:type="spellStart"/>
      <w:r w:rsidRPr="001902D7">
        <w:rPr>
          <w:lang w:val="en-US"/>
        </w:rPr>
        <w:t>S</w:t>
      </w:r>
      <w:r>
        <w:rPr>
          <w:lang w:val="en-US"/>
        </w:rPr>
        <w:t>hafaq</w:t>
      </w:r>
      <w:proofErr w:type="spellEnd"/>
      <w:r>
        <w:rPr>
          <w:lang w:val="en-US"/>
        </w:rPr>
        <w:t xml:space="preserve"> News 15.4.2026.</w:t>
      </w:r>
      <w:r w:rsidRPr="001902D7">
        <w:rPr>
          <w:i/>
          <w:iCs/>
          <w:lang w:val="en-US"/>
        </w:rPr>
        <w:t xml:space="preserve"> Iraq crushes four ISIS cells in Q1 2026. </w:t>
      </w:r>
      <w:hyperlink r:id="rId14" w:history="1">
        <w:r w:rsidRPr="001902D7">
          <w:rPr>
            <w:rStyle w:val="Hyperlinkki"/>
          </w:rPr>
          <w:t>https://www.shafaq.com/en/Security/Iraq-crushes-four-ISIS-cells-in-Q1-2026</w:t>
        </w:r>
      </w:hyperlink>
      <w:r w:rsidRPr="001902D7">
        <w:t xml:space="preserve"> (k</w:t>
      </w:r>
      <w:r>
        <w:t>äyty 28.5.2026).</w:t>
      </w:r>
    </w:p>
    <w:p w14:paraId="2E00D55A" w14:textId="56DBB014" w:rsidR="009178DE" w:rsidRPr="009178DE" w:rsidRDefault="009178DE" w:rsidP="00FA13D6">
      <w:pPr>
        <w:jc w:val="left"/>
      </w:pPr>
      <w:r w:rsidRPr="009178DE">
        <w:rPr>
          <w:lang w:val="en-US"/>
        </w:rPr>
        <w:t>Small Wars Journal 23.9.2025.</w:t>
      </w:r>
      <w:r w:rsidRPr="009178DE">
        <w:rPr>
          <w:i/>
          <w:iCs/>
          <w:lang w:val="en-US"/>
        </w:rPr>
        <w:t xml:space="preserve"> ISIS’s Transition and the Interplay of Online and Face-to-Face Recruitment</w:t>
      </w:r>
      <w:r>
        <w:rPr>
          <w:lang w:val="en-US"/>
        </w:rPr>
        <w:t xml:space="preserve">. </w:t>
      </w:r>
      <w:hyperlink r:id="rId15" w:history="1">
        <w:r w:rsidRPr="009178DE">
          <w:rPr>
            <w:rStyle w:val="Hyperlinkki"/>
          </w:rPr>
          <w:t>https://smallwarsjournal.com/2025/09/23/isis-transition-online-and-face-to-face-recruitment/</w:t>
        </w:r>
      </w:hyperlink>
      <w:r w:rsidRPr="009178DE">
        <w:t xml:space="preserve"> (kä</w:t>
      </w:r>
      <w:r>
        <w:t>yty 28.5.2026).</w:t>
      </w:r>
    </w:p>
    <w:p w14:paraId="4398552A" w14:textId="32FCF99D" w:rsidR="007A3AB8" w:rsidRPr="007A3AB8" w:rsidRDefault="007A3AB8" w:rsidP="00FA13D6">
      <w:pPr>
        <w:jc w:val="left"/>
      </w:pPr>
      <w:r>
        <w:t xml:space="preserve">UN </w:t>
      </w:r>
      <w:proofErr w:type="spellStart"/>
      <w:r>
        <w:t>Geneva</w:t>
      </w:r>
      <w:proofErr w:type="spellEnd"/>
      <w:r>
        <w:t xml:space="preserve"> 4.2.2026. </w:t>
      </w:r>
      <w:r w:rsidRPr="007A3AB8">
        <w:rPr>
          <w:rFonts w:cs="Calibri" w:hint="eastAsia"/>
          <w:rtl/>
        </w:rPr>
        <w:t>الأمم</w:t>
      </w:r>
      <w:r w:rsidRPr="007A3AB8">
        <w:rPr>
          <w:rFonts w:cs="Calibri"/>
          <w:rtl/>
        </w:rPr>
        <w:t xml:space="preserve"> </w:t>
      </w:r>
      <w:r w:rsidRPr="007A3AB8">
        <w:rPr>
          <w:rFonts w:cs="Calibri" w:hint="eastAsia"/>
          <w:rtl/>
        </w:rPr>
        <w:t>المتحدة</w:t>
      </w:r>
      <w:r w:rsidRPr="007A3AB8">
        <w:rPr>
          <w:rFonts w:cs="Calibri"/>
          <w:rtl/>
        </w:rPr>
        <w:t xml:space="preserve">: </w:t>
      </w:r>
      <w:r w:rsidRPr="007A3AB8">
        <w:rPr>
          <w:rFonts w:cs="Calibri" w:hint="eastAsia"/>
          <w:rtl/>
        </w:rPr>
        <w:t>داعش</w:t>
      </w:r>
      <w:r w:rsidRPr="007A3AB8">
        <w:rPr>
          <w:rFonts w:cs="Calibri"/>
          <w:rtl/>
        </w:rPr>
        <w:t xml:space="preserve"> </w:t>
      </w:r>
      <w:r w:rsidRPr="007A3AB8">
        <w:rPr>
          <w:rFonts w:cs="Calibri" w:hint="eastAsia"/>
          <w:rtl/>
        </w:rPr>
        <w:t>مستمر</w:t>
      </w:r>
      <w:r w:rsidRPr="007A3AB8">
        <w:rPr>
          <w:rFonts w:cs="Calibri"/>
          <w:rtl/>
        </w:rPr>
        <w:t xml:space="preserve"> </w:t>
      </w:r>
      <w:r w:rsidRPr="007A3AB8">
        <w:rPr>
          <w:rFonts w:cs="Calibri" w:hint="eastAsia"/>
          <w:rtl/>
        </w:rPr>
        <w:t>في</w:t>
      </w:r>
      <w:r w:rsidRPr="007A3AB8">
        <w:rPr>
          <w:rFonts w:cs="Calibri"/>
          <w:rtl/>
        </w:rPr>
        <w:t xml:space="preserve"> </w:t>
      </w:r>
      <w:r w:rsidRPr="007A3AB8">
        <w:rPr>
          <w:rFonts w:cs="Calibri" w:hint="eastAsia"/>
          <w:rtl/>
        </w:rPr>
        <w:t>التجنيد</w:t>
      </w:r>
      <w:r w:rsidRPr="007A3AB8">
        <w:rPr>
          <w:rFonts w:cs="Calibri"/>
          <w:rtl/>
        </w:rPr>
        <w:t xml:space="preserve"> </w:t>
      </w:r>
      <w:r w:rsidRPr="007A3AB8">
        <w:rPr>
          <w:rFonts w:cs="Calibri" w:hint="eastAsia"/>
          <w:rtl/>
        </w:rPr>
        <w:t>واستخدام</w:t>
      </w:r>
      <w:r w:rsidRPr="007A3AB8">
        <w:rPr>
          <w:rFonts w:cs="Calibri"/>
          <w:rtl/>
        </w:rPr>
        <w:t xml:space="preserve"> </w:t>
      </w:r>
      <w:r w:rsidRPr="007A3AB8">
        <w:rPr>
          <w:rFonts w:cs="Calibri" w:hint="eastAsia"/>
          <w:rtl/>
        </w:rPr>
        <w:t>التقنيات</w:t>
      </w:r>
      <w:r w:rsidRPr="007A3AB8">
        <w:rPr>
          <w:rFonts w:cs="Calibri"/>
          <w:rtl/>
        </w:rPr>
        <w:t xml:space="preserve"> </w:t>
      </w:r>
      <w:r w:rsidRPr="007A3AB8">
        <w:rPr>
          <w:rFonts w:cs="Calibri" w:hint="eastAsia"/>
          <w:rtl/>
        </w:rPr>
        <w:t>الحديثة</w:t>
      </w:r>
      <w:r w:rsidRPr="007A3AB8">
        <w:rPr>
          <w:rFonts w:cs="Calibri"/>
          <w:rtl/>
        </w:rPr>
        <w:t xml:space="preserve"> </w:t>
      </w:r>
      <w:r w:rsidRPr="007A3AB8">
        <w:rPr>
          <w:rFonts w:cs="Calibri" w:hint="eastAsia"/>
          <w:rtl/>
        </w:rPr>
        <w:t>رغم</w:t>
      </w:r>
      <w:r w:rsidRPr="007A3AB8">
        <w:rPr>
          <w:rFonts w:cs="Calibri"/>
          <w:rtl/>
        </w:rPr>
        <w:t xml:space="preserve"> </w:t>
      </w:r>
      <w:r w:rsidRPr="007A3AB8">
        <w:rPr>
          <w:rFonts w:cs="Calibri" w:hint="eastAsia"/>
          <w:rtl/>
        </w:rPr>
        <w:t>جهود</w:t>
      </w:r>
      <w:r w:rsidRPr="007A3AB8">
        <w:rPr>
          <w:rFonts w:cs="Calibri"/>
          <w:rtl/>
        </w:rPr>
        <w:t xml:space="preserve"> </w:t>
      </w:r>
      <w:r w:rsidRPr="007A3AB8">
        <w:rPr>
          <w:rFonts w:cs="Calibri" w:hint="eastAsia"/>
          <w:rtl/>
        </w:rPr>
        <w:t>مكافحة</w:t>
      </w:r>
      <w:r w:rsidRPr="007A3AB8">
        <w:rPr>
          <w:rFonts w:cs="Calibri"/>
          <w:rtl/>
        </w:rPr>
        <w:t xml:space="preserve"> </w:t>
      </w:r>
      <w:r w:rsidRPr="007A3AB8">
        <w:rPr>
          <w:rFonts w:cs="Calibri" w:hint="eastAsia"/>
          <w:rtl/>
        </w:rPr>
        <w:t>الإرهاب</w:t>
      </w:r>
      <w:r>
        <w:rPr>
          <w:rFonts w:cs="Calibri"/>
        </w:rPr>
        <w:t xml:space="preserve">. </w:t>
      </w:r>
      <w:hyperlink r:id="rId16" w:history="1">
        <w:r w:rsidRPr="007A3AB8">
          <w:rPr>
            <w:rStyle w:val="Hyperlinkki"/>
            <w:rFonts w:cs="Calibri"/>
          </w:rPr>
          <w:t>https://www.ungeneva.org/ar/news-media/news/2026/02/115515/alamm-almthdt-dash-mstmr-fy-altjnyd-wastkhdam-altqnyat-alhdytht-rghm</w:t>
        </w:r>
      </w:hyperlink>
      <w:r w:rsidRPr="007A3AB8">
        <w:rPr>
          <w:rFonts w:cs="Calibri"/>
        </w:rPr>
        <w:t xml:space="preserve"> (kä</w:t>
      </w:r>
      <w:r>
        <w:rPr>
          <w:rFonts w:cs="Calibri"/>
        </w:rPr>
        <w:t>yty 28.5.2026).</w:t>
      </w:r>
    </w:p>
    <w:p w14:paraId="0F44392C" w14:textId="6A7FCAEA" w:rsidR="003A14A3" w:rsidRDefault="00ED6EB5" w:rsidP="00FA13D6">
      <w:pPr>
        <w:jc w:val="left"/>
        <w:rPr>
          <w:lang w:val="en-US"/>
        </w:rPr>
      </w:pPr>
      <w:r w:rsidRPr="00ED6EB5">
        <w:rPr>
          <w:lang w:val="en-US"/>
        </w:rPr>
        <w:t xml:space="preserve">USDOS (United States Department of State) </w:t>
      </w:r>
    </w:p>
    <w:p w14:paraId="3613EA66" w14:textId="7FA9A829" w:rsidR="00ED6EB5" w:rsidRPr="00B411A8" w:rsidRDefault="00ED6EB5" w:rsidP="00FA13D6">
      <w:pPr>
        <w:ind w:left="720"/>
        <w:jc w:val="left"/>
        <w:rPr>
          <w:lang w:val="en-US"/>
        </w:rPr>
      </w:pPr>
      <w:r w:rsidRPr="00ED6EB5">
        <w:rPr>
          <w:lang w:val="en-US"/>
        </w:rPr>
        <w:t xml:space="preserve">2025. </w:t>
      </w:r>
      <w:r w:rsidRPr="00B411A8">
        <w:rPr>
          <w:i/>
          <w:iCs/>
          <w:lang w:val="en-US"/>
        </w:rPr>
        <w:t xml:space="preserve">2025 Trafficking in Persons Report: Iraq. </w:t>
      </w:r>
      <w:hyperlink r:id="rId17" w:history="1">
        <w:r w:rsidR="003A14A3" w:rsidRPr="00B411A8">
          <w:rPr>
            <w:rStyle w:val="Hyperlinkki"/>
            <w:lang w:val="en-US"/>
          </w:rPr>
          <w:t>https://www.state.gov/reports/2025-trafficking-in-persons-report/iraq/</w:t>
        </w:r>
      </w:hyperlink>
      <w:r w:rsidRPr="00B411A8">
        <w:rPr>
          <w:lang w:val="en-US"/>
        </w:rPr>
        <w:t xml:space="preserve"> (</w:t>
      </w:r>
      <w:proofErr w:type="spellStart"/>
      <w:r w:rsidRPr="00B411A8">
        <w:rPr>
          <w:lang w:val="en-US"/>
        </w:rPr>
        <w:t>käyty</w:t>
      </w:r>
      <w:proofErr w:type="spellEnd"/>
      <w:r w:rsidRPr="00B411A8">
        <w:rPr>
          <w:lang w:val="en-US"/>
        </w:rPr>
        <w:t xml:space="preserve"> 28.5.2026).</w:t>
      </w:r>
    </w:p>
    <w:p w14:paraId="580FE157" w14:textId="1D48747D" w:rsidR="003A14A3" w:rsidRPr="00B411A8" w:rsidRDefault="003A14A3" w:rsidP="00FA13D6">
      <w:pPr>
        <w:ind w:left="720"/>
        <w:jc w:val="left"/>
      </w:pPr>
      <w:r w:rsidRPr="003A14A3">
        <w:rPr>
          <w:lang w:val="en-US"/>
        </w:rPr>
        <w:t xml:space="preserve">9/2025. 2025 </w:t>
      </w:r>
      <w:r w:rsidRPr="003A14A3">
        <w:rPr>
          <w:i/>
          <w:iCs/>
          <w:lang w:val="en-US"/>
        </w:rPr>
        <w:t>Investment Climate Statements: Iraq.</w:t>
      </w:r>
      <w:r>
        <w:rPr>
          <w:lang w:val="en-US"/>
        </w:rPr>
        <w:t xml:space="preserve"> </w:t>
      </w:r>
      <w:hyperlink r:id="rId18" w:history="1">
        <w:r w:rsidRPr="00B411A8">
          <w:rPr>
            <w:rStyle w:val="Hyperlinkki"/>
          </w:rPr>
          <w:t>https://www.state.gov/wp-content/uploads/2026/02/638719_2025_12025-Iraq-Investment-Climate-Statement.pdf</w:t>
        </w:r>
      </w:hyperlink>
      <w:r w:rsidRPr="00B411A8">
        <w:t xml:space="preserve"> (käyty 28.5.2026).</w:t>
      </w:r>
    </w:p>
    <w:p w14:paraId="75BFCBE2" w14:textId="77777777" w:rsidR="00082DFE" w:rsidRPr="001D5CAA" w:rsidRDefault="0096040A" w:rsidP="00082DFE">
      <w:pPr>
        <w:pStyle w:val="LeiptekstiMigri"/>
        <w:ind w:left="0"/>
        <w:rPr>
          <w:lang w:val="en-GB"/>
        </w:rPr>
      </w:pPr>
      <w:r>
        <w:rPr>
          <w:b/>
        </w:rPr>
        <w:pict w14:anchorId="7CA6719D">
          <v:rect id="_x0000_i1028" style="width:0;height:1.5pt" o:hralign="center" o:hrstd="t" o:hr="t" fillcolor="#a0a0a0" stroked="f"/>
        </w:pict>
      </w:r>
    </w:p>
    <w:p w14:paraId="59FD9968" w14:textId="77777777" w:rsidR="00082DFE" w:rsidRDefault="001D63F6" w:rsidP="00810134">
      <w:pPr>
        <w:pStyle w:val="Numeroimatonotsikko"/>
      </w:pPr>
      <w:r>
        <w:t>Tietoja vastauksesta</w:t>
      </w:r>
    </w:p>
    <w:p w14:paraId="70F311CE"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37FF02AC" w14:textId="77777777" w:rsidR="001D63F6" w:rsidRPr="00BC367A" w:rsidRDefault="001D63F6" w:rsidP="00810134">
      <w:pPr>
        <w:pStyle w:val="Numeroimatonotsikko"/>
        <w:rPr>
          <w:lang w:val="en-GB"/>
        </w:rPr>
      </w:pPr>
      <w:r w:rsidRPr="00BC367A">
        <w:rPr>
          <w:lang w:val="en-GB"/>
        </w:rPr>
        <w:t>Information on the response</w:t>
      </w:r>
    </w:p>
    <w:p w14:paraId="4D165D9F" w14:textId="77777777" w:rsidR="00A35BCB" w:rsidRPr="00A35BCB" w:rsidRDefault="00A35BCB" w:rsidP="00A35BCB">
      <w:pPr>
        <w:rPr>
          <w:lang w:val="en-GB"/>
        </w:rPr>
      </w:pPr>
      <w:r w:rsidRPr="00A35BCB">
        <w:rPr>
          <w:lang w:val="en-GB"/>
        </w:rPr>
        <w:t xml:space="preserve">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w:t>
      </w:r>
      <w:r w:rsidRPr="00A35BCB">
        <w:rPr>
          <w:lang w:val="en-GB"/>
        </w:rPr>
        <w:lastRenderedPageBreak/>
        <w:t>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6E126E22" w14:textId="77777777" w:rsidR="00B112B8" w:rsidRPr="00A35BCB" w:rsidRDefault="00B112B8" w:rsidP="00A35BCB">
      <w:pPr>
        <w:rPr>
          <w:lang w:val="en-GB"/>
        </w:rPr>
      </w:pPr>
    </w:p>
    <w:sectPr w:rsidR="00B112B8" w:rsidRPr="00A35BCB" w:rsidSect="00072438">
      <w:headerReference w:type="default" r:id="rId19"/>
      <w:headerReference w:type="first" r:id="rId20"/>
      <w:footerReference w:type="first" r:id="rId21"/>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AA90063" w14:textId="77777777" w:rsidR="004D13C7" w:rsidRDefault="004D13C7" w:rsidP="007E0069">
      <w:pPr>
        <w:spacing w:after="0" w:line="240" w:lineRule="auto"/>
      </w:pPr>
      <w:r>
        <w:separator/>
      </w:r>
    </w:p>
  </w:endnote>
  <w:endnote w:type="continuationSeparator" w:id="0">
    <w:p w14:paraId="62C010B2" w14:textId="77777777" w:rsidR="004D13C7" w:rsidRDefault="004D13C7"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87B53"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116B6943" w14:textId="77777777" w:rsidTr="00483E37">
      <w:trPr>
        <w:trHeight w:val="189"/>
      </w:trPr>
      <w:tc>
        <w:tcPr>
          <w:tcW w:w="1560" w:type="dxa"/>
        </w:tcPr>
        <w:p w14:paraId="522FDC5E" w14:textId="77777777" w:rsidR="004D76E3" w:rsidRPr="00A83D54" w:rsidRDefault="004D76E3" w:rsidP="00337E76">
          <w:pPr>
            <w:pStyle w:val="Alatunniste"/>
            <w:rPr>
              <w:sz w:val="14"/>
              <w:szCs w:val="14"/>
            </w:rPr>
          </w:pPr>
        </w:p>
      </w:tc>
      <w:tc>
        <w:tcPr>
          <w:tcW w:w="2551" w:type="dxa"/>
        </w:tcPr>
        <w:p w14:paraId="1125EB5A" w14:textId="77777777" w:rsidR="004D76E3" w:rsidRPr="00A83D54" w:rsidRDefault="004D76E3" w:rsidP="00337E76">
          <w:pPr>
            <w:pStyle w:val="Alatunniste"/>
            <w:rPr>
              <w:sz w:val="14"/>
              <w:szCs w:val="14"/>
            </w:rPr>
          </w:pPr>
        </w:p>
      </w:tc>
      <w:tc>
        <w:tcPr>
          <w:tcW w:w="2552" w:type="dxa"/>
        </w:tcPr>
        <w:p w14:paraId="76C29011" w14:textId="77777777" w:rsidR="004D76E3" w:rsidRPr="00A83D54" w:rsidRDefault="004D76E3" w:rsidP="00337E76">
          <w:pPr>
            <w:pStyle w:val="Alatunniste"/>
            <w:rPr>
              <w:sz w:val="14"/>
              <w:szCs w:val="14"/>
            </w:rPr>
          </w:pPr>
        </w:p>
      </w:tc>
      <w:tc>
        <w:tcPr>
          <w:tcW w:w="2830" w:type="dxa"/>
        </w:tcPr>
        <w:p w14:paraId="211DDB1B" w14:textId="77777777" w:rsidR="004D76E3" w:rsidRPr="00A83D54" w:rsidRDefault="004D76E3" w:rsidP="00337E76">
          <w:pPr>
            <w:pStyle w:val="Alatunniste"/>
            <w:rPr>
              <w:sz w:val="14"/>
              <w:szCs w:val="14"/>
            </w:rPr>
          </w:pPr>
        </w:p>
      </w:tc>
    </w:tr>
    <w:tr w:rsidR="004D76E3" w:rsidRPr="00A83D54" w14:paraId="599D20E7" w14:textId="77777777" w:rsidTr="00483E37">
      <w:trPr>
        <w:trHeight w:val="189"/>
      </w:trPr>
      <w:tc>
        <w:tcPr>
          <w:tcW w:w="1560" w:type="dxa"/>
        </w:tcPr>
        <w:p w14:paraId="60B1E9A2" w14:textId="77777777" w:rsidR="004D76E3" w:rsidRPr="00A83D54" w:rsidRDefault="004D76E3" w:rsidP="00337E76">
          <w:pPr>
            <w:pStyle w:val="Alatunniste"/>
            <w:rPr>
              <w:sz w:val="14"/>
              <w:szCs w:val="14"/>
            </w:rPr>
          </w:pPr>
        </w:p>
      </w:tc>
      <w:tc>
        <w:tcPr>
          <w:tcW w:w="2551" w:type="dxa"/>
        </w:tcPr>
        <w:p w14:paraId="245CD1D5" w14:textId="77777777" w:rsidR="004D76E3" w:rsidRPr="00A83D54" w:rsidRDefault="004D76E3" w:rsidP="00337E76">
          <w:pPr>
            <w:pStyle w:val="Alatunniste"/>
            <w:rPr>
              <w:sz w:val="14"/>
              <w:szCs w:val="14"/>
            </w:rPr>
          </w:pPr>
        </w:p>
      </w:tc>
      <w:tc>
        <w:tcPr>
          <w:tcW w:w="2552" w:type="dxa"/>
        </w:tcPr>
        <w:p w14:paraId="17EA9406" w14:textId="77777777" w:rsidR="004D76E3" w:rsidRPr="00A83D54" w:rsidRDefault="004D76E3" w:rsidP="00337E76">
          <w:pPr>
            <w:pStyle w:val="Alatunniste"/>
            <w:rPr>
              <w:sz w:val="14"/>
              <w:szCs w:val="14"/>
            </w:rPr>
          </w:pPr>
        </w:p>
      </w:tc>
      <w:tc>
        <w:tcPr>
          <w:tcW w:w="2830" w:type="dxa"/>
        </w:tcPr>
        <w:p w14:paraId="1D3D7423" w14:textId="77777777" w:rsidR="004D76E3" w:rsidRPr="00A83D54" w:rsidRDefault="004D76E3" w:rsidP="00337E76">
          <w:pPr>
            <w:pStyle w:val="Alatunniste"/>
            <w:rPr>
              <w:sz w:val="14"/>
              <w:szCs w:val="14"/>
            </w:rPr>
          </w:pPr>
        </w:p>
      </w:tc>
    </w:tr>
    <w:tr w:rsidR="004D76E3" w:rsidRPr="00A83D54" w14:paraId="2782DBFE" w14:textId="77777777" w:rsidTr="00483E37">
      <w:trPr>
        <w:trHeight w:val="189"/>
      </w:trPr>
      <w:tc>
        <w:tcPr>
          <w:tcW w:w="1560" w:type="dxa"/>
        </w:tcPr>
        <w:p w14:paraId="7C0434FA" w14:textId="77777777" w:rsidR="004D76E3" w:rsidRPr="00A83D54" w:rsidRDefault="004D76E3" w:rsidP="00337E76">
          <w:pPr>
            <w:pStyle w:val="Alatunniste"/>
            <w:rPr>
              <w:sz w:val="14"/>
              <w:szCs w:val="14"/>
            </w:rPr>
          </w:pPr>
        </w:p>
      </w:tc>
      <w:tc>
        <w:tcPr>
          <w:tcW w:w="2551" w:type="dxa"/>
        </w:tcPr>
        <w:p w14:paraId="48714CB6" w14:textId="77777777" w:rsidR="004D76E3" w:rsidRPr="00A83D54" w:rsidRDefault="004D76E3" w:rsidP="00337E76">
          <w:pPr>
            <w:pStyle w:val="Alatunniste"/>
            <w:rPr>
              <w:sz w:val="14"/>
              <w:szCs w:val="14"/>
            </w:rPr>
          </w:pPr>
        </w:p>
      </w:tc>
      <w:tc>
        <w:tcPr>
          <w:tcW w:w="2552" w:type="dxa"/>
        </w:tcPr>
        <w:p w14:paraId="3D98BF8E" w14:textId="77777777" w:rsidR="004D76E3" w:rsidRPr="00A83D54" w:rsidRDefault="004D76E3" w:rsidP="00337E76">
          <w:pPr>
            <w:pStyle w:val="Alatunniste"/>
            <w:rPr>
              <w:sz w:val="14"/>
              <w:szCs w:val="14"/>
            </w:rPr>
          </w:pPr>
        </w:p>
      </w:tc>
      <w:tc>
        <w:tcPr>
          <w:tcW w:w="2830" w:type="dxa"/>
        </w:tcPr>
        <w:p w14:paraId="27F97178" w14:textId="77777777" w:rsidR="004D76E3" w:rsidRPr="00A83D54" w:rsidRDefault="004D76E3" w:rsidP="00337E76">
          <w:pPr>
            <w:pStyle w:val="Alatunniste"/>
            <w:rPr>
              <w:sz w:val="14"/>
              <w:szCs w:val="14"/>
            </w:rPr>
          </w:pPr>
        </w:p>
      </w:tc>
    </w:tr>
  </w:tbl>
  <w:p w14:paraId="623E591E"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68A71BFD" wp14:editId="6DE9A0D5">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0CEDB66F"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861A16D" w14:textId="77777777" w:rsidR="004D13C7" w:rsidRDefault="004D13C7" w:rsidP="007E0069">
      <w:pPr>
        <w:spacing w:after="0" w:line="240" w:lineRule="auto"/>
      </w:pPr>
      <w:r>
        <w:separator/>
      </w:r>
    </w:p>
  </w:footnote>
  <w:footnote w:type="continuationSeparator" w:id="0">
    <w:p w14:paraId="1FD1A666" w14:textId="77777777" w:rsidR="004D13C7" w:rsidRDefault="004D13C7" w:rsidP="007E0069">
      <w:pPr>
        <w:spacing w:after="0" w:line="240" w:lineRule="auto"/>
      </w:pPr>
      <w:r>
        <w:continuationSeparator/>
      </w:r>
    </w:p>
  </w:footnote>
  <w:footnote w:id="1">
    <w:p w14:paraId="01FFEF0B" w14:textId="795F8209" w:rsidR="009460D4" w:rsidRDefault="009460D4">
      <w:pPr>
        <w:pStyle w:val="Alaviitteenteksti"/>
      </w:pPr>
      <w:r>
        <w:rPr>
          <w:rStyle w:val="Alaviitteenviite"/>
        </w:rPr>
        <w:footnoteRef/>
      </w:r>
      <w:r>
        <w:t xml:space="preserve"> Maahanmuuttovirasto / Maatietopalvelu 23.9.2022. Saatavilla Tellus-maatietoportaalissa.</w:t>
      </w:r>
    </w:p>
  </w:footnote>
  <w:footnote w:id="2">
    <w:p w14:paraId="202767E8" w14:textId="77777777" w:rsidR="001902D7" w:rsidRPr="001902D7" w:rsidRDefault="001902D7" w:rsidP="001902D7">
      <w:pPr>
        <w:pStyle w:val="Alaviitteenteksti"/>
        <w:rPr>
          <w:lang w:val="en-US"/>
        </w:rPr>
      </w:pPr>
      <w:r>
        <w:rPr>
          <w:rStyle w:val="Alaviitteenviite"/>
        </w:rPr>
        <w:footnoteRef/>
      </w:r>
      <w:r w:rsidRPr="001902D7">
        <w:rPr>
          <w:lang w:val="en-US"/>
        </w:rPr>
        <w:t xml:space="preserve"> USDOS 2025.</w:t>
      </w:r>
    </w:p>
  </w:footnote>
  <w:footnote w:id="3">
    <w:p w14:paraId="423889F5" w14:textId="77777777" w:rsidR="001E237E" w:rsidRPr="008D3160" w:rsidRDefault="001E237E" w:rsidP="001E237E">
      <w:pPr>
        <w:pStyle w:val="Alaviitteenteksti"/>
        <w:rPr>
          <w:lang w:val="en-US"/>
        </w:rPr>
      </w:pPr>
      <w:r>
        <w:rPr>
          <w:rStyle w:val="Alaviitteenviite"/>
        </w:rPr>
        <w:footnoteRef/>
      </w:r>
      <w:r w:rsidRPr="008D3160">
        <w:rPr>
          <w:lang w:val="en-US"/>
        </w:rPr>
        <w:t xml:space="preserve"> Media Line 6.3.2026.</w:t>
      </w:r>
    </w:p>
  </w:footnote>
  <w:footnote w:id="4">
    <w:p w14:paraId="469AE112" w14:textId="77777777" w:rsidR="001E237E" w:rsidRPr="008D3160" w:rsidRDefault="001E237E" w:rsidP="001E237E">
      <w:pPr>
        <w:pStyle w:val="Alaviitteenteksti"/>
        <w:rPr>
          <w:lang w:val="en-US"/>
        </w:rPr>
      </w:pPr>
      <w:r>
        <w:rPr>
          <w:rStyle w:val="Alaviitteenviite"/>
        </w:rPr>
        <w:footnoteRef/>
      </w:r>
      <w:r w:rsidRPr="008D3160">
        <w:rPr>
          <w:lang w:val="en-US"/>
        </w:rPr>
        <w:t xml:space="preserve"> </w:t>
      </w:r>
      <w:r>
        <w:rPr>
          <w:lang w:val="en-US"/>
        </w:rPr>
        <w:t>Iraqi News 20.4.2026.</w:t>
      </w:r>
    </w:p>
  </w:footnote>
  <w:footnote w:id="5">
    <w:p w14:paraId="77DC27F7" w14:textId="3DC88B62" w:rsidR="001902D7" w:rsidRPr="001902D7" w:rsidRDefault="001902D7">
      <w:pPr>
        <w:pStyle w:val="Alaviitteenteksti"/>
        <w:rPr>
          <w:lang w:val="en-US"/>
        </w:rPr>
      </w:pPr>
      <w:r>
        <w:rPr>
          <w:rStyle w:val="Alaviitteenviite"/>
        </w:rPr>
        <w:footnoteRef/>
      </w:r>
      <w:r w:rsidRPr="001902D7">
        <w:rPr>
          <w:lang w:val="en-US"/>
        </w:rPr>
        <w:t xml:space="preserve"> </w:t>
      </w:r>
      <w:proofErr w:type="spellStart"/>
      <w:r w:rsidRPr="001902D7">
        <w:rPr>
          <w:lang w:val="en-US"/>
        </w:rPr>
        <w:t>S</w:t>
      </w:r>
      <w:r>
        <w:rPr>
          <w:lang w:val="en-US"/>
        </w:rPr>
        <w:t>hafaq</w:t>
      </w:r>
      <w:proofErr w:type="spellEnd"/>
      <w:r>
        <w:rPr>
          <w:lang w:val="en-US"/>
        </w:rPr>
        <w:t xml:space="preserve"> News 15.4.2026.</w:t>
      </w:r>
    </w:p>
  </w:footnote>
  <w:footnote w:id="6">
    <w:p w14:paraId="7A84EF1C" w14:textId="77777777" w:rsidR="003E7EEB" w:rsidRPr="001902D7" w:rsidRDefault="003E7EEB" w:rsidP="003E7EEB">
      <w:pPr>
        <w:pStyle w:val="Alaviitteenteksti"/>
        <w:rPr>
          <w:lang w:val="en-US"/>
        </w:rPr>
      </w:pPr>
      <w:r>
        <w:rPr>
          <w:rStyle w:val="Alaviitteenviite"/>
        </w:rPr>
        <w:footnoteRef/>
      </w:r>
      <w:r w:rsidRPr="001902D7">
        <w:rPr>
          <w:lang w:val="en-US"/>
        </w:rPr>
        <w:t xml:space="preserve"> UN Geneva 4.2.2026.</w:t>
      </w:r>
    </w:p>
  </w:footnote>
  <w:footnote w:id="7">
    <w:p w14:paraId="2F76D9DC" w14:textId="77777777" w:rsidR="0030437A" w:rsidRPr="0096040A" w:rsidRDefault="0030437A" w:rsidP="0030437A">
      <w:pPr>
        <w:pStyle w:val="Alaviitteenteksti"/>
        <w:rPr>
          <w:lang w:val="en-US"/>
        </w:rPr>
      </w:pPr>
      <w:r>
        <w:rPr>
          <w:rStyle w:val="Alaviitteenviite"/>
        </w:rPr>
        <w:footnoteRef/>
      </w:r>
      <w:r w:rsidRPr="0096040A">
        <w:rPr>
          <w:lang w:val="en-US"/>
        </w:rPr>
        <w:t xml:space="preserve"> Euronews 15.12.2025.</w:t>
      </w:r>
    </w:p>
  </w:footnote>
  <w:footnote w:id="8">
    <w:p w14:paraId="2CD5D310" w14:textId="1FE4F134" w:rsidR="003A14A3" w:rsidRPr="001902D7" w:rsidRDefault="003A14A3">
      <w:pPr>
        <w:pStyle w:val="Alaviitteenteksti"/>
        <w:rPr>
          <w:lang w:val="en-US"/>
        </w:rPr>
      </w:pPr>
      <w:r>
        <w:rPr>
          <w:rStyle w:val="Alaviitteenviite"/>
        </w:rPr>
        <w:footnoteRef/>
      </w:r>
      <w:r w:rsidRPr="001902D7">
        <w:rPr>
          <w:lang w:val="en-US"/>
        </w:rPr>
        <w:t xml:space="preserve"> USDOS 9/2025, s. 27.</w:t>
      </w:r>
    </w:p>
  </w:footnote>
  <w:footnote w:id="9">
    <w:p w14:paraId="25E8C556" w14:textId="77777777" w:rsidR="001E237E" w:rsidRPr="004A3EC3" w:rsidRDefault="001E237E" w:rsidP="001E237E">
      <w:pPr>
        <w:pStyle w:val="Alaviitteenteksti"/>
        <w:rPr>
          <w:lang w:val="en-US"/>
        </w:rPr>
      </w:pPr>
      <w:r>
        <w:rPr>
          <w:rStyle w:val="Alaviitteenviite"/>
        </w:rPr>
        <w:footnoteRef/>
      </w:r>
      <w:r w:rsidRPr="004A3EC3">
        <w:rPr>
          <w:lang w:val="en-US"/>
        </w:rPr>
        <w:t xml:space="preserve"> Small Wars Journal 23.9.2025.</w:t>
      </w:r>
    </w:p>
  </w:footnote>
  <w:footnote w:id="10">
    <w:p w14:paraId="50F3D0F2" w14:textId="5385E529" w:rsidR="00AA37DA" w:rsidRPr="000F25D4" w:rsidRDefault="00AA37DA">
      <w:pPr>
        <w:pStyle w:val="Alaviitteenteksti"/>
        <w:rPr>
          <w:lang w:val="en-US"/>
        </w:rPr>
      </w:pPr>
      <w:r>
        <w:rPr>
          <w:rStyle w:val="Alaviitteenviite"/>
        </w:rPr>
        <w:footnoteRef/>
      </w:r>
      <w:r w:rsidRPr="000F25D4">
        <w:rPr>
          <w:lang w:val="en-US"/>
        </w:rPr>
        <w:t xml:space="preserve"> </w:t>
      </w:r>
      <w:r>
        <w:rPr>
          <w:lang w:val="en-US"/>
        </w:rPr>
        <w:t>Iraqi News 20.4.2026.</w:t>
      </w:r>
    </w:p>
  </w:footnote>
  <w:footnote w:id="11">
    <w:p w14:paraId="2A65EF55" w14:textId="77777777" w:rsidR="00FB06BA" w:rsidRPr="000F25D4" w:rsidRDefault="00FB06BA" w:rsidP="00FB06BA">
      <w:pPr>
        <w:pStyle w:val="Alaviitteenteksti"/>
        <w:rPr>
          <w:lang w:val="en-US"/>
        </w:rPr>
      </w:pPr>
      <w:r>
        <w:rPr>
          <w:rStyle w:val="Alaviitteenviite"/>
        </w:rPr>
        <w:footnoteRef/>
      </w:r>
      <w:r w:rsidRPr="000F25D4">
        <w:rPr>
          <w:lang w:val="en-US"/>
        </w:rPr>
        <w:t xml:space="preserve"> </w:t>
      </w:r>
      <w:proofErr w:type="spellStart"/>
      <w:r w:rsidRPr="000F25D4">
        <w:rPr>
          <w:lang w:val="en-US"/>
        </w:rPr>
        <w:t>Dhabian</w:t>
      </w:r>
      <w:proofErr w:type="spellEnd"/>
      <w:r w:rsidRPr="000F25D4">
        <w:rPr>
          <w:lang w:val="en-US"/>
        </w:rPr>
        <w:t>, Omar / Wa</w:t>
      </w:r>
      <w:r>
        <w:rPr>
          <w:lang w:val="en-US"/>
        </w:rPr>
        <w:t>shington Institute for Near East Policy 4.4.2024.</w:t>
      </w:r>
    </w:p>
  </w:footnote>
  <w:footnote w:id="12">
    <w:p w14:paraId="429A83EB" w14:textId="77777777" w:rsidR="000C440D" w:rsidRDefault="000C440D" w:rsidP="000C440D">
      <w:pPr>
        <w:pStyle w:val="Alaviitteenteksti"/>
      </w:pPr>
      <w:r>
        <w:rPr>
          <w:rStyle w:val="Alaviitteenviite"/>
        </w:rPr>
        <w:footnoteRef/>
      </w:r>
      <w:r>
        <w:t xml:space="preserve"> Palani, Kamaran / ICCT 5/2024.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21DF5C86" w14:textId="77777777" w:rsidTr="00110B17">
      <w:trPr>
        <w:tblHeader/>
      </w:trPr>
      <w:tc>
        <w:tcPr>
          <w:tcW w:w="3005" w:type="dxa"/>
          <w:tcBorders>
            <w:top w:val="nil"/>
            <w:left w:val="nil"/>
            <w:bottom w:val="nil"/>
            <w:right w:val="nil"/>
          </w:tcBorders>
        </w:tcPr>
        <w:p w14:paraId="206BB168" w14:textId="77777777" w:rsidR="0064460B" w:rsidRPr="00A058E4" w:rsidRDefault="0064460B">
          <w:pPr>
            <w:pStyle w:val="Yltunniste"/>
            <w:rPr>
              <w:sz w:val="16"/>
              <w:szCs w:val="16"/>
            </w:rPr>
          </w:pPr>
        </w:p>
      </w:tc>
      <w:tc>
        <w:tcPr>
          <w:tcW w:w="3005" w:type="dxa"/>
          <w:tcBorders>
            <w:top w:val="nil"/>
            <w:left w:val="nil"/>
            <w:bottom w:val="nil"/>
            <w:right w:val="nil"/>
          </w:tcBorders>
        </w:tcPr>
        <w:p w14:paraId="5E81B487" w14:textId="77777777" w:rsidR="0064460B" w:rsidRPr="00A058E4" w:rsidRDefault="0064460B">
          <w:pPr>
            <w:pStyle w:val="Yltunniste"/>
            <w:rPr>
              <w:b/>
              <w:sz w:val="16"/>
              <w:szCs w:val="16"/>
            </w:rPr>
          </w:pPr>
        </w:p>
      </w:tc>
      <w:tc>
        <w:tcPr>
          <w:tcW w:w="3006" w:type="dxa"/>
          <w:tcBorders>
            <w:top w:val="nil"/>
            <w:left w:val="nil"/>
            <w:bottom w:val="nil"/>
            <w:right w:val="nil"/>
          </w:tcBorders>
        </w:tcPr>
        <w:p w14:paraId="30F77F67"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1599933F" w14:textId="77777777" w:rsidTr="00421708">
      <w:tc>
        <w:tcPr>
          <w:tcW w:w="3005" w:type="dxa"/>
          <w:tcBorders>
            <w:top w:val="nil"/>
            <w:left w:val="nil"/>
            <w:bottom w:val="nil"/>
            <w:right w:val="nil"/>
          </w:tcBorders>
        </w:tcPr>
        <w:p w14:paraId="10ED4CCF" w14:textId="77777777" w:rsidR="0064460B" w:rsidRPr="00A058E4" w:rsidRDefault="0064460B">
          <w:pPr>
            <w:pStyle w:val="Yltunniste"/>
            <w:rPr>
              <w:sz w:val="16"/>
              <w:szCs w:val="16"/>
            </w:rPr>
          </w:pPr>
        </w:p>
      </w:tc>
      <w:tc>
        <w:tcPr>
          <w:tcW w:w="3005" w:type="dxa"/>
          <w:tcBorders>
            <w:top w:val="nil"/>
            <w:left w:val="nil"/>
            <w:bottom w:val="nil"/>
            <w:right w:val="nil"/>
          </w:tcBorders>
        </w:tcPr>
        <w:p w14:paraId="7AA869A7" w14:textId="77777777" w:rsidR="0064460B" w:rsidRPr="00A058E4" w:rsidRDefault="0064460B">
          <w:pPr>
            <w:pStyle w:val="Yltunniste"/>
            <w:rPr>
              <w:sz w:val="16"/>
              <w:szCs w:val="16"/>
            </w:rPr>
          </w:pPr>
        </w:p>
      </w:tc>
      <w:tc>
        <w:tcPr>
          <w:tcW w:w="3006" w:type="dxa"/>
          <w:tcBorders>
            <w:top w:val="nil"/>
            <w:left w:val="nil"/>
            <w:bottom w:val="nil"/>
            <w:right w:val="nil"/>
          </w:tcBorders>
        </w:tcPr>
        <w:p w14:paraId="29EA1E4F" w14:textId="77777777" w:rsidR="0064460B" w:rsidRPr="00A058E4" w:rsidRDefault="0064460B" w:rsidP="00A058E4">
          <w:pPr>
            <w:pStyle w:val="Yltunniste"/>
            <w:jc w:val="right"/>
            <w:rPr>
              <w:sz w:val="16"/>
              <w:szCs w:val="16"/>
            </w:rPr>
          </w:pPr>
        </w:p>
      </w:tc>
    </w:tr>
    <w:tr w:rsidR="0064460B" w:rsidRPr="00A058E4" w14:paraId="70E4B720" w14:textId="77777777" w:rsidTr="00421708">
      <w:tc>
        <w:tcPr>
          <w:tcW w:w="3005" w:type="dxa"/>
          <w:tcBorders>
            <w:top w:val="nil"/>
            <w:left w:val="nil"/>
            <w:bottom w:val="nil"/>
            <w:right w:val="nil"/>
          </w:tcBorders>
        </w:tcPr>
        <w:p w14:paraId="3FB2837F" w14:textId="77777777" w:rsidR="0064460B" w:rsidRPr="00A058E4" w:rsidRDefault="0064460B">
          <w:pPr>
            <w:pStyle w:val="Yltunniste"/>
            <w:rPr>
              <w:sz w:val="16"/>
              <w:szCs w:val="16"/>
            </w:rPr>
          </w:pPr>
        </w:p>
      </w:tc>
      <w:tc>
        <w:tcPr>
          <w:tcW w:w="3005" w:type="dxa"/>
          <w:tcBorders>
            <w:top w:val="nil"/>
            <w:left w:val="nil"/>
            <w:bottom w:val="nil"/>
            <w:right w:val="nil"/>
          </w:tcBorders>
        </w:tcPr>
        <w:p w14:paraId="3E6B6E09" w14:textId="77777777" w:rsidR="0064460B" w:rsidRPr="00A058E4" w:rsidRDefault="0064460B">
          <w:pPr>
            <w:pStyle w:val="Yltunniste"/>
            <w:rPr>
              <w:sz w:val="16"/>
              <w:szCs w:val="16"/>
            </w:rPr>
          </w:pPr>
        </w:p>
      </w:tc>
      <w:tc>
        <w:tcPr>
          <w:tcW w:w="3006" w:type="dxa"/>
          <w:tcBorders>
            <w:top w:val="nil"/>
            <w:left w:val="nil"/>
            <w:bottom w:val="nil"/>
            <w:right w:val="nil"/>
          </w:tcBorders>
        </w:tcPr>
        <w:p w14:paraId="3A693360" w14:textId="77777777" w:rsidR="0064460B" w:rsidRPr="00A058E4" w:rsidRDefault="0064460B" w:rsidP="00A058E4">
          <w:pPr>
            <w:pStyle w:val="Yltunniste"/>
            <w:jc w:val="right"/>
            <w:rPr>
              <w:sz w:val="16"/>
              <w:szCs w:val="16"/>
            </w:rPr>
          </w:pPr>
        </w:p>
      </w:tc>
    </w:tr>
  </w:tbl>
  <w:p w14:paraId="11522AE2"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53E89FD0" wp14:editId="1E47C7CE">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5AE849C6" w14:textId="77777777" w:rsidTr="004B2B44">
      <w:tc>
        <w:tcPr>
          <w:tcW w:w="3005" w:type="dxa"/>
          <w:tcBorders>
            <w:top w:val="nil"/>
            <w:left w:val="nil"/>
            <w:bottom w:val="nil"/>
            <w:right w:val="nil"/>
          </w:tcBorders>
        </w:tcPr>
        <w:p w14:paraId="7D5223D9" w14:textId="77777777" w:rsidR="00873A37" w:rsidRPr="00A058E4" w:rsidRDefault="00873A37">
          <w:pPr>
            <w:pStyle w:val="Yltunniste"/>
            <w:rPr>
              <w:sz w:val="16"/>
              <w:szCs w:val="16"/>
            </w:rPr>
          </w:pPr>
        </w:p>
      </w:tc>
      <w:tc>
        <w:tcPr>
          <w:tcW w:w="3005" w:type="dxa"/>
          <w:tcBorders>
            <w:top w:val="nil"/>
            <w:left w:val="nil"/>
            <w:bottom w:val="nil"/>
            <w:right w:val="nil"/>
          </w:tcBorders>
        </w:tcPr>
        <w:p w14:paraId="533635E4" w14:textId="77777777" w:rsidR="00873A37" w:rsidRPr="00A058E4" w:rsidRDefault="00873A37">
          <w:pPr>
            <w:pStyle w:val="Yltunniste"/>
            <w:rPr>
              <w:b/>
              <w:sz w:val="16"/>
              <w:szCs w:val="16"/>
            </w:rPr>
          </w:pPr>
        </w:p>
      </w:tc>
      <w:tc>
        <w:tcPr>
          <w:tcW w:w="3006" w:type="dxa"/>
          <w:tcBorders>
            <w:top w:val="nil"/>
            <w:left w:val="nil"/>
            <w:bottom w:val="nil"/>
            <w:right w:val="nil"/>
          </w:tcBorders>
        </w:tcPr>
        <w:p w14:paraId="61BE419F"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1553EB5E" w14:textId="77777777" w:rsidTr="004B2B44">
      <w:tc>
        <w:tcPr>
          <w:tcW w:w="3005" w:type="dxa"/>
          <w:tcBorders>
            <w:top w:val="nil"/>
            <w:left w:val="nil"/>
            <w:bottom w:val="nil"/>
            <w:right w:val="nil"/>
          </w:tcBorders>
        </w:tcPr>
        <w:p w14:paraId="1C63290B" w14:textId="77777777" w:rsidR="00873A37" w:rsidRPr="00A058E4" w:rsidRDefault="00873A37">
          <w:pPr>
            <w:pStyle w:val="Yltunniste"/>
            <w:rPr>
              <w:sz w:val="16"/>
              <w:szCs w:val="16"/>
            </w:rPr>
          </w:pPr>
        </w:p>
      </w:tc>
      <w:tc>
        <w:tcPr>
          <w:tcW w:w="3005" w:type="dxa"/>
          <w:tcBorders>
            <w:top w:val="nil"/>
            <w:left w:val="nil"/>
            <w:bottom w:val="nil"/>
            <w:right w:val="nil"/>
          </w:tcBorders>
        </w:tcPr>
        <w:p w14:paraId="232A44FE" w14:textId="77777777" w:rsidR="00873A37" w:rsidRPr="00A058E4" w:rsidRDefault="00873A37">
          <w:pPr>
            <w:pStyle w:val="Yltunniste"/>
            <w:rPr>
              <w:sz w:val="16"/>
              <w:szCs w:val="16"/>
            </w:rPr>
          </w:pPr>
        </w:p>
      </w:tc>
      <w:tc>
        <w:tcPr>
          <w:tcW w:w="3006" w:type="dxa"/>
          <w:tcBorders>
            <w:top w:val="nil"/>
            <w:left w:val="nil"/>
            <w:bottom w:val="nil"/>
            <w:right w:val="nil"/>
          </w:tcBorders>
        </w:tcPr>
        <w:p w14:paraId="27A58E61" w14:textId="77777777" w:rsidR="00873A37" w:rsidRPr="00A058E4" w:rsidRDefault="00873A37" w:rsidP="00A058E4">
          <w:pPr>
            <w:pStyle w:val="Yltunniste"/>
            <w:jc w:val="right"/>
            <w:rPr>
              <w:sz w:val="16"/>
              <w:szCs w:val="16"/>
            </w:rPr>
          </w:pPr>
        </w:p>
      </w:tc>
    </w:tr>
    <w:tr w:rsidR="00873A37" w:rsidRPr="00A058E4" w14:paraId="229FBF94" w14:textId="77777777" w:rsidTr="004B2B44">
      <w:tc>
        <w:tcPr>
          <w:tcW w:w="3005" w:type="dxa"/>
          <w:tcBorders>
            <w:top w:val="nil"/>
            <w:left w:val="nil"/>
            <w:bottom w:val="nil"/>
            <w:right w:val="nil"/>
          </w:tcBorders>
        </w:tcPr>
        <w:p w14:paraId="4F793D9A" w14:textId="77777777" w:rsidR="00873A37" w:rsidRPr="00A058E4" w:rsidRDefault="00873A37">
          <w:pPr>
            <w:pStyle w:val="Yltunniste"/>
            <w:rPr>
              <w:sz w:val="16"/>
              <w:szCs w:val="16"/>
            </w:rPr>
          </w:pPr>
        </w:p>
      </w:tc>
      <w:tc>
        <w:tcPr>
          <w:tcW w:w="3005" w:type="dxa"/>
          <w:tcBorders>
            <w:top w:val="nil"/>
            <w:left w:val="nil"/>
            <w:bottom w:val="nil"/>
            <w:right w:val="nil"/>
          </w:tcBorders>
        </w:tcPr>
        <w:p w14:paraId="793D2F95" w14:textId="77777777" w:rsidR="00873A37" w:rsidRPr="00A058E4" w:rsidRDefault="00873A37">
          <w:pPr>
            <w:pStyle w:val="Yltunniste"/>
            <w:rPr>
              <w:sz w:val="16"/>
              <w:szCs w:val="16"/>
            </w:rPr>
          </w:pPr>
        </w:p>
      </w:tc>
      <w:tc>
        <w:tcPr>
          <w:tcW w:w="3006" w:type="dxa"/>
          <w:tcBorders>
            <w:top w:val="nil"/>
            <w:left w:val="nil"/>
            <w:bottom w:val="nil"/>
            <w:right w:val="nil"/>
          </w:tcBorders>
        </w:tcPr>
        <w:p w14:paraId="3B5763E3" w14:textId="77777777" w:rsidR="00873A37" w:rsidRPr="00A058E4" w:rsidRDefault="00873A37" w:rsidP="00A058E4">
          <w:pPr>
            <w:pStyle w:val="Yltunniste"/>
            <w:jc w:val="right"/>
            <w:rPr>
              <w:sz w:val="16"/>
              <w:szCs w:val="16"/>
            </w:rPr>
          </w:pPr>
        </w:p>
      </w:tc>
    </w:tr>
  </w:tbl>
  <w:p w14:paraId="65854883"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42C8EA20" wp14:editId="30CAA19F">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8F6FFF"/>
    <w:multiLevelType w:val="multilevel"/>
    <w:tmpl w:val="46A0D0D8"/>
    <w:lvl w:ilvl="0">
      <w:start w:val="1"/>
      <w:numFmt w:val="decimal"/>
      <w:pStyle w:val="Otsikko1"/>
      <w:lvlText w:val="%1."/>
      <w:lvlJc w:val="left"/>
      <w:pPr>
        <w:ind w:left="360" w:hanging="360"/>
      </w:pPr>
      <w:rPr>
        <w:rFonts w:hint="default"/>
      </w:rPr>
    </w:lvl>
    <w:lvl w:ilvl="1">
      <w:start w:val="1"/>
      <w:numFmt w:val="decimal"/>
      <w:pStyle w:val="Otsikko2"/>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4"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5"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6"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7"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18"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9"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0"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1"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2"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3" w15:restartNumberingAfterBreak="0">
    <w:nsid w:val="7C272BED"/>
    <w:multiLevelType w:val="multilevel"/>
    <w:tmpl w:val="EF286224"/>
    <w:numStyleLink w:val="Style1"/>
  </w:abstractNum>
  <w:abstractNum w:abstractNumId="24"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abstractNumId w:val="24"/>
  </w:num>
  <w:num w:numId="2">
    <w:abstractNumId w:val="20"/>
  </w:num>
  <w:num w:numId="3">
    <w:abstractNumId w:val="13"/>
  </w:num>
  <w:num w:numId="4">
    <w:abstractNumId w:val="12"/>
  </w:num>
  <w:num w:numId="5">
    <w:abstractNumId w:val="10"/>
  </w:num>
  <w:num w:numId="6">
    <w:abstractNumId w:val="15"/>
  </w:num>
  <w:num w:numId="7">
    <w:abstractNumId w:val="19"/>
  </w:num>
  <w:num w:numId="8">
    <w:abstractNumId w:val="18"/>
  </w:num>
  <w:num w:numId="9">
    <w:abstractNumId w:val="18"/>
    <w:lvlOverride w:ilvl="0">
      <w:startOverride w:val="1"/>
    </w:lvlOverride>
  </w:num>
  <w:num w:numId="10">
    <w:abstractNumId w:val="11"/>
  </w:num>
  <w:num w:numId="11">
    <w:abstractNumId w:val="11"/>
    <w:lvlOverride w:ilvl="0">
      <w:startOverride w:val="1"/>
    </w:lvlOverride>
  </w:num>
  <w:num w:numId="12">
    <w:abstractNumId w:val="11"/>
    <w:lvlOverride w:ilvl="0">
      <w:startOverride w:val="1"/>
    </w:lvlOverride>
  </w:num>
  <w:num w:numId="13">
    <w:abstractNumId w:val="11"/>
    <w:lvlOverride w:ilvl="0">
      <w:startOverride w:val="1"/>
    </w:lvlOverride>
  </w:num>
  <w:num w:numId="14">
    <w:abstractNumId w:val="9"/>
  </w:num>
  <w:num w:numId="15">
    <w:abstractNumId w:val="2"/>
  </w:num>
  <w:num w:numId="16">
    <w:abstractNumId w:val="2"/>
  </w:num>
  <w:num w:numId="17">
    <w:abstractNumId w:val="1"/>
  </w:num>
  <w:num w:numId="18">
    <w:abstractNumId w:val="17"/>
  </w:num>
  <w:num w:numId="19">
    <w:abstractNumId w:val="16"/>
  </w:num>
  <w:num w:numId="20">
    <w:abstractNumId w:val="23"/>
  </w:num>
  <w:num w:numId="21">
    <w:abstractNumId w:val="6"/>
  </w:num>
  <w:num w:numId="22">
    <w:abstractNumId w:val="21"/>
  </w:num>
  <w:num w:numId="23">
    <w:abstractNumId w:val="4"/>
  </w:num>
  <w:num w:numId="24">
    <w:abstractNumId w:val="7"/>
  </w:num>
  <w:num w:numId="25">
    <w:abstractNumId w:val="0"/>
  </w:num>
  <w:num w:numId="26">
    <w:abstractNumId w:val="22"/>
  </w:num>
  <w:num w:numId="27">
    <w:abstractNumId w:val="8"/>
  </w:num>
  <w:num w:numId="28">
    <w:abstractNumId w:val="5"/>
  </w:num>
  <w:num w:numId="29">
    <w:abstractNumId w:val="14"/>
  </w:num>
  <w:num w:numId="30">
    <w:abstractNumId w:val="3"/>
  </w:num>
  <w:num w:numId="31">
    <w:abstractNumId w:val="3"/>
  </w:num>
  <w:num w:numId="32">
    <w:abstractNumId w:val="3"/>
  </w:num>
  <w:num w:numId="33">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attachedTemplate r:id="rId1"/>
  <w:defaultTabStop w:val="720"/>
  <w:hyphenationZone w:val="425"/>
  <w:characterSpacingControl w:val="doNotCompress"/>
  <w:hdrShapeDefaults>
    <o:shapedefaults v:ext="edit" spidmax="1228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D13C7"/>
    <w:rsid w:val="00010C97"/>
    <w:rsid w:val="0001289F"/>
    <w:rsid w:val="00012EC0"/>
    <w:rsid w:val="00013B40"/>
    <w:rsid w:val="00013F3D"/>
    <w:rsid w:val="000140FF"/>
    <w:rsid w:val="00022D94"/>
    <w:rsid w:val="00023864"/>
    <w:rsid w:val="000449EA"/>
    <w:rsid w:val="000455E3"/>
    <w:rsid w:val="00046783"/>
    <w:rsid w:val="000564EB"/>
    <w:rsid w:val="000663E8"/>
    <w:rsid w:val="0007094E"/>
    <w:rsid w:val="00072438"/>
    <w:rsid w:val="00082DFE"/>
    <w:rsid w:val="0009323F"/>
    <w:rsid w:val="000A1835"/>
    <w:rsid w:val="000A2774"/>
    <w:rsid w:val="000B7ABB"/>
    <w:rsid w:val="000C440D"/>
    <w:rsid w:val="000D45F8"/>
    <w:rsid w:val="000E1A4B"/>
    <w:rsid w:val="000E2D54"/>
    <w:rsid w:val="000E693C"/>
    <w:rsid w:val="000F25D4"/>
    <w:rsid w:val="000F4AD8"/>
    <w:rsid w:val="000F6F25"/>
    <w:rsid w:val="000F793B"/>
    <w:rsid w:val="00103C42"/>
    <w:rsid w:val="00110468"/>
    <w:rsid w:val="00110B17"/>
    <w:rsid w:val="00117EA9"/>
    <w:rsid w:val="0012348D"/>
    <w:rsid w:val="00131B7A"/>
    <w:rsid w:val="001360E5"/>
    <w:rsid w:val="001366EE"/>
    <w:rsid w:val="00136FEB"/>
    <w:rsid w:val="001454BF"/>
    <w:rsid w:val="0015362E"/>
    <w:rsid w:val="00163807"/>
    <w:rsid w:val="001678AD"/>
    <w:rsid w:val="001741CB"/>
    <w:rsid w:val="001758C8"/>
    <w:rsid w:val="001902D7"/>
    <w:rsid w:val="0019524D"/>
    <w:rsid w:val="00195763"/>
    <w:rsid w:val="001A4752"/>
    <w:rsid w:val="001B2917"/>
    <w:rsid w:val="001B5A04"/>
    <w:rsid w:val="001B6B07"/>
    <w:rsid w:val="001C0382"/>
    <w:rsid w:val="001C3EB2"/>
    <w:rsid w:val="001C422A"/>
    <w:rsid w:val="001D015C"/>
    <w:rsid w:val="001D1831"/>
    <w:rsid w:val="001D587F"/>
    <w:rsid w:val="001D5CAA"/>
    <w:rsid w:val="001D63F6"/>
    <w:rsid w:val="001E21A8"/>
    <w:rsid w:val="001E237E"/>
    <w:rsid w:val="001F1B08"/>
    <w:rsid w:val="00206DFC"/>
    <w:rsid w:val="002248A2"/>
    <w:rsid w:val="00224FD6"/>
    <w:rsid w:val="0022712B"/>
    <w:rsid w:val="0023230B"/>
    <w:rsid w:val="002350CB"/>
    <w:rsid w:val="00237C15"/>
    <w:rsid w:val="00251907"/>
    <w:rsid w:val="00252F50"/>
    <w:rsid w:val="00253B21"/>
    <w:rsid w:val="0025514B"/>
    <w:rsid w:val="002571E9"/>
    <w:rsid w:val="002629C5"/>
    <w:rsid w:val="00267906"/>
    <w:rsid w:val="00267E88"/>
    <w:rsid w:val="00272D9D"/>
    <w:rsid w:val="002810F0"/>
    <w:rsid w:val="002A6054"/>
    <w:rsid w:val="002B4F5C"/>
    <w:rsid w:val="002B5E48"/>
    <w:rsid w:val="002C2668"/>
    <w:rsid w:val="002C4FEA"/>
    <w:rsid w:val="002C656A"/>
    <w:rsid w:val="002D0032"/>
    <w:rsid w:val="002D70EF"/>
    <w:rsid w:val="002D7383"/>
    <w:rsid w:val="002E0B87"/>
    <w:rsid w:val="002E7DCF"/>
    <w:rsid w:val="0030437A"/>
    <w:rsid w:val="003077A4"/>
    <w:rsid w:val="003135FC"/>
    <w:rsid w:val="00313CBC"/>
    <w:rsid w:val="00313CBF"/>
    <w:rsid w:val="0032021E"/>
    <w:rsid w:val="003226F0"/>
    <w:rsid w:val="00335D68"/>
    <w:rsid w:val="0033622F"/>
    <w:rsid w:val="00337E76"/>
    <w:rsid w:val="00342A30"/>
    <w:rsid w:val="00351B7D"/>
    <w:rsid w:val="003673C0"/>
    <w:rsid w:val="00370E4F"/>
    <w:rsid w:val="00373713"/>
    <w:rsid w:val="00374FF4"/>
    <w:rsid w:val="00376326"/>
    <w:rsid w:val="00377AEB"/>
    <w:rsid w:val="00380752"/>
    <w:rsid w:val="0038473B"/>
    <w:rsid w:val="00385B1D"/>
    <w:rsid w:val="00390DB7"/>
    <w:rsid w:val="0039232D"/>
    <w:rsid w:val="003964A3"/>
    <w:rsid w:val="003976AD"/>
    <w:rsid w:val="003A14A3"/>
    <w:rsid w:val="003B144B"/>
    <w:rsid w:val="003B3150"/>
    <w:rsid w:val="003C4049"/>
    <w:rsid w:val="003C5382"/>
    <w:rsid w:val="003D0AB9"/>
    <w:rsid w:val="003D4732"/>
    <w:rsid w:val="003E7EEB"/>
    <w:rsid w:val="003F5BFA"/>
    <w:rsid w:val="004045B4"/>
    <w:rsid w:val="00410407"/>
    <w:rsid w:val="0041667A"/>
    <w:rsid w:val="00421708"/>
    <w:rsid w:val="004221B0"/>
    <w:rsid w:val="00423E56"/>
    <w:rsid w:val="0043343B"/>
    <w:rsid w:val="0043717D"/>
    <w:rsid w:val="00440722"/>
    <w:rsid w:val="004460C6"/>
    <w:rsid w:val="00460ADC"/>
    <w:rsid w:val="00465DC6"/>
    <w:rsid w:val="0047544F"/>
    <w:rsid w:val="00483E37"/>
    <w:rsid w:val="004A3E23"/>
    <w:rsid w:val="004A3EC3"/>
    <w:rsid w:val="004B2B44"/>
    <w:rsid w:val="004B34E1"/>
    <w:rsid w:val="004C1C47"/>
    <w:rsid w:val="004C23F9"/>
    <w:rsid w:val="004D13C7"/>
    <w:rsid w:val="004D7499"/>
    <w:rsid w:val="004D76E3"/>
    <w:rsid w:val="004E598B"/>
    <w:rsid w:val="004F15C9"/>
    <w:rsid w:val="004F28FE"/>
    <w:rsid w:val="004F4078"/>
    <w:rsid w:val="00525360"/>
    <w:rsid w:val="00527E87"/>
    <w:rsid w:val="00543B88"/>
    <w:rsid w:val="00543F66"/>
    <w:rsid w:val="00554136"/>
    <w:rsid w:val="00554A7A"/>
    <w:rsid w:val="0055582F"/>
    <w:rsid w:val="00555E75"/>
    <w:rsid w:val="00556532"/>
    <w:rsid w:val="0056613C"/>
    <w:rsid w:val="00566672"/>
    <w:rsid w:val="005719F7"/>
    <w:rsid w:val="005814A1"/>
    <w:rsid w:val="0058317D"/>
    <w:rsid w:val="00583FE4"/>
    <w:rsid w:val="005A309A"/>
    <w:rsid w:val="005B00BB"/>
    <w:rsid w:val="005B3A3F"/>
    <w:rsid w:val="005B47D8"/>
    <w:rsid w:val="005B6C91"/>
    <w:rsid w:val="005C7A41"/>
    <w:rsid w:val="005D3A33"/>
    <w:rsid w:val="005D6C93"/>
    <w:rsid w:val="005D7EB5"/>
    <w:rsid w:val="005E2BC1"/>
    <w:rsid w:val="005F163B"/>
    <w:rsid w:val="0060063B"/>
    <w:rsid w:val="00601F27"/>
    <w:rsid w:val="00613331"/>
    <w:rsid w:val="00620595"/>
    <w:rsid w:val="00627C21"/>
    <w:rsid w:val="00633597"/>
    <w:rsid w:val="00633BBD"/>
    <w:rsid w:val="00634FEB"/>
    <w:rsid w:val="0064460B"/>
    <w:rsid w:val="0064589F"/>
    <w:rsid w:val="006467F2"/>
    <w:rsid w:val="00655C4C"/>
    <w:rsid w:val="00662B56"/>
    <w:rsid w:val="00666FD6"/>
    <w:rsid w:val="00671041"/>
    <w:rsid w:val="00686CF3"/>
    <w:rsid w:val="0069181E"/>
    <w:rsid w:val="006A2F5D"/>
    <w:rsid w:val="006A4F5F"/>
    <w:rsid w:val="006B1508"/>
    <w:rsid w:val="006B3E85"/>
    <w:rsid w:val="006B4626"/>
    <w:rsid w:val="006C7A99"/>
    <w:rsid w:val="006D3068"/>
    <w:rsid w:val="006E7D0B"/>
    <w:rsid w:val="006F0B7C"/>
    <w:rsid w:val="006F6C20"/>
    <w:rsid w:val="0070377D"/>
    <w:rsid w:val="007168DA"/>
    <w:rsid w:val="007212A4"/>
    <w:rsid w:val="00723843"/>
    <w:rsid w:val="0073068A"/>
    <w:rsid w:val="007346FC"/>
    <w:rsid w:val="0074104A"/>
    <w:rsid w:val="0074158A"/>
    <w:rsid w:val="00751EBB"/>
    <w:rsid w:val="0076362B"/>
    <w:rsid w:val="00772240"/>
    <w:rsid w:val="00785D58"/>
    <w:rsid w:val="007A3AB8"/>
    <w:rsid w:val="007B2D20"/>
    <w:rsid w:val="007C057B"/>
    <w:rsid w:val="007C1151"/>
    <w:rsid w:val="007C25EB"/>
    <w:rsid w:val="007C4B6F"/>
    <w:rsid w:val="007C5BB2"/>
    <w:rsid w:val="007E0069"/>
    <w:rsid w:val="00800AA9"/>
    <w:rsid w:val="008020E6"/>
    <w:rsid w:val="00803B42"/>
    <w:rsid w:val="00810134"/>
    <w:rsid w:val="008350F0"/>
    <w:rsid w:val="00835734"/>
    <w:rsid w:val="0084029C"/>
    <w:rsid w:val="00845940"/>
    <w:rsid w:val="008571C0"/>
    <w:rsid w:val="00860C12"/>
    <w:rsid w:val="0087371C"/>
    <w:rsid w:val="00873A37"/>
    <w:rsid w:val="008755BF"/>
    <w:rsid w:val="008B2637"/>
    <w:rsid w:val="008B44DF"/>
    <w:rsid w:val="008B4C53"/>
    <w:rsid w:val="008C3171"/>
    <w:rsid w:val="008C3FF0"/>
    <w:rsid w:val="008C6A0E"/>
    <w:rsid w:val="008D3160"/>
    <w:rsid w:val="008E0129"/>
    <w:rsid w:val="008E1575"/>
    <w:rsid w:val="008F11AE"/>
    <w:rsid w:val="008F20FD"/>
    <w:rsid w:val="008F2AAB"/>
    <w:rsid w:val="0090479F"/>
    <w:rsid w:val="009170B9"/>
    <w:rsid w:val="009178DE"/>
    <w:rsid w:val="009230EE"/>
    <w:rsid w:val="00941FAB"/>
    <w:rsid w:val="009460D4"/>
    <w:rsid w:val="00952982"/>
    <w:rsid w:val="0096040A"/>
    <w:rsid w:val="00966541"/>
    <w:rsid w:val="00980F1C"/>
    <w:rsid w:val="00981808"/>
    <w:rsid w:val="009B606B"/>
    <w:rsid w:val="009D26CC"/>
    <w:rsid w:val="009D44A2"/>
    <w:rsid w:val="009E0F44"/>
    <w:rsid w:val="009E3B08"/>
    <w:rsid w:val="009E3C92"/>
    <w:rsid w:val="00A01C54"/>
    <w:rsid w:val="00A04FF1"/>
    <w:rsid w:val="00A058E4"/>
    <w:rsid w:val="00A20E30"/>
    <w:rsid w:val="00A35BCB"/>
    <w:rsid w:val="00A522BB"/>
    <w:rsid w:val="00A6466D"/>
    <w:rsid w:val="00A74713"/>
    <w:rsid w:val="00A7678F"/>
    <w:rsid w:val="00A8295C"/>
    <w:rsid w:val="00A900EA"/>
    <w:rsid w:val="00A93B2D"/>
    <w:rsid w:val="00AA37DA"/>
    <w:rsid w:val="00AC4FDE"/>
    <w:rsid w:val="00AC5E4B"/>
    <w:rsid w:val="00AE08A1"/>
    <w:rsid w:val="00AE21E8"/>
    <w:rsid w:val="00AE54AA"/>
    <w:rsid w:val="00AE7C7B"/>
    <w:rsid w:val="00AF03BC"/>
    <w:rsid w:val="00B0234C"/>
    <w:rsid w:val="00B07C42"/>
    <w:rsid w:val="00B112B8"/>
    <w:rsid w:val="00B33381"/>
    <w:rsid w:val="00B37882"/>
    <w:rsid w:val="00B411A8"/>
    <w:rsid w:val="00B529CE"/>
    <w:rsid w:val="00B52A4D"/>
    <w:rsid w:val="00B52DD7"/>
    <w:rsid w:val="00B65278"/>
    <w:rsid w:val="00B70293"/>
    <w:rsid w:val="00B7440B"/>
    <w:rsid w:val="00B96A72"/>
    <w:rsid w:val="00BA2164"/>
    <w:rsid w:val="00BB0B29"/>
    <w:rsid w:val="00BB1892"/>
    <w:rsid w:val="00BB785D"/>
    <w:rsid w:val="00BB7F45"/>
    <w:rsid w:val="00BC1CB7"/>
    <w:rsid w:val="00BC367A"/>
    <w:rsid w:val="00BE0837"/>
    <w:rsid w:val="00BE2758"/>
    <w:rsid w:val="00BE608B"/>
    <w:rsid w:val="00BE68C6"/>
    <w:rsid w:val="00BE7E5C"/>
    <w:rsid w:val="00BF744C"/>
    <w:rsid w:val="00C06A16"/>
    <w:rsid w:val="00C06FCB"/>
    <w:rsid w:val="00C1035E"/>
    <w:rsid w:val="00C112FB"/>
    <w:rsid w:val="00C1302F"/>
    <w:rsid w:val="00C16602"/>
    <w:rsid w:val="00C25F4A"/>
    <w:rsid w:val="00C312C8"/>
    <w:rsid w:val="00C348A3"/>
    <w:rsid w:val="00C405D1"/>
    <w:rsid w:val="00C40C80"/>
    <w:rsid w:val="00C747DB"/>
    <w:rsid w:val="00C90D86"/>
    <w:rsid w:val="00C93722"/>
    <w:rsid w:val="00C9458A"/>
    <w:rsid w:val="00C94FC7"/>
    <w:rsid w:val="00C95A8B"/>
    <w:rsid w:val="00CC25B9"/>
    <w:rsid w:val="00CC3CAE"/>
    <w:rsid w:val="00CE26C7"/>
    <w:rsid w:val="00CF712C"/>
    <w:rsid w:val="00D130E2"/>
    <w:rsid w:val="00D152E0"/>
    <w:rsid w:val="00D171E5"/>
    <w:rsid w:val="00D205C8"/>
    <w:rsid w:val="00D24D52"/>
    <w:rsid w:val="00D37291"/>
    <w:rsid w:val="00D47232"/>
    <w:rsid w:val="00D6472E"/>
    <w:rsid w:val="00D724F3"/>
    <w:rsid w:val="00D80CF9"/>
    <w:rsid w:val="00D85581"/>
    <w:rsid w:val="00D93433"/>
    <w:rsid w:val="00D9702B"/>
    <w:rsid w:val="00DA4970"/>
    <w:rsid w:val="00DA7956"/>
    <w:rsid w:val="00DB1E92"/>
    <w:rsid w:val="00DB256D"/>
    <w:rsid w:val="00DC1073"/>
    <w:rsid w:val="00DC35DA"/>
    <w:rsid w:val="00DC5480"/>
    <w:rsid w:val="00DC565C"/>
    <w:rsid w:val="00DC6CD6"/>
    <w:rsid w:val="00DC729C"/>
    <w:rsid w:val="00DD0451"/>
    <w:rsid w:val="00DD2A80"/>
    <w:rsid w:val="00DE1C15"/>
    <w:rsid w:val="00DE3B87"/>
    <w:rsid w:val="00DF4C39"/>
    <w:rsid w:val="00E002A5"/>
    <w:rsid w:val="00E0146F"/>
    <w:rsid w:val="00E01537"/>
    <w:rsid w:val="00E06D97"/>
    <w:rsid w:val="00E100BE"/>
    <w:rsid w:val="00E10F4B"/>
    <w:rsid w:val="00E15EE7"/>
    <w:rsid w:val="00E37B7C"/>
    <w:rsid w:val="00E424D1"/>
    <w:rsid w:val="00E44896"/>
    <w:rsid w:val="00E5437B"/>
    <w:rsid w:val="00E61ADE"/>
    <w:rsid w:val="00E61B04"/>
    <w:rsid w:val="00E62BEB"/>
    <w:rsid w:val="00E6371A"/>
    <w:rsid w:val="00E64CFC"/>
    <w:rsid w:val="00E66BD8"/>
    <w:rsid w:val="00E85D86"/>
    <w:rsid w:val="00E9185D"/>
    <w:rsid w:val="00EA211A"/>
    <w:rsid w:val="00EA4FE4"/>
    <w:rsid w:val="00EB031A"/>
    <w:rsid w:val="00EB0BB5"/>
    <w:rsid w:val="00EB347C"/>
    <w:rsid w:val="00EB6C6D"/>
    <w:rsid w:val="00EC45CF"/>
    <w:rsid w:val="00ED148F"/>
    <w:rsid w:val="00ED6EB5"/>
    <w:rsid w:val="00EF6FCF"/>
    <w:rsid w:val="00F04424"/>
    <w:rsid w:val="00F04AE6"/>
    <w:rsid w:val="00F12A9A"/>
    <w:rsid w:val="00F24CAB"/>
    <w:rsid w:val="00F40646"/>
    <w:rsid w:val="00F43553"/>
    <w:rsid w:val="00F50B13"/>
    <w:rsid w:val="00F61D61"/>
    <w:rsid w:val="00F75550"/>
    <w:rsid w:val="00F81E6B"/>
    <w:rsid w:val="00F82F9C"/>
    <w:rsid w:val="00F937B6"/>
    <w:rsid w:val="00F9400E"/>
    <w:rsid w:val="00FA13D6"/>
    <w:rsid w:val="00FB0239"/>
    <w:rsid w:val="00FB06BA"/>
    <w:rsid w:val="00FB090D"/>
    <w:rsid w:val="00FB3FFD"/>
    <w:rsid w:val="00FB4752"/>
    <w:rsid w:val="00FC0084"/>
    <w:rsid w:val="00FC6822"/>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12289"/>
    <o:shapelayout v:ext="edit">
      <o:idmap v:ext="edit" data="1"/>
    </o:shapelayout>
  </w:shapeDefaults>
  <w:decimalSymbol w:val=","/>
  <w:listSeparator w:val=";"/>
  <w14:docId w14:val="4C86493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DE3B87"/>
    <w:rPr>
      <w:rFonts w:ascii="Century Gothic" w:eastAsiaTheme="majorEastAsia" w:hAnsi="Century Gothic" w:cstheme="majorHAnsi"/>
      <w:b/>
      <w:color w:val="000000" w:themeColor="text1"/>
      <w:sz w:val="28"/>
      <w:szCs w:val="26"/>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 w:type="paragraph" w:styleId="Kommentinteksti">
    <w:name w:val="annotation text"/>
    <w:basedOn w:val="Normaali"/>
    <w:link w:val="KommentintekstiChar"/>
    <w:uiPriority w:val="99"/>
    <w:unhideWhenUsed/>
    <w:rsid w:val="00FB3FFD"/>
    <w:pPr>
      <w:spacing w:line="240" w:lineRule="auto"/>
    </w:pPr>
    <w:rPr>
      <w:szCs w:val="20"/>
    </w:rPr>
  </w:style>
  <w:style w:type="character" w:customStyle="1" w:styleId="KommentintekstiChar">
    <w:name w:val="Kommentin teksti Char"/>
    <w:basedOn w:val="Kappaleenoletusfontti"/>
    <w:link w:val="Kommentinteksti"/>
    <w:uiPriority w:val="99"/>
    <w:rsid w:val="00FB3FFD"/>
    <w:rPr>
      <w:rFonts w:ascii="Century Gothic" w:hAnsi="Century Gothic"/>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yperlink" Target="https://www.washingtoninstitute.org/policy-analysis/continuing-threat-isis-iraq-after-withdrawal-international-coalition" TargetMode="External"/><Relationship Id="rId13" Type="http://schemas.openxmlformats.org/officeDocument/2006/relationships/hyperlink" Target="https://icct.nl/sites/default/files/2024-05/Palani_Low%20Likelihood%20of%20ISIS%20Resurgence%20in%20Iraq%201.pdf" TargetMode="External"/><Relationship Id="rId18" Type="http://schemas.openxmlformats.org/officeDocument/2006/relationships/hyperlink" Target="https://www.state.gov/wp-content/uploads/2026/02/638719_2025_12025-Iraq-Investment-Climate-Statement.pdf" TargetMode="External"/><Relationship Id="rId26" Type="http://schemas.openxmlformats.org/officeDocument/2006/relationships/customXml" Target="../customXml/item3.xml"/><Relationship Id="rId3" Type="http://schemas.openxmlformats.org/officeDocument/2006/relationships/styles" Target="styles.xml"/><Relationship Id="rId21" Type="http://schemas.openxmlformats.org/officeDocument/2006/relationships/footer" Target="footer1.xml"/><Relationship Id="rId7" Type="http://schemas.openxmlformats.org/officeDocument/2006/relationships/endnotes" Target="endnotes.xml"/><Relationship Id="rId12" Type="http://schemas.openxmlformats.org/officeDocument/2006/relationships/hyperlink" Target="https://themedialine.org/by-region/islamic-state-in-northern-iraq-weakened-but-still-dangerous-say-militia-commanders/" TargetMode="External"/><Relationship Id="rId17" Type="http://schemas.openxmlformats.org/officeDocument/2006/relationships/hyperlink" Target="https://www.state.gov/reports/2025-trafficking-in-persons-report/iraq/" TargetMode="External"/><Relationship Id="rId25"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hyperlink" Target="https://www.ungeneva.org/ar/news-media/news/2026/02/115515/alamm-almthdt-dash-mstmr-fy-altjnyd-wastkhdam-altqnyat-alhdytht-rghm" TargetMode="External"/><Relationship Id="rId20" Type="http://schemas.openxmlformats.org/officeDocument/2006/relationships/header" Target="header2.xml"/><Relationship Id="rId29"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maatieto.migri.fi/base/2724d19a-5460-485d-bff8-6cd8f75f86d5/countryDocument/8a872328-7394-4a02-a629-5ffdd76cee5b" TargetMode="External"/><Relationship Id="rId24"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hyperlink" Target="https://smallwarsjournal.com/2025/09/23/isis-transition-online-and-face-to-face-recruitment/" TargetMode="External"/><Relationship Id="rId23" Type="http://schemas.openxmlformats.org/officeDocument/2006/relationships/glossaryDocument" Target="glossary/document.xml"/><Relationship Id="rId28" Type="http://schemas.openxmlformats.org/officeDocument/2006/relationships/customXml" Target="../customXml/item5.xml"/><Relationship Id="rId10" Type="http://schemas.openxmlformats.org/officeDocument/2006/relationships/hyperlink" Target="https://www.iraqinews.com/iraq/iraq-isis-resurgence-fears-april-2026/" TargetMode="External"/><Relationship Id="rId19" Type="http://schemas.openxmlformats.org/officeDocument/2006/relationships/header" Target="header1.xml"/><Relationship Id="rId4" Type="http://schemas.openxmlformats.org/officeDocument/2006/relationships/settings" Target="settings.xml"/><Relationship Id="rId9" Type="http://schemas.openxmlformats.org/officeDocument/2006/relationships/hyperlink" Target="https://www.euronews.com/next/2025/12/15/is-and-other-extremist-groups-use-ai-to-produce-fake-content-and-recruit-new-members" TargetMode="External"/><Relationship Id="rId14" Type="http://schemas.openxmlformats.org/officeDocument/2006/relationships/hyperlink" Target="https://www.shafaq.com/en/Security/Iraq-crushes-four-ISIS-cells-in-Q1-2026" TargetMode="External"/><Relationship Id="rId22" Type="http://schemas.openxmlformats.org/officeDocument/2006/relationships/fontTable" Target="fontTable.xml"/><Relationship Id="rId27" Type="http://schemas.openxmlformats.org/officeDocument/2006/relationships/customXml" Target="../customXml/item4.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MIGMIGFLS010.intermincore.root\vol1$\projekti\migmiggumig005\Asiakirjapohjat\Maatietopalvelu%20kyselyvastau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C17C5590A9D4C15AAFDE8772AD3D9A2"/>
        <w:category>
          <w:name w:val="Yleiset"/>
          <w:gallery w:val="placeholder"/>
        </w:category>
        <w:types>
          <w:type w:val="bbPlcHdr"/>
        </w:types>
        <w:behaviors>
          <w:behavior w:val="content"/>
        </w:behaviors>
        <w:guid w:val="{15505EF6-B90E-4658-B1C5-B8AB4818E497}"/>
      </w:docPartPr>
      <w:docPartBody>
        <w:p w:rsidR="007C46A5" w:rsidRDefault="007C46A5">
          <w:pPr>
            <w:pStyle w:val="CC17C5590A9D4C15AAFDE8772AD3D9A2"/>
          </w:pPr>
          <w:r w:rsidRPr="00AA10D2">
            <w:rPr>
              <w:rStyle w:val="Paikkamerkkiteksti"/>
            </w:rPr>
            <w:t>Kirjoita tekstiä napsauttamalla tai napauttamalla tätä.</w:t>
          </w:r>
        </w:p>
      </w:docPartBody>
    </w:docPart>
    <w:docPart>
      <w:docPartPr>
        <w:name w:val="2EAECD6564344136ACB15351867794FC"/>
        <w:category>
          <w:name w:val="Yleiset"/>
          <w:gallery w:val="placeholder"/>
        </w:category>
        <w:types>
          <w:type w:val="bbPlcHdr"/>
        </w:types>
        <w:behaviors>
          <w:behavior w:val="content"/>
        </w:behaviors>
        <w:guid w:val="{C7422A62-50AD-468D-902C-D5C14456CF1A}"/>
      </w:docPartPr>
      <w:docPartBody>
        <w:p w:rsidR="007C46A5" w:rsidRDefault="007C46A5">
          <w:pPr>
            <w:pStyle w:val="2EAECD6564344136ACB15351867794FC"/>
          </w:pPr>
          <w:r w:rsidRPr="00AA10D2">
            <w:rPr>
              <w:rStyle w:val="Paikkamerkkiteksti"/>
            </w:rPr>
            <w:t>Kirjoita tekstiä napsauttamalla tai napauttamalla tätä.</w:t>
          </w:r>
        </w:p>
      </w:docPartBody>
    </w:docPart>
    <w:docPart>
      <w:docPartPr>
        <w:name w:val="24D851CCCF7C476BAD981239340A1A81"/>
        <w:category>
          <w:name w:val="Yleiset"/>
          <w:gallery w:val="placeholder"/>
        </w:category>
        <w:types>
          <w:type w:val="bbPlcHdr"/>
        </w:types>
        <w:behaviors>
          <w:behavior w:val="content"/>
        </w:behaviors>
        <w:guid w:val="{437C4E86-0D0F-4F64-86AE-5F4641DD5F4B}"/>
      </w:docPartPr>
      <w:docPartBody>
        <w:p w:rsidR="007C46A5" w:rsidRDefault="007C46A5">
          <w:pPr>
            <w:pStyle w:val="24D851CCCF7C476BAD981239340A1A81"/>
          </w:pPr>
          <w:r w:rsidRPr="00810134">
            <w:rPr>
              <w:rStyle w:val="Paikkamerkkiteksti"/>
              <w:lang w:val="en-GB"/>
            </w:rPr>
            <w:t>.</w:t>
          </w:r>
        </w:p>
      </w:docPartBody>
    </w:docPart>
    <w:docPart>
      <w:docPartPr>
        <w:name w:val="66491975A75D41C89B501FFD264DEF3A"/>
        <w:category>
          <w:name w:val="Yleiset"/>
          <w:gallery w:val="placeholder"/>
        </w:category>
        <w:types>
          <w:type w:val="bbPlcHdr"/>
        </w:types>
        <w:behaviors>
          <w:behavior w:val="content"/>
        </w:behaviors>
        <w:guid w:val="{DFAD57A0-FC26-4424-9BB9-8672521C41D0}"/>
      </w:docPartPr>
      <w:docPartBody>
        <w:p w:rsidR="007C46A5" w:rsidRDefault="007C46A5">
          <w:pPr>
            <w:pStyle w:val="66491975A75D41C89B501FFD264DEF3A"/>
          </w:pPr>
          <w:r w:rsidRPr="00AA10D2">
            <w:rPr>
              <w:rStyle w:val="Paikkamerkkiteksti"/>
            </w:rPr>
            <w:t>Kirjoita tekstiä napsauttamalla tai napauttamalla tätä.</w:t>
          </w:r>
        </w:p>
      </w:docPartBody>
    </w:docPart>
    <w:docPart>
      <w:docPartPr>
        <w:name w:val="91F9CB47865A4C4B982F9C57135D1C6B"/>
        <w:category>
          <w:name w:val="Yleiset"/>
          <w:gallery w:val="placeholder"/>
        </w:category>
        <w:types>
          <w:type w:val="bbPlcHdr"/>
        </w:types>
        <w:behaviors>
          <w:behavior w:val="content"/>
        </w:behaviors>
        <w:guid w:val="{6C4A6D95-79DA-4E47-8C37-CBDFBC1564BA}"/>
      </w:docPartPr>
      <w:docPartBody>
        <w:p w:rsidR="007C46A5" w:rsidRDefault="007C46A5">
          <w:pPr>
            <w:pStyle w:val="91F9CB47865A4C4B982F9C57135D1C6B"/>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C46A5"/>
    <w:rsid w:val="007C46A5"/>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fi-FI" w:eastAsia="fi-FI"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Pr>
      <w:color w:val="808080"/>
    </w:rPr>
  </w:style>
  <w:style w:type="paragraph" w:customStyle="1" w:styleId="CC17C5590A9D4C15AAFDE8772AD3D9A2">
    <w:name w:val="CC17C5590A9D4C15AAFDE8772AD3D9A2"/>
  </w:style>
  <w:style w:type="paragraph" w:customStyle="1" w:styleId="2EAECD6564344136ACB15351867794FC">
    <w:name w:val="2EAECD6564344136ACB15351867794FC"/>
  </w:style>
  <w:style w:type="paragraph" w:customStyle="1" w:styleId="24D851CCCF7C476BAD981239340A1A81">
    <w:name w:val="24D851CCCF7C476BAD981239340A1A81"/>
  </w:style>
  <w:style w:type="paragraph" w:customStyle="1" w:styleId="66491975A75D41C89B501FFD264DEF3A">
    <w:name w:val="66491975A75D41C89B501FFD264DEF3A"/>
  </w:style>
  <w:style w:type="paragraph" w:customStyle="1" w:styleId="91F9CB47865A4C4B982F9C57135D1C6B">
    <w:name w:val="91F9CB47865A4C4B982F9C57135D1C6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IRAQ,ISIS,TERRORIST ORGANIZATIONS,TERRORISM,FORCED RECRUITMENT,RECRUITMENT,CHILDREN,YOUNG PEOPLE,ARMED GROUPS,COMBATANTS,COUNTER-TERRORISM OPERATIONS,TERRORISTS,ARTIFICIAL INTELLIGENCE,PROPAGANDA,SOCIAL MEDIA,RADICALISATION,PRISONS,MILITARY RECRUITMENT</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Iraq</TermName>
          <TermId xmlns="http://schemas.microsoft.com/office/infopath/2007/PartnerControls">3b8426b1-dc90-4456-b276-ff771f530dac</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2026-06-01T22:00:00+00:00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4</Value>
      <Value>115</Value>
      <Value>116</Value>
      <Value>1</Value>
      <Value>14</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54</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
Julkisuus: Julkinen
Irak / Isis, pakkorekrytointi
Iraq / Isis, forced recruitment
Kysymykset
1. Harjoittaako Isis pakkorekrytointia Irakissa ja erityisesti Mosulissa? Miten yleistä se on ja keihin se kohdistuu?
2. Miten Isis suhtautuu henkilöihin, jotka ovat kieltäytyneet sen värväysyrityksistä?
Questions
1. Does Isis practice forced recruitment in Iraq, particularly in Mosul? How common is it and who is targeted?
2. How does Isis relate to people who have declined its recruitment attempts?
Harjoittaako Isis pakkorekrytointia Irakissa ja erityisesti Mosulissa? Miten yleistä se on ja keihin se kohdistuu?
Isisin harjoittamaa pakkorekrytointia Irakissa ja erityisesti Nineven läänissä ja Mosulissa on käsitelty aieimmin maahanmuuttoviraston maatietopalvelun 23.9.2022 julkaistussa kyselyvastauksessa ”ISISin pakkorekrytointi, Nineven läänin Mosul”.[footnoteRef:1] [1: Maahanmuuttovirasto / Maatietopalvelu 23.9.2022. Saatavilla Tellus-maatietoportaalissa.] 
Yhdysvaltain ulkoministeriön</COIDocAbstract>
    <COIWSGroundsRejection xmlns="b5be3156-7e14-46bc-bfca-5c242eb3de3f" xsi:nil="true"/>
    <COIDocAuthors xmlns="e235e197-502c-49f1-8696-39d199cd5131">
      <Value>143</Value>
    </COIDocAuthors>
    <COIDocID xmlns="b5be3156-7e14-46bc-bfca-5c242eb3de3f">1062</COIDocID>
    <_dlc_DocId xmlns="e235e197-502c-49f1-8696-39d199cd5131">FI011-215589946-13020</_dlc_DocId>
    <_dlc_DocIdUrl xmlns="e235e197-502c-49f1-8696-39d199cd5131">
      <Url>https://coiadmin.euaa.europa.eu/administration/finland/_layouts/15/DocIdRedir.aspx?ID=FI011-215589946-13020</Url>
      <Description>FI011-215589946-13020</Description>
    </_dlc_DocIdUrl>
  </documentManagement>
</p:properties>
</file>

<file path=customXml/itemProps1.xml><?xml version="1.0" encoding="utf-8"?>
<ds:datastoreItem xmlns:ds="http://schemas.openxmlformats.org/officeDocument/2006/customXml" ds:itemID="{5CB781B3-6E08-40F5-91D6-9FCC03CEF0E5}">
  <ds:schemaRefs>
    <ds:schemaRef ds:uri="http://schemas.openxmlformats.org/officeDocument/2006/bibliography"/>
  </ds:schemaRefs>
</ds:datastoreItem>
</file>

<file path=customXml/itemProps2.xml><?xml version="1.0" encoding="utf-8"?>
<ds:datastoreItem xmlns:ds="http://schemas.openxmlformats.org/officeDocument/2006/customXml" ds:itemID="{D19C448B-465C-48C2-B741-C0E44D66FD9F}"/>
</file>

<file path=customXml/itemProps3.xml><?xml version="1.0" encoding="utf-8"?>
<ds:datastoreItem xmlns:ds="http://schemas.openxmlformats.org/officeDocument/2006/customXml" ds:itemID="{0AC00EDD-AE09-4491-941A-41B7AB41D6B7}"/>
</file>

<file path=customXml/itemProps4.xml><?xml version="1.0" encoding="utf-8"?>
<ds:datastoreItem xmlns:ds="http://schemas.openxmlformats.org/officeDocument/2006/customXml" ds:itemID="{25E0875B-A2CC-4DE2-A262-4758B34ED974}"/>
</file>

<file path=customXml/itemProps5.xml><?xml version="1.0" encoding="utf-8"?>
<ds:datastoreItem xmlns:ds="http://schemas.openxmlformats.org/officeDocument/2006/customXml" ds:itemID="{9B610F1E-BC68-4026-B2DD-C0FFFEA880CD}"/>
</file>

<file path=customXml/itemProps6.xml><?xml version="1.0" encoding="utf-8"?>
<ds:datastoreItem xmlns:ds="http://schemas.openxmlformats.org/officeDocument/2006/customXml" ds:itemID="{CBAA8B49-D66E-490D-9F83-6EA3A89FA9D6}"/>
</file>

<file path=docProps/app.xml><?xml version="1.0" encoding="utf-8"?>
<Properties xmlns="http://schemas.openxmlformats.org/officeDocument/2006/extended-properties" xmlns:vt="http://schemas.openxmlformats.org/officeDocument/2006/docPropsVTypes">
  <Template>Maatietopalvelu kyselyvastaus</Template>
  <TotalTime>0</TotalTime>
  <Pages>5</Pages>
  <Words>1474</Words>
  <Characters>11945</Characters>
  <Application>Microsoft Office Word</Application>
  <DocSecurity>0</DocSecurity>
  <Lines>99</Lines>
  <Paragraphs>26</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
      <vt:lpstr/>
    </vt:vector>
  </TitlesOfParts>
  <LinksUpToDate>false</LinksUpToDate>
  <CharactersWithSpaces>13393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Irak / Isis, pakkorekrytointi // Iraq / Isis, forced recruitment</dc:title>
  <dc:creator/>
  <cp:lastModifiedBy/>
  <cp:revision>1</cp:revision>
  <dcterms:created xsi:type="dcterms:W3CDTF">2026-05-22T06:23:00Z</dcterms:created>
  <dcterms:modified xsi:type="dcterms:W3CDTF">2026-06-02T11:04:00Z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_dlc_DocIdItemGuid">
    <vt:lpwstr>2872ec39-b764-4649-bfba-caf656f2d56a</vt:lpwstr>
  </property>
  <property fmtid="{D5CDD505-2E9C-101B-9397-08002B2CF9AE}" pid="4" name="COIDocPublishersMM">
    <vt:lpwstr>115;#Maahanmuuttovirasto (MIGRI)|2e5f83a0-5a84-4a68-a064-ceb823ccc98a</vt:lpwstr>
  </property>
  <property fmtid="{D5CDD505-2E9C-101B-9397-08002B2CF9AE}" pid="5" name="COIDocAuthorsMM">
    <vt:lpwstr>116;#MAATIETOPALVELU|718956cb-5a02-48eb-badd-61c6fb0692f5</vt:lpwstr>
  </property>
  <property fmtid="{D5CDD505-2E9C-101B-9397-08002B2CF9AE}" pid="6" name="COIDocLanguageMM">
    <vt:lpwstr>1;#Finnish|d07062f0-7d8d-435b-93eb-e02c3282c9ee</vt:lpwstr>
  </property>
  <property fmtid="{D5CDD505-2E9C-101B-9397-08002B2CF9AE}" pid="7" name="COIDocTagsMM">
    <vt:lpwstr/>
  </property>
  <property fmtid="{D5CDD505-2E9C-101B-9397-08002B2CF9AE}" pid="8" name="COIDocOriginCountryMM">
    <vt:lpwstr>14;#Iraq|3b8426b1-dc90-4456-b276-ff771f530dac</vt:lpwstr>
  </property>
  <property fmtid="{D5CDD505-2E9C-101B-9397-08002B2CF9AE}" pid="9" name="COIInformTypeMM">
    <vt:lpwstr>4;#Response to COI Query|74af11f0-82c2-4825-bd8f-d6b1cac3a3aa</vt:lpwstr>
  </property>
</Properties>
</file>